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2"/>
  </p:notesMasterIdLst>
  <p:handoutMasterIdLst>
    <p:handoutMasterId r:id="rId23"/>
  </p:handoutMasterIdLst>
  <p:sldIdLst>
    <p:sldId id="278" r:id="rId5"/>
    <p:sldId id="353" r:id="rId6"/>
    <p:sldId id="555" r:id="rId7"/>
    <p:sldId id="342" r:id="rId8"/>
    <p:sldId id="343" r:id="rId9"/>
    <p:sldId id="349" r:id="rId10"/>
    <p:sldId id="351" r:id="rId11"/>
    <p:sldId id="1042653073" r:id="rId12"/>
    <p:sldId id="331" r:id="rId13"/>
    <p:sldId id="332" r:id="rId14"/>
    <p:sldId id="333" r:id="rId15"/>
    <p:sldId id="335" r:id="rId16"/>
    <p:sldId id="347" r:id="rId17"/>
    <p:sldId id="348" r:id="rId18"/>
    <p:sldId id="337" r:id="rId19"/>
    <p:sldId id="350" r:id="rId20"/>
    <p:sldId id="1042653087" r:id="rId21"/>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521415D9-36F7-43E2-AB2F-B90AF26B5E84}">
      <p14:sectionLst xmlns:p14="http://schemas.microsoft.com/office/powerpoint/2010/main">
        <p14:section name="Default Section" id="{FDC5550F-426B-4841-AA29-D06B12DA8126}">
          <p14:sldIdLst>
            <p14:sldId id="278"/>
            <p14:sldId id="353"/>
            <p14:sldId id="555"/>
            <p14:sldId id="342"/>
            <p14:sldId id="343"/>
            <p14:sldId id="349"/>
            <p14:sldId id="351"/>
            <p14:sldId id="1042653073"/>
            <p14:sldId id="331"/>
            <p14:sldId id="332"/>
            <p14:sldId id="333"/>
            <p14:sldId id="335"/>
            <p14:sldId id="347"/>
            <p14:sldId id="348"/>
            <p14:sldId id="337"/>
            <p14:sldId id="350"/>
            <p14:sldId id="1042653087"/>
          </p14:sldIdLst>
        </p14:section>
      </p14:sectionLst>
    </p:ex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05"/>
    <a:srgbClr val="0060BC"/>
    <a:srgbClr val="FF4605"/>
    <a:srgbClr val="333399"/>
    <a:srgbClr val="2B2B82"/>
    <a:srgbClr val="B0B3F6"/>
    <a:srgbClr val="5F5F5F"/>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47DC0-4091-4559-94CC-3F1388150329}" v="741" dt="2025-07-31T23:02:21.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53" y="72"/>
      </p:cViewPr>
      <p:guideLst>
        <p:guide orient="horz" pos="288"/>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ng, Rose Y. (JSC-ES311)[Jacobs Technology, Inc.]" userId="051c4dea-5688-491a-bf1f-f19643680e8e" providerId="ADAL" clId="{0D947DC0-4091-4559-94CC-3F1388150329}"/>
    <pc:docChg chg="undo custSel addSld delSld modSld sldOrd addSection delSection modSection">
      <pc:chgData name="Fong, Rose Y. (JSC-ES311)[Jacobs Technology, Inc.]" userId="051c4dea-5688-491a-bf1f-f19643680e8e" providerId="ADAL" clId="{0D947DC0-4091-4559-94CC-3F1388150329}" dt="2025-07-31T23:02:57.372" v="2210" actId="20577"/>
      <pc:docMkLst>
        <pc:docMk/>
      </pc:docMkLst>
      <pc:sldChg chg="modSp del mod">
        <pc:chgData name="Fong, Rose Y. (JSC-ES311)[Jacobs Technology, Inc.]" userId="051c4dea-5688-491a-bf1f-f19643680e8e" providerId="ADAL" clId="{0D947DC0-4091-4559-94CC-3F1388150329}" dt="2025-07-18T20:28:05.025" v="133" actId="47"/>
        <pc:sldMkLst>
          <pc:docMk/>
          <pc:sldMk cId="2888010113" sldId="269"/>
        </pc:sldMkLst>
      </pc:sldChg>
      <pc:sldChg chg="addSp modSp del mod">
        <pc:chgData name="Fong, Rose Y. (JSC-ES311)[Jacobs Technology, Inc.]" userId="051c4dea-5688-491a-bf1f-f19643680e8e" providerId="ADAL" clId="{0D947DC0-4091-4559-94CC-3F1388150329}" dt="2025-07-24T19:40:07.304" v="1151" actId="2696"/>
        <pc:sldMkLst>
          <pc:docMk/>
          <pc:sldMk cId="210634075" sldId="275"/>
        </pc:sldMkLst>
      </pc:sldChg>
      <pc:sldChg chg="delSp add del mod">
        <pc:chgData name="Fong, Rose Y. (JSC-ES311)[Jacobs Technology, Inc.]" userId="051c4dea-5688-491a-bf1f-f19643680e8e" providerId="ADAL" clId="{0D947DC0-4091-4559-94CC-3F1388150329}" dt="2025-07-24T20:37:29.880" v="1464" actId="47"/>
        <pc:sldMkLst>
          <pc:docMk/>
          <pc:sldMk cId="2338250318" sldId="275"/>
        </pc:sldMkLst>
      </pc:sldChg>
      <pc:sldChg chg="modSp mod">
        <pc:chgData name="Fong, Rose Y. (JSC-ES311)[Jacobs Technology, Inc.]" userId="051c4dea-5688-491a-bf1f-f19643680e8e" providerId="ADAL" clId="{0D947DC0-4091-4559-94CC-3F1388150329}" dt="2025-07-24T21:04:40.411" v="1656" actId="20577"/>
        <pc:sldMkLst>
          <pc:docMk/>
          <pc:sldMk cId="628685908" sldId="278"/>
        </pc:sldMkLst>
        <pc:spChg chg="mod">
          <ac:chgData name="Fong, Rose Y. (JSC-ES311)[Jacobs Technology, Inc.]" userId="051c4dea-5688-491a-bf1f-f19643680e8e" providerId="ADAL" clId="{0D947DC0-4091-4559-94CC-3F1388150329}" dt="2025-07-24T21:04:40.411" v="1656" actId="20577"/>
          <ac:spMkLst>
            <pc:docMk/>
            <pc:sldMk cId="628685908" sldId="278"/>
            <ac:spMk id="5" creationId="{7E2B141E-EF3B-F115-F2DA-B8DD0C5072D5}"/>
          </ac:spMkLst>
        </pc:spChg>
      </pc:sldChg>
      <pc:sldChg chg="modSp add del mod modTransition">
        <pc:chgData name="Fong, Rose Y. (JSC-ES311)[Jacobs Technology, Inc.]" userId="051c4dea-5688-491a-bf1f-f19643680e8e" providerId="ADAL" clId="{0D947DC0-4091-4559-94CC-3F1388150329}" dt="2025-07-23T14:41:03.536" v="1106" actId="47"/>
        <pc:sldMkLst>
          <pc:docMk/>
          <pc:sldMk cId="1501033598" sldId="309"/>
        </pc:sldMkLst>
      </pc:sldChg>
      <pc:sldChg chg="del">
        <pc:chgData name="Fong, Rose Y. (JSC-ES311)[Jacobs Technology, Inc.]" userId="051c4dea-5688-491a-bf1f-f19643680e8e" providerId="ADAL" clId="{0D947DC0-4091-4559-94CC-3F1388150329}" dt="2025-07-24T21:04:27.385" v="1642" actId="47"/>
        <pc:sldMkLst>
          <pc:docMk/>
          <pc:sldMk cId="2937787009" sldId="314"/>
        </pc:sldMkLst>
      </pc:sldChg>
      <pc:sldChg chg="addSp modSp mod">
        <pc:chgData name="Fong, Rose Y. (JSC-ES311)[Jacobs Technology, Inc.]" userId="051c4dea-5688-491a-bf1f-f19643680e8e" providerId="ADAL" clId="{0D947DC0-4091-4559-94CC-3F1388150329}" dt="2025-07-24T21:00:25.823" v="1621" actId="20577"/>
        <pc:sldMkLst>
          <pc:docMk/>
          <pc:sldMk cId="623523348" sldId="331"/>
        </pc:sldMkLst>
        <pc:spChg chg="mod">
          <ac:chgData name="Fong, Rose Y. (JSC-ES311)[Jacobs Technology, Inc.]" userId="051c4dea-5688-491a-bf1f-f19643680e8e" providerId="ADAL" clId="{0D947DC0-4091-4559-94CC-3F1388150329}" dt="2025-07-24T21:00:25.823" v="1621" actId="20577"/>
          <ac:spMkLst>
            <pc:docMk/>
            <pc:sldMk cId="623523348" sldId="331"/>
            <ac:spMk id="3" creationId="{E276FBAC-36DC-407E-8591-C7EE5FA82A69}"/>
          </ac:spMkLst>
        </pc:spChg>
        <pc:spChg chg="add mod">
          <ac:chgData name="Fong, Rose Y. (JSC-ES311)[Jacobs Technology, Inc.]" userId="051c4dea-5688-491a-bf1f-f19643680e8e" providerId="ADAL" clId="{0D947DC0-4091-4559-94CC-3F1388150329}" dt="2025-07-18T21:47:06.667" v="996" actId="12789"/>
          <ac:spMkLst>
            <pc:docMk/>
            <pc:sldMk cId="623523348" sldId="331"/>
            <ac:spMk id="6" creationId="{9F1688C7-B9ED-08C6-A5AD-2FC90A60B670}"/>
          </ac:spMkLst>
        </pc:spChg>
        <pc:spChg chg="add mod">
          <ac:chgData name="Fong, Rose Y. (JSC-ES311)[Jacobs Technology, Inc.]" userId="051c4dea-5688-491a-bf1f-f19643680e8e" providerId="ADAL" clId="{0D947DC0-4091-4559-94CC-3F1388150329}" dt="2025-07-18T21:47:12.604" v="997" actId="12789"/>
          <ac:spMkLst>
            <pc:docMk/>
            <pc:sldMk cId="623523348" sldId="331"/>
            <ac:spMk id="7" creationId="{58B6BADE-A931-4AD0-ED36-DD6FACD554FD}"/>
          </ac:spMkLst>
        </pc:spChg>
        <pc:spChg chg="add mod">
          <ac:chgData name="Fong, Rose Y. (JSC-ES311)[Jacobs Technology, Inc.]" userId="051c4dea-5688-491a-bf1f-f19643680e8e" providerId="ADAL" clId="{0D947DC0-4091-4559-94CC-3F1388150329}" dt="2025-07-18T21:47:06.667" v="996" actId="12789"/>
          <ac:spMkLst>
            <pc:docMk/>
            <pc:sldMk cId="623523348" sldId="331"/>
            <ac:spMk id="10" creationId="{4FE28E0A-C98F-DF9C-0277-941884D7605D}"/>
          </ac:spMkLst>
        </pc:spChg>
        <pc:spChg chg="add mod">
          <ac:chgData name="Fong, Rose Y. (JSC-ES311)[Jacobs Technology, Inc.]" userId="051c4dea-5688-491a-bf1f-f19643680e8e" providerId="ADAL" clId="{0D947DC0-4091-4559-94CC-3F1388150329}" dt="2025-07-18T21:47:12.604" v="997" actId="12789"/>
          <ac:spMkLst>
            <pc:docMk/>
            <pc:sldMk cId="623523348" sldId="331"/>
            <ac:spMk id="11" creationId="{5343524C-2D62-2CD3-0186-40F70821EEF8}"/>
          </ac:spMkLst>
        </pc:spChg>
        <pc:picChg chg="ord">
          <ac:chgData name="Fong, Rose Y. (JSC-ES311)[Jacobs Technology, Inc.]" userId="051c4dea-5688-491a-bf1f-f19643680e8e" providerId="ADAL" clId="{0D947DC0-4091-4559-94CC-3F1388150329}" dt="2025-07-18T20:54:17.517" v="752" actId="167"/>
          <ac:picMkLst>
            <pc:docMk/>
            <pc:sldMk cId="623523348" sldId="331"/>
            <ac:picMk id="4" creationId="{A6AEDE29-1967-4794-B0B7-28E3430997DE}"/>
          </ac:picMkLst>
        </pc:picChg>
      </pc:sldChg>
      <pc:sldChg chg="addSp delSp modSp mod">
        <pc:chgData name="Fong, Rose Y. (JSC-ES311)[Jacobs Technology, Inc.]" userId="051c4dea-5688-491a-bf1f-f19643680e8e" providerId="ADAL" clId="{0D947DC0-4091-4559-94CC-3F1388150329}" dt="2025-07-18T21:03:39.153" v="991" actId="20577"/>
        <pc:sldMkLst>
          <pc:docMk/>
          <pc:sldMk cId="2601798615" sldId="332"/>
        </pc:sldMkLst>
        <pc:spChg chg="mod">
          <ac:chgData name="Fong, Rose Y. (JSC-ES311)[Jacobs Technology, Inc.]" userId="051c4dea-5688-491a-bf1f-f19643680e8e" providerId="ADAL" clId="{0D947DC0-4091-4559-94CC-3F1388150329}" dt="2025-07-18T21:03:39.153" v="991" actId="20577"/>
          <ac:spMkLst>
            <pc:docMk/>
            <pc:sldMk cId="2601798615" sldId="332"/>
            <ac:spMk id="4" creationId="{A62615AD-0C0A-D465-4994-7AF202722633}"/>
          </ac:spMkLst>
        </pc:spChg>
        <pc:picChg chg="add">
          <ac:chgData name="Fong, Rose Y. (JSC-ES311)[Jacobs Technology, Inc.]" userId="051c4dea-5688-491a-bf1f-f19643680e8e" providerId="ADAL" clId="{0D947DC0-4091-4559-94CC-3F1388150329}" dt="2025-07-18T20:59:23.267" v="838"/>
          <ac:picMkLst>
            <pc:docMk/>
            <pc:sldMk cId="2601798615" sldId="332"/>
            <ac:picMk id="6" creationId="{7FFAFA98-EE9D-47FC-D1D4-F8101E789A78}"/>
          </ac:picMkLst>
        </pc:picChg>
      </pc:sldChg>
      <pc:sldChg chg="addSp delSp modSp mod">
        <pc:chgData name="Fong, Rose Y. (JSC-ES311)[Jacobs Technology, Inc.]" userId="051c4dea-5688-491a-bf1f-f19643680e8e" providerId="ADAL" clId="{0D947DC0-4091-4559-94CC-3F1388150329}" dt="2025-07-18T21:46:13.748" v="993"/>
        <pc:sldMkLst>
          <pc:docMk/>
          <pc:sldMk cId="1412875212" sldId="333"/>
        </pc:sldMkLst>
        <pc:graphicFrameChg chg="add mod">
          <ac:chgData name="Fong, Rose Y. (JSC-ES311)[Jacobs Technology, Inc.]" userId="051c4dea-5688-491a-bf1f-f19643680e8e" providerId="ADAL" clId="{0D947DC0-4091-4559-94CC-3F1388150329}" dt="2025-07-18T21:46:13.748" v="993"/>
          <ac:graphicFrameMkLst>
            <pc:docMk/>
            <pc:sldMk cId="1412875212" sldId="333"/>
            <ac:graphicFrameMk id="4" creationId="{D5D50179-41A3-A058-35F6-236513E7E5BC}"/>
          </ac:graphicFrameMkLst>
        </pc:graphicFrameChg>
      </pc:sldChg>
      <pc:sldChg chg="modSp del mod">
        <pc:chgData name="Fong, Rose Y. (JSC-ES311)[Jacobs Technology, Inc.]" userId="051c4dea-5688-491a-bf1f-f19643680e8e" providerId="ADAL" clId="{0D947DC0-4091-4559-94CC-3F1388150329}" dt="2025-07-24T20:47:46.615" v="1469" actId="47"/>
        <pc:sldMkLst>
          <pc:docMk/>
          <pc:sldMk cId="2058880772" sldId="334"/>
        </pc:sldMkLst>
      </pc:sldChg>
      <pc:sldChg chg="addSp delSp modSp mod">
        <pc:chgData name="Fong, Rose Y. (JSC-ES311)[Jacobs Technology, Inc.]" userId="051c4dea-5688-491a-bf1f-f19643680e8e" providerId="ADAL" clId="{0D947DC0-4091-4559-94CC-3F1388150329}" dt="2025-07-24T21:14:34.725" v="1765"/>
        <pc:sldMkLst>
          <pc:docMk/>
          <pc:sldMk cId="1911676756" sldId="335"/>
        </pc:sldMkLst>
        <pc:spChg chg="mod">
          <ac:chgData name="Fong, Rose Y. (JSC-ES311)[Jacobs Technology, Inc.]" userId="051c4dea-5688-491a-bf1f-f19643680e8e" providerId="ADAL" clId="{0D947DC0-4091-4559-94CC-3F1388150329}" dt="2025-07-24T21:14:34.725" v="1765"/>
          <ac:spMkLst>
            <pc:docMk/>
            <pc:sldMk cId="1911676756" sldId="335"/>
            <ac:spMk id="4" creationId="{34F152ED-8D35-B17B-0178-1CC5DD53F2EC}"/>
          </ac:spMkLst>
        </pc:spChg>
        <pc:graphicFrameChg chg="add mod">
          <ac:chgData name="Fong, Rose Y. (JSC-ES311)[Jacobs Technology, Inc.]" userId="051c4dea-5688-491a-bf1f-f19643680e8e" providerId="ADAL" clId="{0D947DC0-4091-4559-94CC-3F1388150329}" dt="2025-07-24T20:48:39.187" v="1472"/>
          <ac:graphicFrameMkLst>
            <pc:docMk/>
            <pc:sldMk cId="1911676756" sldId="335"/>
            <ac:graphicFrameMk id="6" creationId="{73886A5F-35A2-1866-53AA-0F885380487A}"/>
          </ac:graphicFrameMkLst>
        </pc:graphicFrameChg>
      </pc:sldChg>
      <pc:sldChg chg="modSp mod">
        <pc:chgData name="Fong, Rose Y. (JSC-ES311)[Jacobs Technology, Inc.]" userId="051c4dea-5688-491a-bf1f-f19643680e8e" providerId="ADAL" clId="{0D947DC0-4091-4559-94CC-3F1388150329}" dt="2025-07-24T20:54:33.610" v="1483" actId="120"/>
        <pc:sldMkLst>
          <pc:docMk/>
          <pc:sldMk cId="3614165712" sldId="337"/>
        </pc:sldMkLst>
        <pc:spChg chg="mod">
          <ac:chgData name="Fong, Rose Y. (JSC-ES311)[Jacobs Technology, Inc.]" userId="051c4dea-5688-491a-bf1f-f19643680e8e" providerId="ADAL" clId="{0D947DC0-4091-4559-94CC-3F1388150329}" dt="2025-07-24T20:54:33.610" v="1483" actId="120"/>
          <ac:spMkLst>
            <pc:docMk/>
            <pc:sldMk cId="3614165712" sldId="337"/>
            <ac:spMk id="3" creationId="{73F17C35-AE46-B2E2-AEBF-7DB97CD81D3B}"/>
          </ac:spMkLst>
        </pc:spChg>
      </pc:sldChg>
      <pc:sldChg chg="del">
        <pc:chgData name="Fong, Rose Y. (JSC-ES311)[Jacobs Technology, Inc.]" userId="051c4dea-5688-491a-bf1f-f19643680e8e" providerId="ADAL" clId="{0D947DC0-4091-4559-94CC-3F1388150329}" dt="2025-07-24T21:04:27.385" v="1642" actId="47"/>
        <pc:sldMkLst>
          <pc:docMk/>
          <pc:sldMk cId="818508544" sldId="341"/>
        </pc:sldMkLst>
      </pc:sldChg>
      <pc:sldChg chg="modSp mod">
        <pc:chgData name="Fong, Rose Y. (JSC-ES311)[Jacobs Technology, Inc.]" userId="051c4dea-5688-491a-bf1f-f19643680e8e" providerId="ADAL" clId="{0D947DC0-4091-4559-94CC-3F1388150329}" dt="2025-07-18T20:40:57.163" v="529" actId="20577"/>
        <pc:sldMkLst>
          <pc:docMk/>
          <pc:sldMk cId="1272993532" sldId="342"/>
        </pc:sldMkLst>
        <pc:graphicFrameChg chg="mod modGraphic">
          <ac:chgData name="Fong, Rose Y. (JSC-ES311)[Jacobs Technology, Inc.]" userId="051c4dea-5688-491a-bf1f-f19643680e8e" providerId="ADAL" clId="{0D947DC0-4091-4559-94CC-3F1388150329}" dt="2025-07-18T20:40:57.163" v="529" actId="20577"/>
          <ac:graphicFrameMkLst>
            <pc:docMk/>
            <pc:sldMk cId="1272993532" sldId="342"/>
            <ac:graphicFrameMk id="4" creationId="{B5D878F9-AD74-77D2-1968-D16951F0ACBC}"/>
          </ac:graphicFrameMkLst>
        </pc:graphicFrameChg>
      </pc:sldChg>
      <pc:sldChg chg="addSp delSp modSp mod">
        <pc:chgData name="Fong, Rose Y. (JSC-ES311)[Jacobs Technology, Inc.]" userId="051c4dea-5688-491a-bf1f-f19643680e8e" providerId="ADAL" clId="{0D947DC0-4091-4559-94CC-3F1388150329}" dt="2025-07-31T22:47:14.205" v="2206" actId="20577"/>
        <pc:sldMkLst>
          <pc:docMk/>
          <pc:sldMk cId="248884570" sldId="343"/>
        </pc:sldMkLst>
        <pc:spChg chg="mod">
          <ac:chgData name="Fong, Rose Y. (JSC-ES311)[Jacobs Technology, Inc.]" userId="051c4dea-5688-491a-bf1f-f19643680e8e" providerId="ADAL" clId="{0D947DC0-4091-4559-94CC-3F1388150329}" dt="2025-07-31T22:47:14.205" v="2206" actId="20577"/>
          <ac:spMkLst>
            <pc:docMk/>
            <pc:sldMk cId="248884570" sldId="343"/>
            <ac:spMk id="3" creationId="{9CC7E6BB-376B-1A71-25D1-BEAAC53949B5}"/>
          </ac:spMkLst>
        </pc:spChg>
        <pc:spChg chg="add mod">
          <ac:chgData name="Fong, Rose Y. (JSC-ES311)[Jacobs Technology, Inc.]" userId="051c4dea-5688-491a-bf1f-f19643680e8e" providerId="ADAL" clId="{0D947DC0-4091-4559-94CC-3F1388150329}" dt="2025-07-28T18:07:27.264" v="2178" actId="20577"/>
          <ac:spMkLst>
            <pc:docMk/>
            <pc:sldMk cId="248884570" sldId="343"/>
            <ac:spMk id="6" creationId="{6017CD93-D2B9-2DED-98ED-A8F26E6AD664}"/>
          </ac:spMkLst>
        </pc:spChg>
        <pc:picChg chg="add mod">
          <ac:chgData name="Fong, Rose Y. (JSC-ES311)[Jacobs Technology, Inc.]" userId="051c4dea-5688-491a-bf1f-f19643680e8e" providerId="ADAL" clId="{0D947DC0-4091-4559-94CC-3F1388150329}" dt="2025-07-28T18:02:32.103" v="2118" actId="1076"/>
          <ac:picMkLst>
            <pc:docMk/>
            <pc:sldMk cId="248884570" sldId="343"/>
            <ac:picMk id="2050" creationId="{7104265F-2D65-C5F6-D734-BA64768F9D56}"/>
          </ac:picMkLst>
        </pc:picChg>
        <pc:cxnChg chg="add mod">
          <ac:chgData name="Fong, Rose Y. (JSC-ES311)[Jacobs Technology, Inc.]" userId="051c4dea-5688-491a-bf1f-f19643680e8e" providerId="ADAL" clId="{0D947DC0-4091-4559-94CC-3F1388150329}" dt="2025-07-28T18:03:30.514" v="2167" actId="14100"/>
          <ac:cxnSpMkLst>
            <pc:docMk/>
            <pc:sldMk cId="248884570" sldId="343"/>
            <ac:cxnSpMk id="5" creationId="{D1A3C3EA-A3D9-AAE6-8332-D3B4E0740A19}"/>
          </ac:cxnSpMkLst>
        </pc:cxnChg>
      </pc:sldChg>
      <pc:sldChg chg="del">
        <pc:chgData name="Fong, Rose Y. (JSC-ES311)[Jacobs Technology, Inc.]" userId="051c4dea-5688-491a-bf1f-f19643680e8e" providerId="ADAL" clId="{0D947DC0-4091-4559-94CC-3F1388150329}" dt="2025-07-24T20:24:52.353" v="1398" actId="47"/>
        <pc:sldMkLst>
          <pc:docMk/>
          <pc:sldMk cId="2259498970" sldId="344"/>
        </pc:sldMkLst>
      </pc:sldChg>
      <pc:sldChg chg="addSp delSp modSp del mod">
        <pc:chgData name="Fong, Rose Y. (JSC-ES311)[Jacobs Technology, Inc.]" userId="051c4dea-5688-491a-bf1f-f19643680e8e" providerId="ADAL" clId="{0D947DC0-4091-4559-94CC-3F1388150329}" dt="2025-07-24T21:04:11.729" v="1641" actId="47"/>
        <pc:sldMkLst>
          <pc:docMk/>
          <pc:sldMk cId="277845673" sldId="345"/>
        </pc:sldMkLst>
      </pc:sldChg>
      <pc:sldChg chg="del">
        <pc:chgData name="Fong, Rose Y. (JSC-ES311)[Jacobs Technology, Inc.]" userId="051c4dea-5688-491a-bf1f-f19643680e8e" providerId="ADAL" clId="{0D947DC0-4091-4559-94CC-3F1388150329}" dt="2025-07-24T21:04:27.385" v="1642" actId="47"/>
        <pc:sldMkLst>
          <pc:docMk/>
          <pc:sldMk cId="2434304813" sldId="346"/>
        </pc:sldMkLst>
      </pc:sldChg>
      <pc:sldChg chg="modSp mod">
        <pc:chgData name="Fong, Rose Y. (JSC-ES311)[Jacobs Technology, Inc.]" userId="051c4dea-5688-491a-bf1f-f19643680e8e" providerId="ADAL" clId="{0D947DC0-4091-4559-94CC-3F1388150329}" dt="2025-07-24T21:17:08.051" v="1766" actId="122"/>
        <pc:sldMkLst>
          <pc:docMk/>
          <pc:sldMk cId="336963518" sldId="348"/>
        </pc:sldMkLst>
        <pc:spChg chg="mod">
          <ac:chgData name="Fong, Rose Y. (JSC-ES311)[Jacobs Technology, Inc.]" userId="051c4dea-5688-491a-bf1f-f19643680e8e" providerId="ADAL" clId="{0D947DC0-4091-4559-94CC-3F1388150329}" dt="2025-07-24T21:17:08.051" v="1766" actId="122"/>
          <ac:spMkLst>
            <pc:docMk/>
            <pc:sldMk cId="336963518" sldId="348"/>
            <ac:spMk id="2" creationId="{BE87D86E-A4AD-4DBF-5851-3D3896436E93}"/>
          </ac:spMkLst>
        </pc:spChg>
      </pc:sldChg>
      <pc:sldChg chg="modSp mod ord">
        <pc:chgData name="Fong, Rose Y. (JSC-ES311)[Jacobs Technology, Inc.]" userId="051c4dea-5688-491a-bf1f-f19643680e8e" providerId="ADAL" clId="{0D947DC0-4091-4559-94CC-3F1388150329}" dt="2025-07-24T20:13:26.430" v="1361" actId="20577"/>
        <pc:sldMkLst>
          <pc:docMk/>
          <pc:sldMk cId="1547544808" sldId="349"/>
        </pc:sldMkLst>
        <pc:spChg chg="mod">
          <ac:chgData name="Fong, Rose Y. (JSC-ES311)[Jacobs Technology, Inc.]" userId="051c4dea-5688-491a-bf1f-f19643680e8e" providerId="ADAL" clId="{0D947DC0-4091-4559-94CC-3F1388150329}" dt="2025-07-24T20:13:26.430" v="1361" actId="20577"/>
          <ac:spMkLst>
            <pc:docMk/>
            <pc:sldMk cId="1547544808" sldId="349"/>
            <ac:spMk id="3" creationId="{175BE18D-78E2-8A83-008C-653C6EBA1979}"/>
          </ac:spMkLst>
        </pc:spChg>
      </pc:sldChg>
      <pc:sldChg chg="modSp mod">
        <pc:chgData name="Fong, Rose Y. (JSC-ES311)[Jacobs Technology, Inc.]" userId="051c4dea-5688-491a-bf1f-f19643680e8e" providerId="ADAL" clId="{0D947DC0-4091-4559-94CC-3F1388150329}" dt="2025-07-24T21:03:10.908" v="1637" actId="1076"/>
        <pc:sldMkLst>
          <pc:docMk/>
          <pc:sldMk cId="1639612031" sldId="350"/>
        </pc:sldMkLst>
        <pc:spChg chg="mod">
          <ac:chgData name="Fong, Rose Y. (JSC-ES311)[Jacobs Technology, Inc.]" userId="051c4dea-5688-491a-bf1f-f19643680e8e" providerId="ADAL" clId="{0D947DC0-4091-4559-94CC-3F1388150329}" dt="2025-07-24T21:01:15.974" v="1622" actId="20577"/>
          <ac:spMkLst>
            <pc:docMk/>
            <pc:sldMk cId="1639612031" sldId="350"/>
            <ac:spMk id="2" creationId="{F2650D1A-460E-E7D7-753D-5AABABAD51D0}"/>
          </ac:spMkLst>
        </pc:spChg>
        <pc:spChg chg="mod">
          <ac:chgData name="Fong, Rose Y. (JSC-ES311)[Jacobs Technology, Inc.]" userId="051c4dea-5688-491a-bf1f-f19643680e8e" providerId="ADAL" clId="{0D947DC0-4091-4559-94CC-3F1388150329}" dt="2025-07-24T21:03:10.908" v="1637" actId="1076"/>
          <ac:spMkLst>
            <pc:docMk/>
            <pc:sldMk cId="1639612031" sldId="350"/>
            <ac:spMk id="3" creationId="{530D428C-7396-B508-2191-A1A8D8AA05BA}"/>
          </ac:spMkLst>
        </pc:spChg>
      </pc:sldChg>
      <pc:sldChg chg="modSp mod ord">
        <pc:chgData name="Fong, Rose Y. (JSC-ES311)[Jacobs Technology, Inc.]" userId="051c4dea-5688-491a-bf1f-f19643680e8e" providerId="ADAL" clId="{0D947DC0-4091-4559-94CC-3F1388150329}" dt="2025-07-24T20:37:48.638" v="1466"/>
        <pc:sldMkLst>
          <pc:docMk/>
          <pc:sldMk cId="218714424" sldId="351"/>
        </pc:sldMkLst>
        <pc:spChg chg="mod">
          <ac:chgData name="Fong, Rose Y. (JSC-ES311)[Jacobs Technology, Inc.]" userId="051c4dea-5688-491a-bf1f-f19643680e8e" providerId="ADAL" clId="{0D947DC0-4091-4559-94CC-3F1388150329}" dt="2025-07-18T20:51:34.587" v="675" actId="20577"/>
          <ac:spMkLst>
            <pc:docMk/>
            <pc:sldMk cId="218714424" sldId="351"/>
            <ac:spMk id="3" creationId="{348B3109-471E-BA41-E0C2-E190AC841D62}"/>
          </ac:spMkLst>
        </pc:spChg>
      </pc:sldChg>
      <pc:sldChg chg="del">
        <pc:chgData name="Fong, Rose Y. (JSC-ES311)[Jacobs Technology, Inc.]" userId="051c4dea-5688-491a-bf1f-f19643680e8e" providerId="ADAL" clId="{0D947DC0-4091-4559-94CC-3F1388150329}" dt="2025-07-24T21:04:27.385" v="1642" actId="47"/>
        <pc:sldMkLst>
          <pc:docMk/>
          <pc:sldMk cId="3704968182" sldId="352"/>
        </pc:sldMkLst>
      </pc:sldChg>
      <pc:sldChg chg="modSp new mod">
        <pc:chgData name="Fong, Rose Y. (JSC-ES311)[Jacobs Technology, Inc.]" userId="051c4dea-5688-491a-bf1f-f19643680e8e" providerId="ADAL" clId="{0D947DC0-4091-4559-94CC-3F1388150329}" dt="2025-07-31T23:02:21.169" v="2209"/>
        <pc:sldMkLst>
          <pc:docMk/>
          <pc:sldMk cId="881726126" sldId="353"/>
        </pc:sldMkLst>
        <pc:spChg chg="mod">
          <ac:chgData name="Fong, Rose Y. (JSC-ES311)[Jacobs Technology, Inc.]" userId="051c4dea-5688-491a-bf1f-f19643680e8e" providerId="ADAL" clId="{0D947DC0-4091-4559-94CC-3F1388150329}" dt="2025-07-18T20:22:17.961" v="50" actId="20577"/>
          <ac:spMkLst>
            <pc:docMk/>
            <pc:sldMk cId="881726126" sldId="353"/>
            <ac:spMk id="2" creationId="{71B22C51-6E84-4260-FD2B-83E026E1C598}"/>
          </ac:spMkLst>
        </pc:spChg>
        <pc:spChg chg="mod">
          <ac:chgData name="Fong, Rose Y. (JSC-ES311)[Jacobs Technology, Inc.]" userId="051c4dea-5688-491a-bf1f-f19643680e8e" providerId="ADAL" clId="{0D947DC0-4091-4559-94CC-3F1388150329}" dt="2025-07-31T23:02:21.169" v="2209"/>
          <ac:spMkLst>
            <pc:docMk/>
            <pc:sldMk cId="881726126" sldId="353"/>
            <ac:spMk id="3" creationId="{D0A45895-BEA1-1944-7546-DE6CEB3C921A}"/>
          </ac:spMkLst>
        </pc:spChg>
      </pc:sldChg>
      <pc:sldChg chg="addSp delSp modSp new add del mod modClrScheme chgLayout">
        <pc:chgData name="Fong, Rose Y. (JSC-ES311)[Jacobs Technology, Inc.]" userId="051c4dea-5688-491a-bf1f-f19643680e8e" providerId="ADAL" clId="{0D947DC0-4091-4559-94CC-3F1388150329}" dt="2025-07-24T20:06:38.886" v="1246" actId="47"/>
        <pc:sldMkLst>
          <pc:docMk/>
          <pc:sldMk cId="3224102819" sldId="354"/>
        </pc:sldMkLst>
      </pc:sldChg>
      <pc:sldChg chg="addSp modSp new del mod ord">
        <pc:chgData name="Fong, Rose Y. (JSC-ES311)[Jacobs Technology, Inc.]" userId="051c4dea-5688-491a-bf1f-f19643680e8e" providerId="ADAL" clId="{0D947DC0-4091-4559-94CC-3F1388150329}" dt="2025-07-24T20:29:52.321" v="1408" actId="47"/>
        <pc:sldMkLst>
          <pc:docMk/>
          <pc:sldMk cId="258150281" sldId="355"/>
        </pc:sldMkLst>
      </pc:sldChg>
      <pc:sldChg chg="modSp add del mod ord modTransition">
        <pc:chgData name="Fong, Rose Y. (JSC-ES311)[Jacobs Technology, Inc.]" userId="051c4dea-5688-491a-bf1f-f19643680e8e" providerId="ADAL" clId="{0D947DC0-4091-4559-94CC-3F1388150329}" dt="2025-07-23T14:41:03.536" v="1106" actId="47"/>
        <pc:sldMkLst>
          <pc:docMk/>
          <pc:sldMk cId="2903780195" sldId="524"/>
        </pc:sldMkLst>
      </pc:sldChg>
      <pc:sldChg chg="addSp delSp modSp add mod modTransition modNotesTx">
        <pc:chgData name="Fong, Rose Y. (JSC-ES311)[Jacobs Technology, Inc.]" userId="051c4dea-5688-491a-bf1f-f19643680e8e" providerId="ADAL" clId="{0D947DC0-4091-4559-94CC-3F1388150329}" dt="2025-07-31T23:02:57.372" v="2210" actId="20577"/>
        <pc:sldMkLst>
          <pc:docMk/>
          <pc:sldMk cId="378969994" sldId="555"/>
        </pc:sldMkLst>
        <pc:spChg chg="mod">
          <ac:chgData name="Fong, Rose Y. (JSC-ES311)[Jacobs Technology, Inc.]" userId="051c4dea-5688-491a-bf1f-f19643680e8e" providerId="ADAL" clId="{0D947DC0-4091-4559-94CC-3F1388150329}" dt="2025-07-24T20:04:11.152" v="1226" actId="20577"/>
          <ac:spMkLst>
            <pc:docMk/>
            <pc:sldMk cId="378969994" sldId="555"/>
            <ac:spMk id="2" creationId="{E0C34655-B17C-CA8C-F1A0-BDBBF74C9662}"/>
          </ac:spMkLst>
        </pc:spChg>
        <pc:spChg chg="mod">
          <ac:chgData name="Fong, Rose Y. (JSC-ES311)[Jacobs Technology, Inc.]" userId="051c4dea-5688-491a-bf1f-f19643680e8e" providerId="ADAL" clId="{0D947DC0-4091-4559-94CC-3F1388150329}" dt="2025-07-24T20:04:45.062" v="1227" actId="20577"/>
          <ac:spMkLst>
            <pc:docMk/>
            <pc:sldMk cId="378969994" sldId="555"/>
            <ac:spMk id="3" creationId="{804A42D0-736F-249E-AAB9-B5C392AE8A49}"/>
          </ac:spMkLst>
        </pc:spChg>
        <pc:spChg chg="add mod">
          <ac:chgData name="Fong, Rose Y. (JSC-ES311)[Jacobs Technology, Inc.]" userId="051c4dea-5688-491a-bf1f-f19643680e8e" providerId="ADAL" clId="{0D947DC0-4091-4559-94CC-3F1388150329}" dt="2025-07-28T17:56:55.717" v="2064" actId="465"/>
          <ac:spMkLst>
            <pc:docMk/>
            <pc:sldMk cId="378969994" sldId="555"/>
            <ac:spMk id="6" creationId="{B4EE94BA-D79E-09CD-89A9-5CC2D5E6F291}"/>
          </ac:spMkLst>
        </pc:spChg>
        <pc:spChg chg="add mod">
          <ac:chgData name="Fong, Rose Y. (JSC-ES311)[Jacobs Technology, Inc.]" userId="051c4dea-5688-491a-bf1f-f19643680e8e" providerId="ADAL" clId="{0D947DC0-4091-4559-94CC-3F1388150329}" dt="2025-07-28T17:56:01.616" v="2037" actId="14100"/>
          <ac:spMkLst>
            <pc:docMk/>
            <pc:sldMk cId="378969994" sldId="555"/>
            <ac:spMk id="8" creationId="{4ADC6C8E-DB6A-4404-A310-3E9209BC7055}"/>
          </ac:spMkLst>
        </pc:spChg>
        <pc:spChg chg="add mod">
          <ac:chgData name="Fong, Rose Y. (JSC-ES311)[Jacobs Technology, Inc.]" userId="051c4dea-5688-491a-bf1f-f19643680e8e" providerId="ADAL" clId="{0D947DC0-4091-4559-94CC-3F1388150329}" dt="2025-07-28T17:56:55.717" v="2064" actId="465"/>
          <ac:spMkLst>
            <pc:docMk/>
            <pc:sldMk cId="378969994" sldId="555"/>
            <ac:spMk id="10" creationId="{BDE94AF2-5C6D-8EE7-9EBC-89EC48AC77C5}"/>
          </ac:spMkLst>
        </pc:spChg>
        <pc:spChg chg="add mod">
          <ac:chgData name="Fong, Rose Y. (JSC-ES311)[Jacobs Technology, Inc.]" userId="051c4dea-5688-491a-bf1f-f19643680e8e" providerId="ADAL" clId="{0D947DC0-4091-4559-94CC-3F1388150329}" dt="2025-07-28T17:56:55.717" v="2064" actId="465"/>
          <ac:spMkLst>
            <pc:docMk/>
            <pc:sldMk cId="378969994" sldId="555"/>
            <ac:spMk id="11" creationId="{6A078732-6200-36B8-E6C0-0CA528287E35}"/>
          </ac:spMkLst>
        </pc:spChg>
        <pc:spChg chg="add mod">
          <ac:chgData name="Fong, Rose Y. (JSC-ES311)[Jacobs Technology, Inc.]" userId="051c4dea-5688-491a-bf1f-f19643680e8e" providerId="ADAL" clId="{0D947DC0-4091-4559-94CC-3F1388150329}" dt="2025-07-28T17:57:43.706" v="2085" actId="12789"/>
          <ac:spMkLst>
            <pc:docMk/>
            <pc:sldMk cId="378969994" sldId="555"/>
            <ac:spMk id="12" creationId="{EF0C9D80-3679-F420-EF48-005982E35492}"/>
          </ac:spMkLst>
        </pc:spChg>
        <pc:spChg chg="add mod">
          <ac:chgData name="Fong, Rose Y. (JSC-ES311)[Jacobs Technology, Inc.]" userId="051c4dea-5688-491a-bf1f-f19643680e8e" providerId="ADAL" clId="{0D947DC0-4091-4559-94CC-3F1388150329}" dt="2025-07-28T17:58:45.004" v="2109" actId="1037"/>
          <ac:spMkLst>
            <pc:docMk/>
            <pc:sldMk cId="378969994" sldId="555"/>
            <ac:spMk id="13" creationId="{E41125DC-627D-E769-E12B-9C03C6B64C9E}"/>
          </ac:spMkLst>
        </pc:spChg>
        <pc:picChg chg="add mod">
          <ac:chgData name="Fong, Rose Y. (JSC-ES311)[Jacobs Technology, Inc.]" userId="051c4dea-5688-491a-bf1f-f19643680e8e" providerId="ADAL" clId="{0D947DC0-4091-4559-94CC-3F1388150329}" dt="2025-07-28T17:56:55.717" v="2064" actId="465"/>
          <ac:picMkLst>
            <pc:docMk/>
            <pc:sldMk cId="378969994" sldId="555"/>
            <ac:picMk id="5" creationId="{DF9C2CEB-CFB4-02B5-EC6B-87ACCD34AD59}"/>
          </ac:picMkLst>
        </pc:picChg>
        <pc:picChg chg="add mod">
          <ac:chgData name="Fong, Rose Y. (JSC-ES311)[Jacobs Technology, Inc.]" userId="051c4dea-5688-491a-bf1f-f19643680e8e" providerId="ADAL" clId="{0D947DC0-4091-4559-94CC-3F1388150329}" dt="2025-07-28T17:58:48.872" v="2110" actId="14100"/>
          <ac:picMkLst>
            <pc:docMk/>
            <pc:sldMk cId="378969994" sldId="555"/>
            <ac:picMk id="1026" creationId="{411B2C1F-E2B0-703F-C6BD-A9F46068A6A7}"/>
          </ac:picMkLst>
        </pc:picChg>
        <pc:picChg chg="add mod">
          <ac:chgData name="Fong, Rose Y. (JSC-ES311)[Jacobs Technology, Inc.]" userId="051c4dea-5688-491a-bf1f-f19643680e8e" providerId="ADAL" clId="{0D947DC0-4091-4559-94CC-3F1388150329}" dt="2025-07-28T17:58:45.004" v="2109" actId="1037"/>
          <ac:picMkLst>
            <pc:docMk/>
            <pc:sldMk cId="378969994" sldId="555"/>
            <ac:picMk id="1028" creationId="{DFCDE577-64A6-0348-32CA-D52EB9072446}"/>
          </ac:picMkLst>
        </pc:picChg>
        <pc:picChg chg="add mod">
          <ac:chgData name="Fong, Rose Y. (JSC-ES311)[Jacobs Technology, Inc.]" userId="051c4dea-5688-491a-bf1f-f19643680e8e" providerId="ADAL" clId="{0D947DC0-4091-4559-94CC-3F1388150329}" dt="2025-07-28T17:56:55.717" v="2064" actId="465"/>
          <ac:picMkLst>
            <pc:docMk/>
            <pc:sldMk cId="378969994" sldId="555"/>
            <ac:picMk id="1030" creationId="{D8934175-448A-7EBE-FFD5-072AFE49D53A}"/>
          </ac:picMkLst>
        </pc:picChg>
        <pc:picChg chg="add mod">
          <ac:chgData name="Fong, Rose Y. (JSC-ES311)[Jacobs Technology, Inc.]" userId="051c4dea-5688-491a-bf1f-f19643680e8e" providerId="ADAL" clId="{0D947DC0-4091-4559-94CC-3F1388150329}" dt="2025-07-28T17:56:55.717" v="2064" actId="465"/>
          <ac:picMkLst>
            <pc:docMk/>
            <pc:sldMk cId="378969994" sldId="555"/>
            <ac:picMk id="1032" creationId="{0FF83D7C-DB0C-3EF7-987F-C94711A44240}"/>
          </ac:picMkLst>
        </pc:picChg>
      </pc:sldChg>
      <pc:sldChg chg="addSp delSp modSp add mod modTransition delAnim modAnim">
        <pc:chgData name="Fong, Rose Y. (JSC-ES311)[Jacobs Technology, Inc.]" userId="051c4dea-5688-491a-bf1f-f19643680e8e" providerId="ADAL" clId="{0D947DC0-4091-4559-94CC-3F1388150329}" dt="2025-07-31T22:41:51.716" v="2179" actId="14100"/>
        <pc:sldMkLst>
          <pc:docMk/>
          <pc:sldMk cId="2654606204" sldId="1042653073"/>
        </pc:sldMkLst>
        <pc:spChg chg="mod">
          <ac:chgData name="Fong, Rose Y. (JSC-ES311)[Jacobs Technology, Inc.]" userId="051c4dea-5688-491a-bf1f-f19643680e8e" providerId="ADAL" clId="{0D947DC0-4091-4559-94CC-3F1388150329}" dt="2025-07-24T20:37:15.838" v="1463" actId="113"/>
          <ac:spMkLst>
            <pc:docMk/>
            <pc:sldMk cId="2654606204" sldId="1042653073"/>
            <ac:spMk id="2" creationId="{7897FA11-6ED5-44AC-6A5C-DD99870E7EC4}"/>
          </ac:spMkLst>
        </pc:spChg>
        <pc:spChg chg="mod topLvl">
          <ac:chgData name="Fong, Rose Y. (JSC-ES311)[Jacobs Technology, Inc.]" userId="051c4dea-5688-491a-bf1f-f19643680e8e" providerId="ADAL" clId="{0D947DC0-4091-4559-94CC-3F1388150329}" dt="2025-07-24T20:30:43.366" v="1412" actId="164"/>
          <ac:spMkLst>
            <pc:docMk/>
            <pc:sldMk cId="2654606204" sldId="1042653073"/>
            <ac:spMk id="11" creationId="{47D8C600-ABAE-ADEE-E1A8-F199CC4A1172}"/>
          </ac:spMkLst>
        </pc:spChg>
        <pc:spChg chg="mod topLvl">
          <ac:chgData name="Fong, Rose Y. (JSC-ES311)[Jacobs Technology, Inc.]" userId="051c4dea-5688-491a-bf1f-f19643680e8e" providerId="ADAL" clId="{0D947DC0-4091-4559-94CC-3F1388150329}" dt="2025-07-28T17:43:33.592" v="1876" actId="20577"/>
          <ac:spMkLst>
            <pc:docMk/>
            <pc:sldMk cId="2654606204" sldId="1042653073"/>
            <ac:spMk id="12" creationId="{52B75AD1-2598-1F9F-3D3A-BBD2D5866736}"/>
          </ac:spMkLst>
        </pc:spChg>
        <pc:spChg chg="mod topLvl">
          <ac:chgData name="Fong, Rose Y. (JSC-ES311)[Jacobs Technology, Inc.]" userId="051c4dea-5688-491a-bf1f-f19643680e8e" providerId="ADAL" clId="{0D947DC0-4091-4559-94CC-3F1388150329}" dt="2025-07-24T20:30:43.366" v="1412" actId="164"/>
          <ac:spMkLst>
            <pc:docMk/>
            <pc:sldMk cId="2654606204" sldId="1042653073"/>
            <ac:spMk id="14" creationId="{626C0EDD-F13B-3CCE-CD66-DE390A7180D1}"/>
          </ac:spMkLst>
        </pc:spChg>
        <pc:spChg chg="mod topLvl">
          <ac:chgData name="Fong, Rose Y. (JSC-ES311)[Jacobs Technology, Inc.]" userId="051c4dea-5688-491a-bf1f-f19643680e8e" providerId="ADAL" clId="{0D947DC0-4091-4559-94CC-3F1388150329}" dt="2025-07-24T20:30:43.366" v="1412" actId="164"/>
          <ac:spMkLst>
            <pc:docMk/>
            <pc:sldMk cId="2654606204" sldId="1042653073"/>
            <ac:spMk id="15" creationId="{76C4C89A-0B7C-189E-E254-80A3434B8E8C}"/>
          </ac:spMkLst>
        </pc:spChg>
        <pc:spChg chg="add mod">
          <ac:chgData name="Fong, Rose Y. (JSC-ES311)[Jacobs Technology, Inc.]" userId="051c4dea-5688-491a-bf1f-f19643680e8e" providerId="ADAL" clId="{0D947DC0-4091-4559-94CC-3F1388150329}" dt="2025-07-31T22:41:51.716" v="2179" actId="14100"/>
          <ac:spMkLst>
            <pc:docMk/>
            <pc:sldMk cId="2654606204" sldId="1042653073"/>
            <ac:spMk id="24" creationId="{597FA332-66DF-B333-DA0A-D6DBFDA68118}"/>
          </ac:spMkLst>
        </pc:spChg>
        <pc:spChg chg="add mod">
          <ac:chgData name="Fong, Rose Y. (JSC-ES311)[Jacobs Technology, Inc.]" userId="051c4dea-5688-491a-bf1f-f19643680e8e" providerId="ADAL" clId="{0D947DC0-4091-4559-94CC-3F1388150329}" dt="2025-07-24T20:36:48.700" v="1459" actId="164"/>
          <ac:spMkLst>
            <pc:docMk/>
            <pc:sldMk cId="2654606204" sldId="1042653073"/>
            <ac:spMk id="25" creationId="{8066F360-E0D7-436D-947B-E106A7991FD7}"/>
          </ac:spMkLst>
        </pc:spChg>
        <pc:spChg chg="add mod">
          <ac:chgData name="Fong, Rose Y. (JSC-ES311)[Jacobs Technology, Inc.]" userId="051c4dea-5688-491a-bf1f-f19643680e8e" providerId="ADAL" clId="{0D947DC0-4091-4559-94CC-3F1388150329}" dt="2025-07-24T20:36:48.700" v="1459" actId="164"/>
          <ac:spMkLst>
            <pc:docMk/>
            <pc:sldMk cId="2654606204" sldId="1042653073"/>
            <ac:spMk id="26" creationId="{6714E754-7DCF-4DE3-1B93-87C9A42EC15E}"/>
          </ac:spMkLst>
        </pc:spChg>
        <pc:spChg chg="mod">
          <ac:chgData name="Fong, Rose Y. (JSC-ES311)[Jacobs Technology, Inc.]" userId="051c4dea-5688-491a-bf1f-f19643680e8e" providerId="ADAL" clId="{0D947DC0-4091-4559-94CC-3F1388150329}" dt="2025-07-24T20:36:50.593" v="1460"/>
          <ac:spMkLst>
            <pc:docMk/>
            <pc:sldMk cId="2654606204" sldId="1042653073"/>
            <ac:spMk id="29" creationId="{ABDDC8FF-10A5-73FA-8539-5FA7170739BC}"/>
          </ac:spMkLst>
        </pc:spChg>
        <pc:spChg chg="mod">
          <ac:chgData name="Fong, Rose Y. (JSC-ES311)[Jacobs Technology, Inc.]" userId="051c4dea-5688-491a-bf1f-f19643680e8e" providerId="ADAL" clId="{0D947DC0-4091-4559-94CC-3F1388150329}" dt="2025-07-24T20:36:50.593" v="1460"/>
          <ac:spMkLst>
            <pc:docMk/>
            <pc:sldMk cId="2654606204" sldId="1042653073"/>
            <ac:spMk id="30" creationId="{74CD12A1-11AA-EA25-A1AE-263DF3FBEFC1}"/>
          </ac:spMkLst>
        </pc:spChg>
        <pc:grpChg chg="add mod">
          <ac:chgData name="Fong, Rose Y. (JSC-ES311)[Jacobs Technology, Inc.]" userId="051c4dea-5688-491a-bf1f-f19643680e8e" providerId="ADAL" clId="{0D947DC0-4091-4559-94CC-3F1388150329}" dt="2025-07-24T20:30:55.134" v="1419" actId="1035"/>
          <ac:grpSpMkLst>
            <pc:docMk/>
            <pc:sldMk cId="2654606204" sldId="1042653073"/>
            <ac:grpSpMk id="21" creationId="{D37FB297-6989-7F10-A506-7533B733C0D6}"/>
          </ac:grpSpMkLst>
        </pc:grpChg>
        <pc:grpChg chg="add mod">
          <ac:chgData name="Fong, Rose Y. (JSC-ES311)[Jacobs Technology, Inc.]" userId="051c4dea-5688-491a-bf1f-f19643680e8e" providerId="ADAL" clId="{0D947DC0-4091-4559-94CC-3F1388150329}" dt="2025-07-24T20:36:48.700" v="1459" actId="164"/>
          <ac:grpSpMkLst>
            <pc:docMk/>
            <pc:sldMk cId="2654606204" sldId="1042653073"/>
            <ac:grpSpMk id="27" creationId="{1AEB3A8B-CD38-CC78-5BED-F674651B3CF7}"/>
          </ac:grpSpMkLst>
        </pc:grpChg>
        <pc:grpChg chg="add mod">
          <ac:chgData name="Fong, Rose Y. (JSC-ES311)[Jacobs Technology, Inc.]" userId="051c4dea-5688-491a-bf1f-f19643680e8e" providerId="ADAL" clId="{0D947DC0-4091-4559-94CC-3F1388150329}" dt="2025-07-24T20:36:54.660" v="1461" actId="1076"/>
          <ac:grpSpMkLst>
            <pc:docMk/>
            <pc:sldMk cId="2654606204" sldId="1042653073"/>
            <ac:grpSpMk id="28" creationId="{7AA876ED-8864-2D0B-EA42-7DBF03478F49}"/>
          </ac:grpSpMkLst>
        </pc:grpChg>
        <pc:picChg chg="add mod ord modCrop">
          <ac:chgData name="Fong, Rose Y. (JSC-ES311)[Jacobs Technology, Inc.]" userId="051c4dea-5688-491a-bf1f-f19643680e8e" providerId="ADAL" clId="{0D947DC0-4091-4559-94CC-3F1388150329}" dt="2025-07-28T17:43:24.373" v="1869" actId="1036"/>
          <ac:picMkLst>
            <pc:docMk/>
            <pc:sldMk cId="2654606204" sldId="1042653073"/>
            <ac:picMk id="7" creationId="{98A7387F-5DB8-E991-4E42-E340D12F463D}"/>
          </ac:picMkLst>
        </pc:picChg>
        <pc:picChg chg="mod">
          <ac:chgData name="Fong, Rose Y. (JSC-ES311)[Jacobs Technology, Inc.]" userId="051c4dea-5688-491a-bf1f-f19643680e8e" providerId="ADAL" clId="{0D947DC0-4091-4559-94CC-3F1388150329}" dt="2025-07-24T20:30:43.366" v="1412" actId="164"/>
          <ac:picMkLst>
            <pc:docMk/>
            <pc:sldMk cId="2654606204" sldId="1042653073"/>
            <ac:picMk id="13" creationId="{94828C83-B355-C9A6-2D45-AA8C16B90E96}"/>
          </ac:picMkLst>
        </pc:picChg>
      </pc:sldChg>
      <pc:sldChg chg="modSp add del mod">
        <pc:chgData name="Fong, Rose Y. (JSC-ES311)[Jacobs Technology, Inc.]" userId="051c4dea-5688-491a-bf1f-f19643680e8e" providerId="ADAL" clId="{0D947DC0-4091-4559-94CC-3F1388150329}" dt="2025-07-24T21:07:20.304" v="1673" actId="47"/>
        <pc:sldMkLst>
          <pc:docMk/>
          <pc:sldMk cId="2487999813" sldId="1042653074"/>
        </pc:sldMkLst>
      </pc:sldChg>
      <pc:sldChg chg="modSp add mod modTransition">
        <pc:chgData name="Fong, Rose Y. (JSC-ES311)[Jacobs Technology, Inc.]" userId="051c4dea-5688-491a-bf1f-f19643680e8e" providerId="ADAL" clId="{0D947DC0-4091-4559-94CC-3F1388150329}" dt="2025-07-24T21:30:01.511" v="1819" actId="113"/>
        <pc:sldMkLst>
          <pc:docMk/>
          <pc:sldMk cId="2022866860" sldId="1042653087"/>
        </pc:sldMkLst>
        <pc:spChg chg="mod">
          <ac:chgData name="Fong, Rose Y. (JSC-ES311)[Jacobs Technology, Inc.]" userId="051c4dea-5688-491a-bf1f-f19643680e8e" providerId="ADAL" clId="{0D947DC0-4091-4559-94CC-3F1388150329}" dt="2025-07-24T21:29:55.085" v="1818" actId="20577"/>
          <ac:spMkLst>
            <pc:docMk/>
            <pc:sldMk cId="2022866860" sldId="1042653087"/>
            <ac:spMk id="2" creationId="{AC264A9F-A4D2-C704-13FD-8B56EC00953B}"/>
          </ac:spMkLst>
        </pc:spChg>
        <pc:spChg chg="mod">
          <ac:chgData name="Fong, Rose Y. (JSC-ES311)[Jacobs Technology, Inc.]" userId="051c4dea-5688-491a-bf1f-f19643680e8e" providerId="ADAL" clId="{0D947DC0-4091-4559-94CC-3F1388150329}" dt="2025-07-24T21:30:01.511" v="1819" actId="113"/>
          <ac:spMkLst>
            <pc:docMk/>
            <pc:sldMk cId="2022866860" sldId="1042653087"/>
            <ac:spMk id="3" creationId="{1160D226-947A-74FF-A92D-39A2FA587C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149792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A89208-19D7-9E47-969D-1A76A4CEEE29}" type="slidenum">
              <a:rPr lang="en-US" smtClean="0"/>
              <a:t>3</a:t>
            </a:fld>
            <a:endParaRPr lang="en-US"/>
          </a:p>
        </p:txBody>
      </p:sp>
    </p:spTree>
    <p:extLst>
      <p:ext uri="{BB962C8B-B14F-4D97-AF65-F5344CB8AC3E}">
        <p14:creationId xmlns:p14="http://schemas.microsoft.com/office/powerpoint/2010/main" val="409533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A89208-19D7-9E47-969D-1A76A4CEEE29}" type="slidenum">
              <a:rPr lang="en-US" smtClean="0"/>
              <a:t>8</a:t>
            </a:fld>
            <a:endParaRPr lang="en-US"/>
          </a:p>
        </p:txBody>
      </p:sp>
    </p:spTree>
    <p:extLst>
      <p:ext uri="{BB962C8B-B14F-4D97-AF65-F5344CB8AC3E}">
        <p14:creationId xmlns:p14="http://schemas.microsoft.com/office/powerpoint/2010/main" val="69214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A89208-19D7-9E47-969D-1A76A4CEEE29}" type="slidenum">
              <a:rPr lang="en-US" smtClean="0"/>
              <a:t>17</a:t>
            </a:fld>
            <a:endParaRPr lang="en-US"/>
          </a:p>
        </p:txBody>
      </p:sp>
    </p:spTree>
    <p:extLst>
      <p:ext uri="{BB962C8B-B14F-4D97-AF65-F5344CB8AC3E}">
        <p14:creationId xmlns:p14="http://schemas.microsoft.com/office/powerpoint/2010/main" val="383650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99163"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a:solidFill>
                  <a:schemeClr val="bg1"/>
                </a:solidFill>
                <a:latin typeface="Arial" charset="0"/>
                <a:ea typeface="+mn-ea"/>
              </a:rPr>
              <a:t>	</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2025 – August 4-7, 2025</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50930" y="0"/>
            <a:ext cx="914400" cy="914400"/>
          </a:xfrm>
          <a:prstGeom prst="rect">
            <a:avLst/>
          </a:prstGeom>
        </p:spPr>
      </p:pic>
      <p:pic>
        <p:nvPicPr>
          <p:cNvPr id="5" name="Picture 4" descr="Logo&#10;&#10;AI-generated content may be incorrect.">
            <a:extLst>
              <a:ext uri="{FF2B5EF4-FFF2-40B4-BE49-F238E27FC236}">
                <a16:creationId xmlns:a16="http://schemas.microsoft.com/office/drawing/2014/main" id="{3B79BF85-79B4-B2F6-E39F-842F59488E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55" y="37024"/>
            <a:ext cx="858065" cy="754793"/>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ftr="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77FB7A43-19F9-69F8-EAE7-F9492C4DDE08}"/>
              </a:ext>
            </a:extLst>
          </p:cNvPr>
          <p:cNvSpPr>
            <a:spLocks noChangeArrowheads="1"/>
          </p:cNvSpPr>
          <p:nvPr/>
        </p:nvSpPr>
        <p:spPr bwMode="auto">
          <a:xfrm>
            <a:off x="6165606" y="3830360"/>
            <a:ext cx="5950194" cy="923330"/>
          </a:xfrm>
          <a:prstGeom prst="rect">
            <a:avLst/>
          </a:prstGeom>
          <a:noFill/>
          <a:ln w="9525">
            <a:noFill/>
            <a:miter lim="800000"/>
            <a:headEnd/>
            <a:tailEnd/>
          </a:ln>
        </p:spPr>
        <p:txBody>
          <a:bodyPr wrap="square" lIns="91440" tIns="45720" rIns="91440" bIns="45720" anchor="ctr">
            <a:spAutoFit/>
          </a:bodyPr>
          <a:lstStyle/>
          <a:p>
            <a:pPr algn="l"/>
            <a:r>
              <a:rPr lang="en-US" sz="1800"/>
              <a:t>Jonah R. Smith, </a:t>
            </a:r>
            <a:r>
              <a:rPr lang="en-US" sz="1800" i="1"/>
              <a:t>Amentum, Houston, Texas 77058</a:t>
            </a:r>
            <a:endParaRPr lang="en-US" sz="1800"/>
          </a:p>
          <a:p>
            <a:pPr algn="l"/>
            <a:r>
              <a:rPr lang="en-US" sz="1800"/>
              <a:t>Rose Y. Fong, </a:t>
            </a:r>
            <a:r>
              <a:rPr lang="en-US" sz="1800" i="1"/>
              <a:t>Amentum, Houston, Texas 77058</a:t>
            </a:r>
            <a:endParaRPr lang="en-US" sz="1800"/>
          </a:p>
          <a:p>
            <a:pPr algn="l"/>
            <a:r>
              <a:rPr lang="en-US" sz="1800"/>
              <a:t>Laurie Y. Carrillo, </a:t>
            </a:r>
            <a:r>
              <a:rPr lang="en-US" sz="1800" i="1"/>
              <a:t>NASA JSC, Houston, Texas 77058</a:t>
            </a:r>
            <a:endParaRPr lang="en-US" sz="1800"/>
          </a:p>
        </p:txBody>
      </p:sp>
      <p:pic>
        <p:nvPicPr>
          <p:cNvPr id="12" name="Picture 11">
            <a:extLst>
              <a:ext uri="{FF2B5EF4-FFF2-40B4-BE49-F238E27FC236}">
                <a16:creationId xmlns:a16="http://schemas.microsoft.com/office/drawing/2014/main" id="{B1BA37E1-8474-56AD-C62B-52A0E0B0D3E7}"/>
              </a:ext>
            </a:extLst>
          </p:cNvPr>
          <p:cNvPicPr>
            <a:picLocks noChangeAspect="1"/>
          </p:cNvPicPr>
          <p:nvPr/>
        </p:nvPicPr>
        <p:blipFill>
          <a:blip r:embed="rId3">
            <a:alphaModFix amt="20000"/>
          </a:blip>
          <a:stretch>
            <a:fillRect/>
          </a:stretch>
        </p:blipFill>
        <p:spPr>
          <a:xfrm>
            <a:off x="390525" y="3091228"/>
            <a:ext cx="5635871" cy="3757247"/>
          </a:xfrm>
          <a:prstGeom prst="rect">
            <a:avLst/>
          </a:prstGeom>
        </p:spPr>
      </p:pic>
      <p:sp>
        <p:nvSpPr>
          <p:cNvPr id="13314" name="Rectangle 10"/>
          <p:cNvSpPr>
            <a:spLocks noGrp="1" noChangeArrowheads="1"/>
          </p:cNvSpPr>
          <p:nvPr>
            <p:ph type="ctrTitle"/>
          </p:nvPr>
        </p:nvSpPr>
        <p:spPr>
          <a:xfrm>
            <a:off x="954879" y="1587032"/>
            <a:ext cx="10282242" cy="946618"/>
          </a:xfrm>
        </p:spPr>
        <p:txBody>
          <a:bodyPr/>
          <a:lstStyle/>
          <a:p>
            <a:r>
              <a:rPr lang="en-US"/>
              <a:t>IHAB Thermal Cover Assembly Omission Thermal Study</a:t>
            </a:r>
          </a:p>
        </p:txBody>
      </p:sp>
      <p:sp>
        <p:nvSpPr>
          <p:cNvPr id="13315" name="Rectangle 11"/>
          <p:cNvSpPr>
            <a:spLocks noChangeArrowheads="1"/>
          </p:cNvSpPr>
          <p:nvPr/>
        </p:nvSpPr>
        <p:spPr bwMode="auto">
          <a:xfrm>
            <a:off x="6165606" y="4876800"/>
            <a:ext cx="5071515" cy="1277273"/>
          </a:xfrm>
          <a:prstGeom prst="rect">
            <a:avLst/>
          </a:prstGeom>
          <a:noFill/>
          <a:ln w="9525">
            <a:noFill/>
            <a:miter lim="800000"/>
            <a:headEnd/>
            <a:tailEnd/>
          </a:ln>
        </p:spPr>
        <p:txBody>
          <a:bodyPr wrap="square" lIns="91440" tIns="45720" rIns="91440" bIns="45720" anchor="t">
            <a:spAutoFit/>
          </a:bodyPr>
          <a:lstStyle/>
          <a:p>
            <a:pPr algn="l" eaLnBrk="1" hangingPunct="1"/>
            <a:r>
              <a:rPr lang="en-US" sz="1800">
                <a:solidFill>
                  <a:schemeClr val="accent2"/>
                </a:solidFill>
                <a:latin typeface="Arial"/>
                <a:ea typeface="ＭＳ Ｐゴシック"/>
                <a:cs typeface="Arial"/>
              </a:rPr>
              <a:t>Thermal &amp; Fluids Analysis Workshop 2025</a:t>
            </a:r>
          </a:p>
          <a:p>
            <a:pPr algn="l" eaLnBrk="1" hangingPunct="1"/>
            <a:r>
              <a:rPr lang="en-US" sz="1800">
                <a:solidFill>
                  <a:schemeClr val="accent2"/>
                </a:solidFill>
                <a:latin typeface="Arial"/>
                <a:ea typeface="ＭＳ Ｐゴシック"/>
                <a:cs typeface="Arial"/>
              </a:rPr>
              <a:t>NASA Ames Research Center</a:t>
            </a:r>
            <a:endParaRPr lang="en-US" sz="1800" b="0">
              <a:solidFill>
                <a:schemeClr val="accent2"/>
              </a:solidFill>
              <a:latin typeface="Arial" pitchFamily="34" charset="0"/>
            </a:endParaRPr>
          </a:p>
          <a:p>
            <a:pPr algn="l" eaLnBrk="1" hangingPunct="1">
              <a:spcBef>
                <a:spcPts val="600"/>
              </a:spcBef>
            </a:pPr>
            <a:r>
              <a:rPr lang="en-US" sz="1800" b="0">
                <a:solidFill>
                  <a:schemeClr val="accent2"/>
                </a:solidFill>
                <a:latin typeface="Arial"/>
                <a:ea typeface="ＭＳ Ｐゴシック"/>
                <a:cs typeface="Arial"/>
              </a:rPr>
              <a:t>San Jose, CA</a:t>
            </a:r>
          </a:p>
          <a:p>
            <a:pPr algn="l" eaLnBrk="1" hangingPunct="1"/>
            <a:r>
              <a:rPr lang="en-US" sz="1800" b="0">
                <a:solidFill>
                  <a:schemeClr val="accent2"/>
                </a:solidFill>
                <a:latin typeface="Arial"/>
                <a:ea typeface="ＭＳ Ｐゴシック"/>
                <a:cs typeface="Arial"/>
              </a:rPr>
              <a:t>August 4-7, 2025</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a:spcBef>
                <a:spcPct val="50000"/>
              </a:spcBef>
              <a:tabLst>
                <a:tab pos="4459288" algn="ctr"/>
              </a:tabLst>
              <a:defRPr/>
            </a:pPr>
            <a:r>
              <a:rPr lang="en-US" sz="2800">
                <a:solidFill>
                  <a:schemeClr val="bg1"/>
                </a:solidFill>
                <a:latin typeface="Arial"/>
                <a:ea typeface="+mn-ea"/>
                <a:cs typeface="Arial"/>
              </a:rPr>
              <a:t>TFAWS 2025 Passive Thermal Technical Session</a:t>
            </a:r>
          </a:p>
        </p:txBody>
      </p:sp>
      <p:pic>
        <p:nvPicPr>
          <p:cNvPr id="11" name="Content Placeholder 6" descr="Shape&#10;&#10;AI-generated content may be incorrect.">
            <a:extLst>
              <a:ext uri="{FF2B5EF4-FFF2-40B4-BE49-F238E27FC236}">
                <a16:creationId xmlns:a16="http://schemas.microsoft.com/office/drawing/2014/main" id="{E0026DCD-8906-80DD-1DC9-E0B880CC6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237121" y="-42861"/>
            <a:ext cx="1002504" cy="1002506"/>
          </a:xfrm>
          <a:prstGeom prst="rect">
            <a:avLst/>
          </a:prstGeom>
          <a:noFill/>
          <a:ln w="9525">
            <a:noFill/>
            <a:miter lim="800000"/>
            <a:headEnd/>
            <a:tailEnd/>
          </a:ln>
        </p:spPr>
      </p:pic>
      <p:grpSp>
        <p:nvGrpSpPr>
          <p:cNvPr id="10" name="Group 9">
            <a:extLst>
              <a:ext uri="{FF2B5EF4-FFF2-40B4-BE49-F238E27FC236}">
                <a16:creationId xmlns:a16="http://schemas.microsoft.com/office/drawing/2014/main" id="{5F1F5381-7E05-B219-4531-289394C2D351}"/>
              </a:ext>
            </a:extLst>
          </p:cNvPr>
          <p:cNvGrpSpPr/>
          <p:nvPr/>
        </p:nvGrpSpPr>
        <p:grpSpPr>
          <a:xfrm>
            <a:off x="1406771" y="3396475"/>
            <a:ext cx="3601072" cy="2811000"/>
            <a:chOff x="979611" y="2683114"/>
            <a:chExt cx="3601072" cy="2811000"/>
          </a:xfrm>
        </p:grpSpPr>
        <p:pic>
          <p:nvPicPr>
            <p:cNvPr id="4" name="Picture 3" descr="Shape&#10;&#10;AI-generated content may be incorrect.">
              <a:extLst>
                <a:ext uri="{FF2B5EF4-FFF2-40B4-BE49-F238E27FC236}">
                  <a16:creationId xmlns:a16="http://schemas.microsoft.com/office/drawing/2014/main" id="{8CDC08DD-0247-664B-6EFF-F0F1DE2F2C24}"/>
                </a:ext>
              </a:extLst>
            </p:cNvPr>
            <p:cNvPicPr>
              <a:picLocks noChangeAspect="1"/>
            </p:cNvPicPr>
            <p:nvPr/>
          </p:nvPicPr>
          <p:blipFill>
            <a:blip r:embed="rId5">
              <a:extLst>
                <a:ext uri="{28A0092B-C50C-407E-A947-70E740481C1C}">
                  <a14:useLocalDpi xmlns:a14="http://schemas.microsoft.com/office/drawing/2010/main" val="0"/>
                </a:ext>
              </a:extLst>
            </a:blip>
            <a:srcRect r="70723"/>
            <a:stretch/>
          </p:blipFill>
          <p:spPr>
            <a:xfrm>
              <a:off x="1859582" y="2683114"/>
              <a:ext cx="1841130" cy="1544495"/>
            </a:xfrm>
            <a:prstGeom prst="rect">
              <a:avLst/>
            </a:prstGeom>
          </p:spPr>
        </p:pic>
        <p:pic>
          <p:nvPicPr>
            <p:cNvPr id="7" name="Picture 6" descr="Shape&#10;&#10;AI-generated content may be incorrect.">
              <a:extLst>
                <a:ext uri="{FF2B5EF4-FFF2-40B4-BE49-F238E27FC236}">
                  <a16:creationId xmlns:a16="http://schemas.microsoft.com/office/drawing/2014/main" id="{BAC284A6-DC86-CB59-C8EA-01002B0E4733}"/>
                </a:ext>
              </a:extLst>
            </p:cNvPr>
            <p:cNvPicPr>
              <a:picLocks noChangeAspect="1"/>
            </p:cNvPicPr>
            <p:nvPr/>
          </p:nvPicPr>
          <p:blipFill rotWithShape="1">
            <a:blip r:embed="rId5">
              <a:extLst>
                <a:ext uri="{28A0092B-C50C-407E-A947-70E740481C1C}">
                  <a14:useLocalDpi xmlns:a14="http://schemas.microsoft.com/office/drawing/2010/main" val="0"/>
                </a:ext>
              </a:extLst>
            </a:blip>
            <a:srcRect l="27797"/>
            <a:stretch/>
          </p:blipFill>
          <p:spPr>
            <a:xfrm>
              <a:off x="979611" y="4269228"/>
              <a:ext cx="3601072" cy="1224886"/>
            </a:xfrm>
            <a:prstGeom prst="rect">
              <a:avLst/>
            </a:prstGeom>
          </p:spPr>
        </p:pic>
      </p:grpSp>
      <p:sp>
        <p:nvSpPr>
          <p:cNvPr id="5" name="Rectangle 10">
            <a:extLst>
              <a:ext uri="{FF2B5EF4-FFF2-40B4-BE49-F238E27FC236}">
                <a16:creationId xmlns:a16="http://schemas.microsoft.com/office/drawing/2014/main" id="{7E2B141E-EF3B-F115-F2DA-B8DD0C5072D5}"/>
              </a:ext>
            </a:extLst>
          </p:cNvPr>
          <p:cNvSpPr txBox="1">
            <a:spLocks noChangeArrowheads="1"/>
          </p:cNvSpPr>
          <p:nvPr/>
        </p:nvSpPr>
        <p:spPr bwMode="auto">
          <a:xfrm>
            <a:off x="1933572" y="2647950"/>
            <a:ext cx="8324854" cy="39842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eaLnBrk="1" hangingPunct="1">
              <a:spcBef>
                <a:spcPts val="0"/>
              </a:spcBef>
              <a:spcAft>
                <a:spcPts val="0"/>
              </a:spcAft>
            </a:pPr>
            <a:r>
              <a:rPr lang="en-US" sz="2200" b="0" kern="0">
                <a:solidFill>
                  <a:srgbClr val="FF4605"/>
                </a:solidFill>
                <a:ea typeface="ＭＳ Ｐゴシック" charset="-128"/>
              </a:rPr>
              <a:t>Presented by: Jonah Smith and Rose Fong</a:t>
            </a:r>
          </a:p>
        </p:txBody>
      </p:sp>
    </p:spTree>
    <p:extLst>
      <p:ext uri="{BB962C8B-B14F-4D97-AF65-F5344CB8AC3E}">
        <p14:creationId xmlns:p14="http://schemas.microsoft.com/office/powerpoint/2010/main" val="6286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578E-73F7-0C45-AD38-6AE6B6E75817}"/>
              </a:ext>
            </a:extLst>
          </p:cNvPr>
          <p:cNvSpPr>
            <a:spLocks noGrp="1"/>
          </p:cNvSpPr>
          <p:nvPr>
            <p:ph type="title"/>
          </p:nvPr>
        </p:nvSpPr>
        <p:spPr/>
        <p:txBody>
          <a:bodyPr/>
          <a:lstStyle/>
          <a:p>
            <a:r>
              <a:rPr lang="en-US"/>
              <a:t>Case Matrix [1/2] – Orion Tail to Sun (</a:t>
            </a:r>
            <a:r>
              <a:rPr lang="en-US" err="1"/>
              <a:t>TtS</a:t>
            </a:r>
            <a:r>
              <a:rPr lang="en-US"/>
              <a:t>) Cases</a:t>
            </a:r>
          </a:p>
        </p:txBody>
      </p:sp>
      <p:sp>
        <p:nvSpPr>
          <p:cNvPr id="4" name="TextBox 3">
            <a:extLst>
              <a:ext uri="{FF2B5EF4-FFF2-40B4-BE49-F238E27FC236}">
                <a16:creationId xmlns:a16="http://schemas.microsoft.com/office/drawing/2014/main" id="{A62615AD-0C0A-D465-4994-7AF202722633}"/>
              </a:ext>
            </a:extLst>
          </p:cNvPr>
          <p:cNvSpPr txBox="1"/>
          <p:nvPr/>
        </p:nvSpPr>
        <p:spPr>
          <a:xfrm>
            <a:off x="181038" y="5491615"/>
            <a:ext cx="11829923" cy="1284967"/>
          </a:xfrm>
          <a:prstGeom prst="rect">
            <a:avLst/>
          </a:prstGeom>
          <a:noFill/>
        </p:spPr>
        <p:txBody>
          <a:bodyPr wrap="square" rtlCol="0">
            <a:spAutoFit/>
          </a:bodyPr>
          <a:lstStyle/>
          <a:p>
            <a:pPr marL="285750" indent="-285750" algn="l" defTabSz="457200" eaLnBrk="0" fontAlgn="base" hangingPunct="0">
              <a:spcAft>
                <a:spcPts val="300"/>
              </a:spcAft>
              <a:buFont typeface="Arial" charset="0"/>
              <a:buChar char="•"/>
            </a:pPr>
            <a:r>
              <a:rPr lang="en-US" sz="1400" b="1">
                <a:latin typeface="Arial"/>
                <a:ea typeface="ヒラギノ角ゴ Pro W3" charset="-128"/>
                <a:cs typeface="Arial"/>
              </a:rPr>
              <a:t>All cases ran assuming cold environmental assumptions</a:t>
            </a:r>
          </a:p>
          <a:p>
            <a:pPr marL="685800" lvl="1" indent="-228600" algn="l" defTabSz="457200" eaLnBrk="0" fontAlgn="base" hangingPunct="0">
              <a:spcAft>
                <a:spcPts val="300"/>
              </a:spcAft>
              <a:buFont typeface="Arial" charset="0"/>
              <a:buChar char="–"/>
            </a:pPr>
            <a:r>
              <a:rPr lang="en-US" sz="1400">
                <a:latin typeface="Arial"/>
                <a:ea typeface="ヒラギノ角ゴ Pro W3" charset="-128"/>
                <a:cs typeface="Arial"/>
              </a:rPr>
              <a:t>Solar Flux = 1,310 W/m^2 per SLS-SPEC-159 </a:t>
            </a:r>
          </a:p>
          <a:p>
            <a:pPr marL="685800" lvl="1" indent="-228600" algn="l" defTabSz="457200">
              <a:spcAft>
                <a:spcPts val="300"/>
              </a:spcAft>
              <a:buFont typeface="Arial" charset="0"/>
              <a:buChar char="–"/>
            </a:pPr>
            <a:r>
              <a:rPr lang="en-US" sz="1400">
                <a:latin typeface="Arial"/>
                <a:ea typeface="ヒラギノ角ゴ Pro W3" charset="-128"/>
                <a:cs typeface="Arial"/>
              </a:rPr>
              <a:t>No OLR (Outgoing Longwave Radiation) or Albedo flux from Earth or Moon</a:t>
            </a:r>
          </a:p>
          <a:p>
            <a:pPr marL="285750" indent="-285750" algn="l" defTabSz="457200" eaLnBrk="0" fontAlgn="base" hangingPunct="0">
              <a:spcAft>
                <a:spcPts val="300"/>
              </a:spcAft>
              <a:buFont typeface="Arial" charset="0"/>
              <a:buChar char="•"/>
            </a:pPr>
            <a:r>
              <a:rPr lang="en-US" sz="1400" b="1">
                <a:latin typeface="Arial"/>
                <a:ea typeface="ヒラギノ角ゴ Pro W3" charset="-128"/>
                <a:cs typeface="Arial"/>
              </a:rPr>
              <a:t>Alternate docking setpoint case based on Gateway analysis of maximum HALO docking port temperature using nominal docking timeline. Longer duration docking sequences allow docking setpoints to be lowered further. </a:t>
            </a:r>
          </a:p>
        </p:txBody>
      </p:sp>
      <p:pic>
        <p:nvPicPr>
          <p:cNvPr id="6" name="Picture 5">
            <a:extLst>
              <a:ext uri="{FF2B5EF4-FFF2-40B4-BE49-F238E27FC236}">
                <a16:creationId xmlns:a16="http://schemas.microsoft.com/office/drawing/2014/main" id="{7FFAFA98-EE9D-47FC-D1D4-F8101E789A78}"/>
              </a:ext>
            </a:extLst>
          </p:cNvPr>
          <p:cNvPicPr>
            <a:picLocks noChangeAspect="1"/>
          </p:cNvPicPr>
          <p:nvPr/>
        </p:nvPicPr>
        <p:blipFill>
          <a:blip r:embed="rId2"/>
          <a:stretch>
            <a:fillRect/>
          </a:stretch>
        </p:blipFill>
        <p:spPr>
          <a:xfrm>
            <a:off x="167126" y="1286070"/>
            <a:ext cx="11857748" cy="4285859"/>
          </a:xfrm>
          <a:prstGeom prst="rect">
            <a:avLst/>
          </a:prstGeom>
        </p:spPr>
      </p:pic>
      <p:sp>
        <p:nvSpPr>
          <p:cNvPr id="5" name="Slide Number Placeholder 4">
            <a:extLst>
              <a:ext uri="{FF2B5EF4-FFF2-40B4-BE49-F238E27FC236}">
                <a16:creationId xmlns:a16="http://schemas.microsoft.com/office/drawing/2014/main" id="{B1D92886-DFE7-FEC9-4102-CFFE81DEFEFA}"/>
              </a:ext>
            </a:extLst>
          </p:cNvPr>
          <p:cNvSpPr>
            <a:spLocks noGrp="1"/>
          </p:cNvSpPr>
          <p:nvPr>
            <p:ph type="sldNum" sz="quarter" idx="12"/>
          </p:nvPr>
        </p:nvSpPr>
        <p:spPr/>
        <p:txBody>
          <a:bodyPr/>
          <a:lstStyle/>
          <a:p>
            <a:fld id="{640FA3E2-4CB8-43B1-9AF4-23FEB8A0CB92}" type="slidenum">
              <a:rPr lang="en-US" smtClean="0"/>
              <a:pPr/>
              <a:t>10</a:t>
            </a:fld>
            <a:endParaRPr lang="en-US"/>
          </a:p>
        </p:txBody>
      </p:sp>
    </p:spTree>
    <p:extLst>
      <p:ext uri="{BB962C8B-B14F-4D97-AF65-F5344CB8AC3E}">
        <p14:creationId xmlns:p14="http://schemas.microsoft.com/office/powerpoint/2010/main" val="2601798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578E-73F7-0C45-AD38-6AE6B6E75817}"/>
              </a:ext>
            </a:extLst>
          </p:cNvPr>
          <p:cNvSpPr>
            <a:spLocks noGrp="1"/>
          </p:cNvSpPr>
          <p:nvPr>
            <p:ph type="title"/>
          </p:nvPr>
        </p:nvSpPr>
        <p:spPr/>
        <p:txBody>
          <a:bodyPr/>
          <a:lstStyle/>
          <a:p>
            <a:r>
              <a:rPr lang="en-US"/>
              <a:t>Case Matrix [2/2] – Alternate Attitude Cases</a:t>
            </a:r>
          </a:p>
        </p:txBody>
      </p:sp>
      <p:graphicFrame>
        <p:nvGraphicFramePr>
          <p:cNvPr id="4" name="Table 3">
            <a:extLst>
              <a:ext uri="{FF2B5EF4-FFF2-40B4-BE49-F238E27FC236}">
                <a16:creationId xmlns:a16="http://schemas.microsoft.com/office/drawing/2014/main" id="{D5D50179-41A3-A058-35F6-236513E7E5BC}"/>
              </a:ext>
            </a:extLst>
          </p:cNvPr>
          <p:cNvGraphicFramePr>
            <a:graphicFrameLocks noGrp="1"/>
          </p:cNvGraphicFramePr>
          <p:nvPr>
            <p:extLst>
              <p:ext uri="{D42A27DB-BD31-4B8C-83A1-F6EECF244321}">
                <p14:modId xmlns:p14="http://schemas.microsoft.com/office/powerpoint/2010/main" val="1221044781"/>
              </p:ext>
            </p:extLst>
          </p:nvPr>
        </p:nvGraphicFramePr>
        <p:xfrm>
          <a:off x="181038" y="1011882"/>
          <a:ext cx="11829923" cy="4429760"/>
        </p:xfrm>
        <a:graphic>
          <a:graphicData uri="http://schemas.openxmlformats.org/drawingml/2006/table">
            <a:tbl>
              <a:tblPr firstRow="1" bandRow="1"/>
              <a:tblGrid>
                <a:gridCol w="1954403">
                  <a:extLst>
                    <a:ext uri="{9D8B030D-6E8A-4147-A177-3AD203B41FA5}">
                      <a16:colId xmlns:a16="http://schemas.microsoft.com/office/drawing/2014/main" val="2403243555"/>
                    </a:ext>
                  </a:extLst>
                </a:gridCol>
                <a:gridCol w="1097280">
                  <a:extLst>
                    <a:ext uri="{9D8B030D-6E8A-4147-A177-3AD203B41FA5}">
                      <a16:colId xmlns:a16="http://schemas.microsoft.com/office/drawing/2014/main" val="2339151014"/>
                    </a:ext>
                  </a:extLst>
                </a:gridCol>
                <a:gridCol w="1097280">
                  <a:extLst>
                    <a:ext uri="{9D8B030D-6E8A-4147-A177-3AD203B41FA5}">
                      <a16:colId xmlns:a16="http://schemas.microsoft.com/office/drawing/2014/main" val="1133353366"/>
                    </a:ext>
                  </a:extLst>
                </a:gridCol>
                <a:gridCol w="1097280">
                  <a:extLst>
                    <a:ext uri="{9D8B030D-6E8A-4147-A177-3AD203B41FA5}">
                      <a16:colId xmlns:a16="http://schemas.microsoft.com/office/drawing/2014/main" val="594390771"/>
                    </a:ext>
                  </a:extLst>
                </a:gridCol>
                <a:gridCol w="1097280">
                  <a:extLst>
                    <a:ext uri="{9D8B030D-6E8A-4147-A177-3AD203B41FA5}">
                      <a16:colId xmlns:a16="http://schemas.microsoft.com/office/drawing/2014/main" val="3082799601"/>
                    </a:ext>
                  </a:extLst>
                </a:gridCol>
                <a:gridCol w="1097280">
                  <a:extLst>
                    <a:ext uri="{9D8B030D-6E8A-4147-A177-3AD203B41FA5}">
                      <a16:colId xmlns:a16="http://schemas.microsoft.com/office/drawing/2014/main" val="2182927640"/>
                    </a:ext>
                  </a:extLst>
                </a:gridCol>
                <a:gridCol w="1097280">
                  <a:extLst>
                    <a:ext uri="{9D8B030D-6E8A-4147-A177-3AD203B41FA5}">
                      <a16:colId xmlns:a16="http://schemas.microsoft.com/office/drawing/2014/main" val="4105369758"/>
                    </a:ext>
                  </a:extLst>
                </a:gridCol>
                <a:gridCol w="1097280">
                  <a:extLst>
                    <a:ext uri="{9D8B030D-6E8A-4147-A177-3AD203B41FA5}">
                      <a16:colId xmlns:a16="http://schemas.microsoft.com/office/drawing/2014/main" val="4034034542"/>
                    </a:ext>
                  </a:extLst>
                </a:gridCol>
                <a:gridCol w="1097280">
                  <a:extLst>
                    <a:ext uri="{9D8B030D-6E8A-4147-A177-3AD203B41FA5}">
                      <a16:colId xmlns:a16="http://schemas.microsoft.com/office/drawing/2014/main" val="4181513252"/>
                    </a:ext>
                  </a:extLst>
                </a:gridCol>
                <a:gridCol w="1097280">
                  <a:extLst>
                    <a:ext uri="{9D8B030D-6E8A-4147-A177-3AD203B41FA5}">
                      <a16:colId xmlns:a16="http://schemas.microsoft.com/office/drawing/2014/main" val="3057427483"/>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Baseline Yaw+20 Transit</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No TCAs Yaw+20 Transit</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No TCA on AIBDM Yaw+20 Transit</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No TCA on IBDM -Y Yaw+20 Transit</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Baseline Yaw+90 Transit</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No TCAs Yaw+90 Transit</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No TCA on AIBDM Yaw+90 Transit</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No TCA on IBDM -Y Yaw+90 Transit</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No TCA on AIBDM Yaw+180 Transit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75000"/>
                      </a:srgbClr>
                    </a:solidFill>
                  </a:tcPr>
                </a:tc>
                <a:extLst>
                  <a:ext uri="{0D108BD9-81ED-4DB2-BD59-A6C34878D82A}">
                    <a16:rowId xmlns:a16="http://schemas.microsoft.com/office/drawing/2014/main" val="294325371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Case ID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0T-Y20</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1T-Y20</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2T-Y20</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3T-Y20</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0T-Y90</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1T-Y90</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2T-Y90</a:t>
                      </a:r>
                    </a:p>
                  </a:txBody>
                  <a:tcP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3T-Y90</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2T-Y180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extLst>
                  <a:ext uri="{0D108BD9-81ED-4DB2-BD59-A6C34878D82A}">
                    <a16:rowId xmlns:a16="http://schemas.microsoft.com/office/drawing/2014/main" val="262699882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Attitude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Yaw = 20</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Yaw = 20</a:t>
                      </a:r>
                      <a:endParaRPr kumimoji="0" lang="en-US" sz="1800" b="0" i="0" u="none" strike="noStrike" kern="1200" cap="none" spc="0" normalizeH="0" baseline="0" noProof="0">
                        <a:ln>
                          <a:noFill/>
                        </a:ln>
                        <a:solidFill>
                          <a:prstClr val="black"/>
                        </a:solidFill>
                        <a:effectLst/>
                        <a:uLnTx/>
                        <a:uFillTx/>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Yaw = 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Yaw = 20</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Yaw = 90</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Yaw = 90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Yaw = 90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Yaw = 90</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Yaw= 180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40000"/>
                        <a:lumOff val="60000"/>
                      </a:srgbClr>
                    </a:solidFill>
                  </a:tcPr>
                </a:tc>
                <a:extLst>
                  <a:ext uri="{0D108BD9-81ED-4DB2-BD59-A6C34878D82A}">
                    <a16:rowId xmlns:a16="http://schemas.microsoft.com/office/drawing/2014/main" val="73858379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TCA -X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Removed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Removed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Removed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Removed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Removed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extLst>
                  <a:ext uri="{0D108BD9-81ED-4DB2-BD59-A6C34878D82A}">
                    <a16:rowId xmlns:a16="http://schemas.microsoft.com/office/drawing/2014/main" val="355761985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TCA +Y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Closed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Removed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Closed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Removed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40000"/>
                        <a:lumOff val="60000"/>
                      </a:srgbClr>
                    </a:solidFill>
                  </a:tcPr>
                </a:tc>
                <a:extLst>
                  <a:ext uri="{0D108BD9-81ED-4DB2-BD59-A6C34878D82A}">
                    <a16:rowId xmlns:a16="http://schemas.microsoft.com/office/drawing/2014/main" val="257227497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TCA -Y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Closed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Removed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Removed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Closed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Removed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Removed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Closed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extLst>
                  <a:ext uri="{0D108BD9-81ED-4DB2-BD59-A6C34878D82A}">
                    <a16:rowId xmlns:a16="http://schemas.microsoft.com/office/drawing/2014/main" val="108227224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a:t>IBDM -X Setpoints °C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40000"/>
                        <a:lumOff val="60000"/>
                      </a:srgbClr>
                    </a:solidFill>
                  </a:tcPr>
                </a:tc>
                <a:extLst>
                  <a:ext uri="{0D108BD9-81ED-4DB2-BD59-A6C34878D82A}">
                    <a16:rowId xmlns:a16="http://schemas.microsoft.com/office/drawing/2014/main" val="59191341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IBDM +Y Setpoints °C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extLst>
                  <a:ext uri="{0D108BD9-81ED-4DB2-BD59-A6C34878D82A}">
                    <a16:rowId xmlns:a16="http://schemas.microsoft.com/office/drawing/2014/main" val="417120308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IBDM -Y Setpoints °C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-5/+5</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t>Disabled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extLst>
                  <a:ext uri="{0D108BD9-81ED-4DB2-BD59-A6C34878D82A}">
                    <a16:rowId xmlns:a16="http://schemas.microsoft.com/office/drawing/2014/main" val="932069446"/>
                  </a:ext>
                </a:extLst>
              </a:tr>
            </a:tbl>
          </a:graphicData>
        </a:graphic>
      </p:graphicFrame>
      <p:sp>
        <p:nvSpPr>
          <p:cNvPr id="5" name="Slide Number Placeholder 4">
            <a:extLst>
              <a:ext uri="{FF2B5EF4-FFF2-40B4-BE49-F238E27FC236}">
                <a16:creationId xmlns:a16="http://schemas.microsoft.com/office/drawing/2014/main" id="{87A39DE7-EFE9-C1F8-3D2D-6DF923E156FE}"/>
              </a:ext>
            </a:extLst>
          </p:cNvPr>
          <p:cNvSpPr>
            <a:spLocks noGrp="1"/>
          </p:cNvSpPr>
          <p:nvPr>
            <p:ph type="sldNum" sz="quarter" idx="12"/>
          </p:nvPr>
        </p:nvSpPr>
        <p:spPr/>
        <p:txBody>
          <a:bodyPr/>
          <a:lstStyle/>
          <a:p>
            <a:fld id="{640FA3E2-4CB8-43B1-9AF4-23FEB8A0CB92}" type="slidenum">
              <a:rPr lang="en-US" smtClean="0"/>
              <a:pPr/>
              <a:t>11</a:t>
            </a:fld>
            <a:endParaRPr lang="en-US"/>
          </a:p>
        </p:txBody>
      </p:sp>
    </p:spTree>
    <p:extLst>
      <p:ext uri="{BB962C8B-B14F-4D97-AF65-F5344CB8AC3E}">
        <p14:creationId xmlns:p14="http://schemas.microsoft.com/office/powerpoint/2010/main" val="1412875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25F8-C82A-DB07-4E82-ACBC5A265FB1}"/>
              </a:ext>
            </a:extLst>
          </p:cNvPr>
          <p:cNvSpPr>
            <a:spLocks noGrp="1"/>
          </p:cNvSpPr>
          <p:nvPr>
            <p:ph type="title"/>
          </p:nvPr>
        </p:nvSpPr>
        <p:spPr/>
        <p:txBody>
          <a:bodyPr/>
          <a:lstStyle/>
          <a:p>
            <a:r>
              <a:rPr lang="en-US"/>
              <a:t>Results – Average Heater Power per Case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F152ED-8D35-B17B-0178-1CC5DD53F2EC}"/>
                  </a:ext>
                </a:extLst>
              </p:cNvPr>
              <p:cNvSpPr txBox="1"/>
              <p:nvPr/>
            </p:nvSpPr>
            <p:spPr>
              <a:xfrm>
                <a:off x="8337755" y="841521"/>
                <a:ext cx="3843207" cy="5784660"/>
              </a:xfrm>
              <a:prstGeom prst="rect">
                <a:avLst/>
              </a:prstGeom>
              <a:noFill/>
            </p:spPr>
            <p:txBody>
              <a:bodyPr wrap="square" lIns="91440" tIns="45720" rIns="91440" bIns="45720" rtlCol="0" anchor="t">
                <a:spAutoFit/>
              </a:bodyPr>
              <a:lstStyle/>
              <a:p>
                <a:pPr algn="l"/>
                <a:r>
                  <a:rPr lang="en-US" sz="1370" u="sng">
                    <a:latin typeface="Arial"/>
                    <a:cs typeface="Arial"/>
                  </a:rPr>
                  <a:t>Conclusions:</a:t>
                </a:r>
              </a:p>
              <a:p>
                <a:pPr marL="168275" indent="-168275" algn="l">
                  <a:buFont typeface="Arial" panose="020B0604020202020204" pitchFamily="34" charset="0"/>
                  <a:buChar char="•"/>
                </a:pPr>
                <a:r>
                  <a:rPr lang="en-US" sz="1370">
                    <a:latin typeface="Arial"/>
                    <a:cs typeface="Arial"/>
                  </a:rPr>
                  <a:t>Each TCA saves about 275 W in transit, assuming survival setpoints on IBDM.</a:t>
                </a:r>
              </a:p>
              <a:p>
                <a:pPr marL="461645" lvl="1" indent="-175895" algn="l">
                  <a:buFont typeface="Courier New" panose="02070309020205020404" pitchFamily="49" charset="0"/>
                  <a:buChar char="o"/>
                </a:pPr>
                <a:r>
                  <a:rPr lang="en-US" sz="1370">
                    <a:latin typeface="Arial"/>
                    <a:cs typeface="Arial"/>
                  </a:rPr>
                  <a:t>In </a:t>
                </a:r>
                <a:r>
                  <a:rPr lang="en-US" sz="1370" err="1">
                    <a:latin typeface="Arial"/>
                    <a:cs typeface="Arial"/>
                  </a:rPr>
                  <a:t>TtS</a:t>
                </a:r>
                <a:r>
                  <a:rPr lang="en-US" sz="1370">
                    <a:latin typeface="Arial"/>
                    <a:cs typeface="Arial"/>
                  </a:rPr>
                  <a:t> attitudes, removing either an axial or radial TCA increased heater power by the same amount (compare 2T-TtS to 3T-TtS).</a:t>
                </a:r>
              </a:p>
              <a:p>
                <a:pPr marL="461645" lvl="1" indent="-175895" algn="l">
                  <a:buFont typeface="Courier New" panose="02070309020205020404" pitchFamily="49" charset="0"/>
                  <a:buChar char="o"/>
                </a:pPr>
                <a:r>
                  <a:rPr lang="en-US" sz="1370">
                    <a:latin typeface="Arial"/>
                    <a:cs typeface="Arial"/>
                  </a:rPr>
                  <a:t>With all 3 TCAs removed, transit heater power is increased by 824 W.</a:t>
                </a:r>
              </a:p>
              <a:p>
                <a:pPr marL="168275" indent="-168275" algn="l">
                  <a:buFont typeface="Arial" panose="020B0604020202020204" pitchFamily="34" charset="0"/>
                  <a:buChar char="•"/>
                </a:pPr>
                <a:r>
                  <a:rPr lang="en-US" sz="1370">
                    <a:latin typeface="Arial"/>
                    <a:cs typeface="Arial"/>
                  </a:rPr>
                  <a:t>Lowering docking setpoints in case 4D-TtS saved 48 W of average power from case 1D-TtS.</a:t>
                </a:r>
              </a:p>
              <a:p>
                <a:pPr marL="168275" indent="-168275" algn="l">
                  <a:buFont typeface="Arial" panose="020B0604020202020204" pitchFamily="34" charset="0"/>
                  <a:buChar char="•"/>
                </a:pPr>
                <a:r>
                  <a:rPr lang="en-US" sz="1370">
                    <a:latin typeface="Arial"/>
                    <a:cs typeface="Arial"/>
                  </a:rPr>
                  <a:t>Biasing by 20</a:t>
                </a:r>
                <a14:m>
                  <m:oMath xmlns:m="http://schemas.openxmlformats.org/officeDocument/2006/math">
                    <m:r>
                      <a:rPr lang="en-US" sz="1370" i="1" baseline="30000" dirty="0" smtClean="0">
                        <a:latin typeface="Cambria Math" panose="02040503050406030204" pitchFamily="18" charset="0"/>
                        <a:cs typeface="Arial"/>
                      </a:rPr>
                      <m:t>°</m:t>
                    </m:r>
                  </m:oMath>
                </a14:m>
                <a:r>
                  <a:rPr lang="en-US" sz="1370">
                    <a:latin typeface="Arial"/>
                    <a:cs typeface="Arial"/>
                  </a:rPr>
                  <a:t>, 90</a:t>
                </a:r>
                <a14:m>
                  <m:oMath xmlns:m="http://schemas.openxmlformats.org/officeDocument/2006/math">
                    <m:r>
                      <a:rPr lang="en-US" sz="1370" i="1" baseline="30000" dirty="0" smtClean="0">
                        <a:latin typeface="Cambria Math" panose="02040503050406030204" pitchFamily="18" charset="0"/>
                        <a:cs typeface="Arial"/>
                      </a:rPr>
                      <m:t>°</m:t>
                    </m:r>
                  </m:oMath>
                </a14:m>
                <a:r>
                  <a:rPr lang="en-US" sz="1370">
                    <a:latin typeface="Arial"/>
                    <a:cs typeface="Arial"/>
                  </a:rPr>
                  <a:t>, or 180</a:t>
                </a:r>
                <a14:m>
                  <m:oMath xmlns:m="http://schemas.openxmlformats.org/officeDocument/2006/math">
                    <m:r>
                      <a:rPr lang="en-US" sz="1370" i="1" baseline="30000" dirty="0" smtClean="0">
                        <a:latin typeface="Cambria Math" panose="02040503050406030204" pitchFamily="18" charset="0"/>
                        <a:cs typeface="Arial"/>
                      </a:rPr>
                      <m:t>° </m:t>
                    </m:r>
                  </m:oMath>
                </a14:m>
                <a:r>
                  <a:rPr lang="en-US" sz="1370">
                    <a:latin typeface="Arial"/>
                    <a:cs typeface="Arial"/>
                  </a:rPr>
                  <a:t>off of tail-to-sun greatly reduces IHAB heater power, especially if sunlight directly shines into a port with an open/removed TCA.</a:t>
                </a:r>
              </a:p>
              <a:p>
                <a:pPr marL="461645" lvl="1" indent="-175895" algn="l">
                  <a:buFont typeface="Courier New" panose="02070309020205020404" pitchFamily="49" charset="0"/>
                  <a:buChar char="o"/>
                </a:pPr>
                <a:r>
                  <a:rPr lang="en-US" sz="1370">
                    <a:latin typeface="Arial"/>
                    <a:cs typeface="Arial"/>
                  </a:rPr>
                  <a:t>The biggest savings of heater power were in a side-sun case where the TCA for the port in insolation was removed.</a:t>
                </a:r>
              </a:p>
              <a:p>
                <a:pPr marL="461645" lvl="1" indent="-175895" algn="l">
                  <a:buFont typeface="Courier New" panose="02070309020205020404" pitchFamily="49" charset="0"/>
                  <a:buChar char="o"/>
                </a:pPr>
                <a:r>
                  <a:rPr lang="en-US" sz="1370">
                    <a:latin typeface="Arial"/>
                    <a:cs typeface="Arial"/>
                  </a:rPr>
                  <a:t>However, Orion can only tolerate being more than 20</a:t>
                </a:r>
                <a14:m>
                  <m:oMath xmlns:m="http://schemas.openxmlformats.org/officeDocument/2006/math">
                    <m:r>
                      <a:rPr lang="en-US" sz="1370" i="1" baseline="30000" dirty="0" smtClean="0">
                        <a:latin typeface="Cambria Math" panose="02040503050406030204" pitchFamily="18" charset="0"/>
                        <a:cs typeface="Arial"/>
                      </a:rPr>
                      <m:t>° </m:t>
                    </m:r>
                  </m:oMath>
                </a14:m>
                <a:r>
                  <a:rPr lang="en-US" sz="1370">
                    <a:latin typeface="Arial"/>
                    <a:cs typeface="Arial"/>
                  </a:rPr>
                  <a:t>out of </a:t>
                </a:r>
                <a:r>
                  <a:rPr lang="en-US" sz="1370" err="1">
                    <a:latin typeface="Arial"/>
                    <a:cs typeface="Arial"/>
                  </a:rPr>
                  <a:t>TtS</a:t>
                </a:r>
                <a:r>
                  <a:rPr lang="en-US" sz="1370">
                    <a:latin typeface="Arial"/>
                    <a:cs typeface="Arial"/>
                  </a:rPr>
                  <a:t> for 3 hours, and power generation is impacted when out of attitude.</a:t>
                </a:r>
              </a:p>
              <a:p>
                <a:pPr marL="461645" lvl="1" indent="-175895" algn="l">
                  <a:buFont typeface="Courier New" panose="02070309020205020404" pitchFamily="49" charset="0"/>
                  <a:buChar char="o"/>
                </a:pPr>
                <a:r>
                  <a:rPr lang="en-US" sz="1370">
                    <a:latin typeface="Arial"/>
                    <a:cs typeface="Arial"/>
                  </a:rPr>
                  <a:t>Yaw angles of 20</a:t>
                </a:r>
                <a14:m>
                  <m:oMath xmlns:m="http://schemas.openxmlformats.org/officeDocument/2006/math">
                    <m:r>
                      <a:rPr lang="en-US" sz="1370" i="1" baseline="30000" dirty="0" smtClean="0">
                        <a:latin typeface="Cambria Math" panose="02040503050406030204" pitchFamily="18" charset="0"/>
                        <a:cs typeface="Arial"/>
                      </a:rPr>
                      <m:t>°</m:t>
                    </m:r>
                  </m:oMath>
                </a14:m>
                <a:r>
                  <a:rPr lang="en-US" sz="1370">
                    <a:latin typeface="Arial"/>
                    <a:cs typeface="Arial"/>
                  </a:rPr>
                  <a:t> outside of </a:t>
                </a:r>
                <a:r>
                  <a:rPr lang="en-US" sz="1370" err="1">
                    <a:latin typeface="Arial"/>
                    <a:cs typeface="Arial"/>
                  </a:rPr>
                  <a:t>TtS</a:t>
                </a:r>
                <a:r>
                  <a:rPr lang="en-US" sz="1370">
                    <a:latin typeface="Arial"/>
                    <a:cs typeface="Arial"/>
                  </a:rPr>
                  <a:t> showed significant power savings as well, on the order of hundreds of Watts.</a:t>
                </a:r>
              </a:p>
            </p:txBody>
          </p:sp>
        </mc:Choice>
        <mc:Fallback xmlns="">
          <p:sp>
            <p:nvSpPr>
              <p:cNvPr id="4" name="TextBox 3">
                <a:extLst>
                  <a:ext uri="{FF2B5EF4-FFF2-40B4-BE49-F238E27FC236}">
                    <a16:creationId xmlns:a16="http://schemas.microsoft.com/office/drawing/2014/main" id="{34F152ED-8D35-B17B-0178-1CC5DD53F2EC}"/>
                  </a:ext>
                </a:extLst>
              </p:cNvPr>
              <p:cNvSpPr txBox="1">
                <a:spLocks noRot="1" noChangeAspect="1" noMove="1" noResize="1" noEditPoints="1" noAdjustHandles="1" noChangeArrowheads="1" noChangeShapeType="1" noTextEdit="1"/>
              </p:cNvSpPr>
              <p:nvPr/>
            </p:nvSpPr>
            <p:spPr>
              <a:xfrm>
                <a:off x="8337755" y="841521"/>
                <a:ext cx="3843207" cy="5784660"/>
              </a:xfrm>
              <a:prstGeom prst="rect">
                <a:avLst/>
              </a:prstGeom>
              <a:blipFill>
                <a:blip r:embed="rId2"/>
                <a:stretch>
                  <a:fillRect l="-476" t="-211" r="-1746" b="-211"/>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73886A5F-35A2-1866-53AA-0F885380487A}"/>
              </a:ext>
            </a:extLst>
          </p:cNvPr>
          <p:cNvGraphicFramePr>
            <a:graphicFrameLocks noGrp="1"/>
          </p:cNvGraphicFramePr>
          <p:nvPr>
            <p:extLst>
              <p:ext uri="{D42A27DB-BD31-4B8C-83A1-F6EECF244321}">
                <p14:modId xmlns:p14="http://schemas.microsoft.com/office/powerpoint/2010/main" val="3878534229"/>
              </p:ext>
            </p:extLst>
          </p:nvPr>
        </p:nvGraphicFramePr>
        <p:xfrm>
          <a:off x="108648" y="989005"/>
          <a:ext cx="8229600" cy="4450080"/>
        </p:xfrm>
        <a:graphic>
          <a:graphicData uri="http://schemas.openxmlformats.org/drawingml/2006/table">
            <a:tbl>
              <a:tblPr firstRow="1" bandRow="1"/>
              <a:tblGrid>
                <a:gridCol w="2743200">
                  <a:extLst>
                    <a:ext uri="{9D8B030D-6E8A-4147-A177-3AD203B41FA5}">
                      <a16:colId xmlns:a16="http://schemas.microsoft.com/office/drawing/2014/main" val="3466347152"/>
                    </a:ext>
                  </a:extLst>
                </a:gridCol>
                <a:gridCol w="914400">
                  <a:extLst>
                    <a:ext uri="{9D8B030D-6E8A-4147-A177-3AD203B41FA5}">
                      <a16:colId xmlns:a16="http://schemas.microsoft.com/office/drawing/2014/main" val="1523121206"/>
                    </a:ext>
                  </a:extLst>
                </a:gridCol>
                <a:gridCol w="914400">
                  <a:extLst>
                    <a:ext uri="{9D8B030D-6E8A-4147-A177-3AD203B41FA5}">
                      <a16:colId xmlns:a16="http://schemas.microsoft.com/office/drawing/2014/main" val="3516259714"/>
                    </a:ext>
                  </a:extLst>
                </a:gridCol>
                <a:gridCol w="914400">
                  <a:extLst>
                    <a:ext uri="{9D8B030D-6E8A-4147-A177-3AD203B41FA5}">
                      <a16:colId xmlns:a16="http://schemas.microsoft.com/office/drawing/2014/main" val="761066510"/>
                    </a:ext>
                  </a:extLst>
                </a:gridCol>
                <a:gridCol w="914400">
                  <a:extLst>
                    <a:ext uri="{9D8B030D-6E8A-4147-A177-3AD203B41FA5}">
                      <a16:colId xmlns:a16="http://schemas.microsoft.com/office/drawing/2014/main" val="2054918803"/>
                    </a:ext>
                  </a:extLst>
                </a:gridCol>
                <a:gridCol w="914400">
                  <a:extLst>
                    <a:ext uri="{9D8B030D-6E8A-4147-A177-3AD203B41FA5}">
                      <a16:colId xmlns:a16="http://schemas.microsoft.com/office/drawing/2014/main" val="2237458"/>
                    </a:ext>
                  </a:extLst>
                </a:gridCol>
                <a:gridCol w="914400">
                  <a:extLst>
                    <a:ext uri="{9D8B030D-6E8A-4147-A177-3AD203B41FA5}">
                      <a16:colId xmlns:a16="http://schemas.microsoft.com/office/drawing/2014/main" val="1156121400"/>
                    </a:ext>
                  </a:extLst>
                </a:gridCol>
              </a:tblGrid>
              <a:tr h="1828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60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a:t>Steady-State Heater Power Results [W] (Unmargined)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337661"/>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a:solidFill>
                            <a:schemeClr val="bg1"/>
                          </a:solidFill>
                        </a:rPr>
                        <a:t>Case ID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a:solidFill>
                            <a:schemeClr val="bg1"/>
                          </a:solidFill>
                        </a:rPr>
                        <a:t>Total Heater Power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a:solidFill>
                            <a:schemeClr val="bg1"/>
                          </a:solidFill>
                        </a:rPr>
                        <a:t>IBDM –X Heaters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a:solidFill>
                            <a:schemeClr val="bg1"/>
                          </a:solidFill>
                        </a:rPr>
                        <a:t>IBDM +Y Heaters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a:solidFill>
                            <a:schemeClr val="bg1"/>
                          </a:solidFill>
                        </a:rPr>
                        <a:t>IBDM –Y Heaters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a:solidFill>
                            <a:schemeClr val="bg1"/>
                          </a:solidFill>
                        </a:rPr>
                        <a:t>Shell Heaters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a:solidFill>
                            <a:schemeClr val="bg1"/>
                          </a:solidFill>
                        </a:rPr>
                        <a:t>Delta from 0T-TtS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98489611"/>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0T-TtS Baseline,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1461</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1248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369106125"/>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1T-TtS No TCAs,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2285</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470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458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454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698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824</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67782112"/>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2T-TtS No -X TCA,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1736</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470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1061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275</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27424752"/>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3T-TtS No -Y TCA,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1734</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456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1068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273</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224544543"/>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1" i="0" u="none" strike="noStrike">
                          <a:effectLst/>
                          <a:latin typeface="Arial" panose="020B0604020202020204" pitchFamily="34" charset="0"/>
                        </a:rPr>
                        <a:t>0D-TtS Baseline, Docking</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1765</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600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962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2442115524"/>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1D-TtS No TCAs, Docking</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2324</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600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457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453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612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559</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218537493"/>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2D-TtS No -X TCA, Docking</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1798</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600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992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32</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3003418342"/>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3D-TtS No -Y TCA, Docking</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2068</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600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457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798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302</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3268702255"/>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4D-TtS No TCAs, Docking Low Setpoints</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2276</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508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456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453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657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510</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903809316"/>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0T-Y20 Yaw20,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1080</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896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-380</a:t>
                      </a:r>
                    </a:p>
                  </a:txBody>
                  <a:tcPr marL="7620" marR="7620" marT="762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3190296089"/>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1T-Y20 No TCAs, Yaw20,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1499</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465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393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39</a:t>
                      </a:r>
                    </a:p>
                  </a:txBody>
                  <a:tcPr marL="7620" marR="7620" marT="762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163205639"/>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2T-Y20 No -X TCA, Yaw20,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1357</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469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702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-103</a:t>
                      </a:r>
                    </a:p>
                  </a:txBody>
                  <a:tcPr marL="7620" marR="7620" marT="762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631031008"/>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3T-Y20 No -Y TCA, Yaw20,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948</a:t>
                      </a:r>
                    </a:p>
                  </a:txBody>
                  <a:tcPr marL="7620" marR="7620" marT="762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762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-512</a:t>
                      </a:r>
                    </a:p>
                  </a:txBody>
                  <a:tcPr marL="7620" marR="7620" marT="762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887839380"/>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0T-Y90 Yaw90,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420</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335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-1041</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extLst>
                  <a:ext uri="{0D108BD9-81ED-4DB2-BD59-A6C34878D82A}">
                    <a16:rowId xmlns:a16="http://schemas.microsoft.com/office/drawing/2014/main" val="1395625011"/>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1T-Y90 No TCAs, Yaw90,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756</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254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416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-704</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424366905"/>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effectLst/>
                          <a:latin typeface="Arial" panose="020B0604020202020204" pitchFamily="34" charset="0"/>
                        </a:rPr>
                        <a:t>2T-Y90 No -X TCA, Yaw90,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630</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288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250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-830</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extLst>
                  <a:ext uri="{0D108BD9-81ED-4DB2-BD59-A6C34878D82A}">
                    <a16:rowId xmlns:a16="http://schemas.microsoft.com/office/drawing/2014/main" val="1080781205"/>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100" b="1" i="0" u="none" strike="noStrike">
                          <a:solidFill>
                            <a:schemeClr val="tx1"/>
                          </a:solidFill>
                          <a:effectLst/>
                          <a:latin typeface="Arial" panose="020B0604020202020204" pitchFamily="34" charset="0"/>
                        </a:rPr>
                        <a:t>3T-Y90 No -Y TCA, Yaw90,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178</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97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-1283</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3902153022"/>
                  </a:ext>
                </a:extLst>
              </a:tr>
              <a:tr h="1828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1" i="0" u="none" strike="noStrike">
                          <a:effectLst/>
                          <a:latin typeface="Arial" panose="020B0604020202020204" pitchFamily="34" charset="0"/>
                        </a:rPr>
                        <a:t>2T-Y180 No -X TCA, Yaw180, Transit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i="0" u="none" strike="noStrike">
                          <a:solidFill>
                            <a:srgbClr val="000000"/>
                          </a:solidFill>
                          <a:effectLst/>
                          <a:latin typeface="Calibri" panose="020F0502020204030204" pitchFamily="34" charset="0"/>
                        </a:rPr>
                        <a:t>422</a:t>
                      </a: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0" i="0" u="none" strike="noStrike">
                          <a:solidFill>
                            <a:srgbClr val="000000"/>
                          </a:solidFill>
                          <a:effectLst/>
                          <a:latin typeface="Calibri" panose="020F0502020204030204" pitchFamily="34" charset="0"/>
                        </a:rPr>
                        <a:t>306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100" b="0" i="0" u="none" strike="noStrike">
                          <a:solidFill>
                            <a:srgbClr val="000000"/>
                          </a:solidFill>
                          <a:effectLst/>
                          <a:latin typeface="Calibri" panose="020F0502020204030204" pitchFamily="34" charset="0"/>
                        </a:rPr>
                        <a:t>-1039</a:t>
                      </a:r>
                    </a:p>
                  </a:txBody>
                  <a:tcPr marL="6350" marR="6350" marT="6350"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extLst>
                  <a:ext uri="{0D108BD9-81ED-4DB2-BD59-A6C34878D82A}">
                    <a16:rowId xmlns:a16="http://schemas.microsoft.com/office/drawing/2014/main" val="2580985455"/>
                  </a:ext>
                </a:extLst>
              </a:tr>
            </a:tbl>
          </a:graphicData>
        </a:graphic>
      </p:graphicFrame>
      <p:sp>
        <p:nvSpPr>
          <p:cNvPr id="5" name="Slide Number Placeholder 4">
            <a:extLst>
              <a:ext uri="{FF2B5EF4-FFF2-40B4-BE49-F238E27FC236}">
                <a16:creationId xmlns:a16="http://schemas.microsoft.com/office/drawing/2014/main" id="{3AA5FCEF-F82D-A8B7-7ECA-25188849064E}"/>
              </a:ext>
            </a:extLst>
          </p:cNvPr>
          <p:cNvSpPr>
            <a:spLocks noGrp="1"/>
          </p:cNvSpPr>
          <p:nvPr>
            <p:ph type="sldNum" sz="quarter" idx="12"/>
          </p:nvPr>
        </p:nvSpPr>
        <p:spPr/>
        <p:txBody>
          <a:bodyPr/>
          <a:lstStyle/>
          <a:p>
            <a:fld id="{640FA3E2-4CB8-43B1-9AF4-23FEB8A0CB92}" type="slidenum">
              <a:rPr lang="en-US" smtClean="0"/>
              <a:pPr/>
              <a:t>12</a:t>
            </a:fld>
            <a:endParaRPr lang="en-US"/>
          </a:p>
        </p:txBody>
      </p:sp>
    </p:spTree>
    <p:extLst>
      <p:ext uri="{BB962C8B-B14F-4D97-AF65-F5344CB8AC3E}">
        <p14:creationId xmlns:p14="http://schemas.microsoft.com/office/powerpoint/2010/main" val="1911676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D86E-A4AD-4DBF-5851-3D3896436E93}"/>
              </a:ext>
            </a:extLst>
          </p:cNvPr>
          <p:cNvSpPr>
            <a:spLocks noGrp="1"/>
          </p:cNvSpPr>
          <p:nvPr>
            <p:ph type="title"/>
          </p:nvPr>
        </p:nvSpPr>
        <p:spPr/>
        <p:txBody>
          <a:bodyPr/>
          <a:lstStyle/>
          <a:p>
            <a:r>
              <a:rPr lang="en-US" sz="2400" b="1" i="0" u="none" strike="noStrike">
                <a:effectLst/>
                <a:latin typeface="Arial" panose="020B0604020202020204" pitchFamily="34" charset="0"/>
              </a:rPr>
              <a:t>0D-TtS Baseline, Docking</a:t>
            </a:r>
            <a:endParaRPr lang="en-US"/>
          </a:p>
        </p:txBody>
      </p:sp>
      <p:pic>
        <p:nvPicPr>
          <p:cNvPr id="4" name="Picture 3">
            <a:extLst>
              <a:ext uri="{FF2B5EF4-FFF2-40B4-BE49-F238E27FC236}">
                <a16:creationId xmlns:a16="http://schemas.microsoft.com/office/drawing/2014/main" id="{43EB7BC3-2958-30E8-F429-D540FDC80E21}"/>
              </a:ext>
            </a:extLst>
          </p:cNvPr>
          <p:cNvPicPr>
            <a:picLocks noChangeAspect="1"/>
          </p:cNvPicPr>
          <p:nvPr/>
        </p:nvPicPr>
        <p:blipFill rotWithShape="1">
          <a:blip r:embed="rId2"/>
          <a:srcRect r="29817"/>
          <a:stretch/>
        </p:blipFill>
        <p:spPr>
          <a:xfrm>
            <a:off x="265893" y="993323"/>
            <a:ext cx="6469205" cy="5369983"/>
          </a:xfrm>
          <a:prstGeom prst="rect">
            <a:avLst/>
          </a:prstGeom>
          <a:ln>
            <a:solidFill>
              <a:schemeClr val="tx1"/>
            </a:solidFill>
          </a:ln>
        </p:spPr>
      </p:pic>
      <p:pic>
        <p:nvPicPr>
          <p:cNvPr id="6" name="Picture 5">
            <a:extLst>
              <a:ext uri="{FF2B5EF4-FFF2-40B4-BE49-F238E27FC236}">
                <a16:creationId xmlns:a16="http://schemas.microsoft.com/office/drawing/2014/main" id="{1881B7EF-24CC-9CFA-CD76-5ABC328272F8}"/>
              </a:ext>
            </a:extLst>
          </p:cNvPr>
          <p:cNvPicPr>
            <a:picLocks noChangeAspect="1"/>
          </p:cNvPicPr>
          <p:nvPr/>
        </p:nvPicPr>
        <p:blipFill>
          <a:blip r:embed="rId3"/>
          <a:stretch>
            <a:fillRect/>
          </a:stretch>
        </p:blipFill>
        <p:spPr>
          <a:xfrm>
            <a:off x="7010400" y="1631922"/>
            <a:ext cx="4817806" cy="3594155"/>
          </a:xfrm>
          <a:prstGeom prst="rect">
            <a:avLst/>
          </a:prstGeom>
          <a:ln>
            <a:solidFill>
              <a:schemeClr val="tx1"/>
            </a:solidFill>
          </a:ln>
        </p:spPr>
      </p:pic>
      <p:sp>
        <p:nvSpPr>
          <p:cNvPr id="7" name="TextBox 6">
            <a:extLst>
              <a:ext uri="{FF2B5EF4-FFF2-40B4-BE49-F238E27FC236}">
                <a16:creationId xmlns:a16="http://schemas.microsoft.com/office/drawing/2014/main" id="{49396EB2-3ED1-195D-5164-F7FFE16A64EB}"/>
              </a:ext>
            </a:extLst>
          </p:cNvPr>
          <p:cNvSpPr txBox="1"/>
          <p:nvPr/>
        </p:nvSpPr>
        <p:spPr>
          <a:xfrm>
            <a:off x="7148051" y="5317932"/>
            <a:ext cx="4542503" cy="830997"/>
          </a:xfrm>
          <a:prstGeom prst="rect">
            <a:avLst/>
          </a:prstGeom>
          <a:noFill/>
        </p:spPr>
        <p:txBody>
          <a:bodyPr wrap="square" rtlCol="0">
            <a:spAutoFit/>
          </a:bodyPr>
          <a:lstStyle/>
          <a:p>
            <a:r>
              <a:rPr lang="en-US" sz="1600">
                <a:latin typeface="Arial"/>
                <a:cs typeface="Arial"/>
              </a:rPr>
              <a:t>Average AIBDM HCS temperature steadies out at 14°C, never reaching its setpoint of +20/+26°C</a:t>
            </a:r>
          </a:p>
        </p:txBody>
      </p:sp>
      <p:sp>
        <p:nvSpPr>
          <p:cNvPr id="5" name="Slide Number Placeholder 4">
            <a:extLst>
              <a:ext uri="{FF2B5EF4-FFF2-40B4-BE49-F238E27FC236}">
                <a16:creationId xmlns:a16="http://schemas.microsoft.com/office/drawing/2014/main" id="{DCC96F64-37E3-22ED-3AA5-7135CF67376B}"/>
              </a:ext>
            </a:extLst>
          </p:cNvPr>
          <p:cNvSpPr>
            <a:spLocks noGrp="1"/>
          </p:cNvSpPr>
          <p:nvPr>
            <p:ph type="sldNum" sz="quarter" idx="12"/>
          </p:nvPr>
        </p:nvSpPr>
        <p:spPr/>
        <p:txBody>
          <a:bodyPr/>
          <a:lstStyle/>
          <a:p>
            <a:fld id="{640FA3E2-4CB8-43B1-9AF4-23FEB8A0CB92}" type="slidenum">
              <a:rPr lang="en-US" smtClean="0"/>
              <a:pPr/>
              <a:t>13</a:t>
            </a:fld>
            <a:endParaRPr lang="en-US"/>
          </a:p>
        </p:txBody>
      </p:sp>
    </p:spTree>
    <p:extLst>
      <p:ext uri="{BB962C8B-B14F-4D97-AF65-F5344CB8AC3E}">
        <p14:creationId xmlns:p14="http://schemas.microsoft.com/office/powerpoint/2010/main" val="2970179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D86E-A4AD-4DBF-5851-3D3896436E93}"/>
              </a:ext>
            </a:extLst>
          </p:cNvPr>
          <p:cNvSpPr>
            <a:spLocks noGrp="1"/>
          </p:cNvSpPr>
          <p:nvPr>
            <p:ph type="title"/>
          </p:nvPr>
        </p:nvSpPr>
        <p:spPr/>
        <p:txBody>
          <a:bodyPr/>
          <a:lstStyle/>
          <a:p>
            <a:pPr fontAlgn="b"/>
            <a:r>
              <a:rPr lang="en-US" sz="2400" b="1" i="0" u="none" strike="noStrike">
                <a:effectLst/>
                <a:latin typeface="Arial" panose="020B0604020202020204" pitchFamily="34" charset="0"/>
              </a:rPr>
              <a:t>3T-Y20 No -Y TCA, Yaw20, Transit</a:t>
            </a:r>
          </a:p>
        </p:txBody>
      </p:sp>
      <p:sp>
        <p:nvSpPr>
          <p:cNvPr id="7" name="TextBox 6">
            <a:extLst>
              <a:ext uri="{FF2B5EF4-FFF2-40B4-BE49-F238E27FC236}">
                <a16:creationId xmlns:a16="http://schemas.microsoft.com/office/drawing/2014/main" id="{49396EB2-3ED1-195D-5164-F7FFE16A64EB}"/>
              </a:ext>
            </a:extLst>
          </p:cNvPr>
          <p:cNvSpPr txBox="1"/>
          <p:nvPr/>
        </p:nvSpPr>
        <p:spPr>
          <a:xfrm>
            <a:off x="6892954" y="5061700"/>
            <a:ext cx="4542503" cy="523220"/>
          </a:xfrm>
          <a:prstGeom prst="rect">
            <a:avLst/>
          </a:prstGeom>
          <a:noFill/>
        </p:spPr>
        <p:txBody>
          <a:bodyPr wrap="square" rtlCol="0">
            <a:spAutoFit/>
          </a:bodyPr>
          <a:lstStyle/>
          <a:p>
            <a:r>
              <a:rPr lang="en-US" sz="1400">
                <a:latin typeface="Arial"/>
                <a:cs typeface="Arial"/>
              </a:rPr>
              <a:t>-Y IBDM without TCA remains warm, well above its setpoints, in yaw = 20° attitude</a:t>
            </a:r>
          </a:p>
        </p:txBody>
      </p:sp>
      <p:pic>
        <p:nvPicPr>
          <p:cNvPr id="5" name="Picture 4">
            <a:extLst>
              <a:ext uri="{FF2B5EF4-FFF2-40B4-BE49-F238E27FC236}">
                <a16:creationId xmlns:a16="http://schemas.microsoft.com/office/drawing/2014/main" id="{C89DA61E-3ADB-FF96-8507-662027A93796}"/>
              </a:ext>
            </a:extLst>
          </p:cNvPr>
          <p:cNvPicPr>
            <a:picLocks noChangeAspect="1"/>
          </p:cNvPicPr>
          <p:nvPr/>
        </p:nvPicPr>
        <p:blipFill>
          <a:blip r:embed="rId2"/>
          <a:srcRect/>
          <a:stretch/>
        </p:blipFill>
        <p:spPr>
          <a:xfrm>
            <a:off x="172750" y="1725604"/>
            <a:ext cx="5915250" cy="3406792"/>
          </a:xfrm>
          <a:prstGeom prst="rect">
            <a:avLst/>
          </a:prstGeom>
        </p:spPr>
      </p:pic>
      <p:sp>
        <p:nvSpPr>
          <p:cNvPr id="8" name="TextBox 7">
            <a:extLst>
              <a:ext uri="{FF2B5EF4-FFF2-40B4-BE49-F238E27FC236}">
                <a16:creationId xmlns:a16="http://schemas.microsoft.com/office/drawing/2014/main" id="{5FDA7F20-DF93-4903-1AAB-4205DDD3F069}"/>
              </a:ext>
            </a:extLst>
          </p:cNvPr>
          <p:cNvSpPr txBox="1"/>
          <p:nvPr/>
        </p:nvSpPr>
        <p:spPr>
          <a:xfrm>
            <a:off x="859123" y="5216332"/>
            <a:ext cx="4542503" cy="307777"/>
          </a:xfrm>
          <a:prstGeom prst="rect">
            <a:avLst/>
          </a:prstGeom>
          <a:noFill/>
        </p:spPr>
        <p:txBody>
          <a:bodyPr wrap="square" rtlCol="0">
            <a:spAutoFit/>
          </a:bodyPr>
          <a:lstStyle/>
          <a:p>
            <a:pPr algn="ctr"/>
            <a:r>
              <a:rPr lang="en-US" sz="1400">
                <a:latin typeface="Arial"/>
                <a:cs typeface="Arial"/>
              </a:rPr>
              <a:t>View from Sun</a:t>
            </a:r>
          </a:p>
        </p:txBody>
      </p:sp>
      <p:pic>
        <p:nvPicPr>
          <p:cNvPr id="10" name="Picture 9">
            <a:extLst>
              <a:ext uri="{FF2B5EF4-FFF2-40B4-BE49-F238E27FC236}">
                <a16:creationId xmlns:a16="http://schemas.microsoft.com/office/drawing/2014/main" id="{7192D990-432E-9577-25AD-4FFC4E453F84}"/>
              </a:ext>
            </a:extLst>
          </p:cNvPr>
          <p:cNvPicPr>
            <a:picLocks noChangeAspect="1"/>
          </p:cNvPicPr>
          <p:nvPr/>
        </p:nvPicPr>
        <p:blipFill>
          <a:blip r:embed="rId3"/>
          <a:stretch>
            <a:fillRect/>
          </a:stretch>
        </p:blipFill>
        <p:spPr>
          <a:xfrm>
            <a:off x="6373699" y="1820871"/>
            <a:ext cx="5581015" cy="3216257"/>
          </a:xfrm>
          <a:prstGeom prst="rect">
            <a:avLst/>
          </a:prstGeom>
        </p:spPr>
      </p:pic>
      <p:sp>
        <p:nvSpPr>
          <p:cNvPr id="4" name="Slide Number Placeholder 3">
            <a:extLst>
              <a:ext uri="{FF2B5EF4-FFF2-40B4-BE49-F238E27FC236}">
                <a16:creationId xmlns:a16="http://schemas.microsoft.com/office/drawing/2014/main" id="{74DE10A7-8A15-8D9F-1F1C-8CF05E68D7EC}"/>
              </a:ext>
            </a:extLst>
          </p:cNvPr>
          <p:cNvSpPr>
            <a:spLocks noGrp="1"/>
          </p:cNvSpPr>
          <p:nvPr>
            <p:ph type="sldNum" sz="quarter" idx="12"/>
          </p:nvPr>
        </p:nvSpPr>
        <p:spPr/>
        <p:txBody>
          <a:bodyPr/>
          <a:lstStyle/>
          <a:p>
            <a:fld id="{640FA3E2-4CB8-43B1-9AF4-23FEB8A0CB92}" type="slidenum">
              <a:rPr lang="en-US" smtClean="0"/>
              <a:pPr/>
              <a:t>14</a:t>
            </a:fld>
            <a:endParaRPr lang="en-US"/>
          </a:p>
        </p:txBody>
      </p:sp>
    </p:spTree>
    <p:extLst>
      <p:ext uri="{BB962C8B-B14F-4D97-AF65-F5344CB8AC3E}">
        <p14:creationId xmlns:p14="http://schemas.microsoft.com/office/powerpoint/2010/main" val="336963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25F8-C82A-DB07-4E82-ACBC5A265FB1}"/>
              </a:ext>
            </a:extLst>
          </p:cNvPr>
          <p:cNvSpPr>
            <a:spLocks noGrp="1"/>
          </p:cNvSpPr>
          <p:nvPr>
            <p:ph type="title"/>
          </p:nvPr>
        </p:nvSpPr>
        <p:spPr/>
        <p:txBody>
          <a:bodyPr/>
          <a:lstStyle/>
          <a:p>
            <a:r>
              <a:rPr lang="en-US"/>
              <a:t>Recommendations</a:t>
            </a:r>
          </a:p>
        </p:txBody>
      </p:sp>
      <p:sp>
        <p:nvSpPr>
          <p:cNvPr id="3" name="TextBox 2">
            <a:extLst>
              <a:ext uri="{FF2B5EF4-FFF2-40B4-BE49-F238E27FC236}">
                <a16:creationId xmlns:a16="http://schemas.microsoft.com/office/drawing/2014/main" id="{73F17C35-AE46-B2E2-AEBF-7DB97CD81D3B}"/>
              </a:ext>
            </a:extLst>
          </p:cNvPr>
          <p:cNvSpPr txBox="1"/>
          <p:nvPr/>
        </p:nvSpPr>
        <p:spPr>
          <a:xfrm>
            <a:off x="766916" y="848034"/>
            <a:ext cx="10599174" cy="5663089"/>
          </a:xfrm>
          <a:prstGeom prst="rect">
            <a:avLst/>
          </a:prstGeom>
          <a:noFill/>
        </p:spPr>
        <p:txBody>
          <a:bodyPr wrap="square" lIns="91440" tIns="45720" rIns="91440" bIns="45720" rtlCol="0" anchor="t">
            <a:spAutoFit/>
          </a:bodyPr>
          <a:lstStyle/>
          <a:p>
            <a:pPr marL="285750" indent="-285750" algn="l">
              <a:spcAft>
                <a:spcPts val="600"/>
              </a:spcAft>
              <a:buFont typeface="Arial" panose="020B0604020202020204" pitchFamily="34" charset="0"/>
              <a:buChar char="•"/>
            </a:pPr>
            <a:r>
              <a:rPr lang="en-US" sz="1700">
                <a:latin typeface="Arial"/>
                <a:cs typeface="Arial"/>
              </a:rPr>
              <a:t>Having the IBDM heaters have variable setpoints is </a:t>
            </a:r>
            <a:r>
              <a:rPr lang="en-US" sz="1700" b="1">
                <a:latin typeface="Arial"/>
                <a:cs typeface="Arial"/>
              </a:rPr>
              <a:t>highly recommended</a:t>
            </a:r>
            <a:r>
              <a:rPr lang="en-US" sz="1700">
                <a:latin typeface="Arial"/>
                <a:cs typeface="Arial"/>
              </a:rPr>
              <a:t>, especially on the AIBDM, to reduce heater power.</a:t>
            </a:r>
          </a:p>
          <a:p>
            <a:pPr marL="742950" lvl="1" indent="-285750" algn="l">
              <a:spcAft>
                <a:spcPts val="600"/>
              </a:spcAft>
              <a:buFont typeface="Courier New" panose="02070309020205020404" pitchFamily="49" charset="0"/>
              <a:buChar char="o"/>
            </a:pPr>
            <a:r>
              <a:rPr lang="en-US" sz="1700">
                <a:latin typeface="Arial"/>
                <a:cs typeface="Arial"/>
              </a:rPr>
              <a:t>This is especially recommended at any port where the TCA is removed, such that docking temperature setpoints do not have to be maintained throughout the entire transit, and instead, survival setpoints can be used. This also allows for Smart Heating of the IBDM HCS and SCS.</a:t>
            </a:r>
          </a:p>
          <a:p>
            <a:pPr marL="742950" lvl="1" indent="-285750" algn="l">
              <a:spcAft>
                <a:spcPts val="600"/>
              </a:spcAft>
              <a:buFont typeface="Courier New" panose="02070309020205020404" pitchFamily="49" charset="0"/>
              <a:buChar char="o"/>
            </a:pPr>
            <a:r>
              <a:rPr lang="en-US" sz="1700">
                <a:latin typeface="Arial"/>
                <a:cs typeface="Arial"/>
              </a:rPr>
              <a:t>If possible, o</a:t>
            </a:r>
            <a:r>
              <a:rPr lang="en-US" sz="1600">
                <a:latin typeface="Arial"/>
                <a:cs typeface="Arial"/>
              </a:rPr>
              <a:t>verride power switch status for heaters in the TCU to provide heater controls with flexible setpoints in MSM.  </a:t>
            </a:r>
            <a:endParaRPr lang="en-US" sz="1700">
              <a:latin typeface="Arial"/>
              <a:cs typeface="Arial"/>
            </a:endParaRPr>
          </a:p>
          <a:p>
            <a:pPr marL="742950" lvl="1" indent="-285750" algn="l">
              <a:spcAft>
                <a:spcPts val="600"/>
              </a:spcAft>
              <a:buFont typeface="Courier New" panose="02070309020205020404" pitchFamily="49" charset="0"/>
              <a:buChar char="o"/>
            </a:pPr>
            <a:r>
              <a:rPr lang="en-US" sz="1700">
                <a:latin typeface="Arial"/>
                <a:cs typeface="Arial"/>
              </a:rPr>
              <a:t>Eliminate TCU and control heaters directly from MSM.</a:t>
            </a:r>
            <a:endParaRPr lang="en-US" sz="1700">
              <a:latin typeface="Arial"/>
              <a:ea typeface="Calibri"/>
              <a:cs typeface="Arial"/>
            </a:endParaRPr>
          </a:p>
          <a:p>
            <a:pPr marL="742950" lvl="1" indent="-285750" algn="l">
              <a:spcAft>
                <a:spcPts val="600"/>
              </a:spcAft>
              <a:buFont typeface="Courier New" panose="02070309020205020404" pitchFamily="49" charset="0"/>
              <a:buChar char="o"/>
            </a:pPr>
            <a:r>
              <a:rPr lang="en-US" sz="1700">
                <a:latin typeface="Arial"/>
                <a:cs typeface="Arial"/>
              </a:rPr>
              <a:t>Modify TCU to allow for flexible setpoints.</a:t>
            </a:r>
          </a:p>
          <a:p>
            <a:pPr marL="285750" indent="-285750" algn="l">
              <a:spcAft>
                <a:spcPts val="600"/>
              </a:spcAft>
              <a:buFont typeface="Arial"/>
              <a:buChar char="•"/>
            </a:pPr>
            <a:r>
              <a:rPr lang="en-US" sz="1700">
                <a:latin typeface="Arial"/>
                <a:cs typeface="Arial"/>
              </a:rPr>
              <a:t>Alternatively, add a separate set of transit heaters on IBDMs to heat IBDMs during transit.  These heaters are only used for transit and will not be used after docking.</a:t>
            </a:r>
          </a:p>
          <a:p>
            <a:pPr marL="285750" indent="-285750" algn="l">
              <a:spcAft>
                <a:spcPts val="600"/>
              </a:spcAft>
              <a:buFont typeface="Arial" panose="020B0604020202020204" pitchFamily="34" charset="0"/>
              <a:buChar char="•"/>
            </a:pPr>
            <a:r>
              <a:rPr lang="en-US" sz="1700">
                <a:latin typeface="Arial"/>
                <a:cs typeface="Arial"/>
              </a:rPr>
              <a:t>Docking temperature setpoint for AIBDM can be reduced from current baseline and still meet delta-temperature requirement for docking to HALO NDS.</a:t>
            </a:r>
          </a:p>
          <a:p>
            <a:pPr marL="742950" lvl="1" indent="-285750" algn="l">
              <a:spcAft>
                <a:spcPts val="600"/>
              </a:spcAft>
              <a:buFont typeface="Courier New" panose="02070309020205020404" pitchFamily="49" charset="0"/>
              <a:buChar char="o"/>
            </a:pPr>
            <a:r>
              <a:rPr lang="en-US" sz="1700">
                <a:latin typeface="Arial"/>
                <a:cs typeface="Arial"/>
              </a:rPr>
              <a:t>Protecting for an IBDM HCS temperature of ≈5°C gives good margin to docking to HALO NDS.</a:t>
            </a:r>
          </a:p>
          <a:p>
            <a:pPr marL="742950" lvl="1" indent="-285750" algn="l">
              <a:spcAft>
                <a:spcPts val="600"/>
              </a:spcAft>
              <a:buFont typeface="Courier New" panose="02070309020205020404" pitchFamily="49" charset="0"/>
              <a:buChar char="o"/>
            </a:pPr>
            <a:r>
              <a:rPr lang="en-US" sz="1700">
                <a:latin typeface="Arial"/>
                <a:cs typeface="Arial"/>
              </a:rPr>
              <a:t>Extending the duration that </a:t>
            </a:r>
            <a:r>
              <a:rPr lang="en-US" sz="1700" err="1">
                <a:latin typeface="Arial"/>
                <a:cs typeface="Arial"/>
              </a:rPr>
              <a:t>Orion+CPL</a:t>
            </a:r>
            <a:r>
              <a:rPr lang="en-US" sz="1700">
                <a:latin typeface="Arial"/>
                <a:cs typeface="Arial"/>
              </a:rPr>
              <a:t> shadows the HALO docking port to ≈30 minutes allows IHAB to dock to HALO NDS using only survival setpoints on the AIBDM, but puts constraints on approach attitude and docking timeline. Savings from lower setpoints are outweighed by additional time spent on battery power if docking timeline has to be extended.</a:t>
            </a:r>
          </a:p>
        </p:txBody>
      </p:sp>
      <p:sp>
        <p:nvSpPr>
          <p:cNvPr id="5" name="Slide Number Placeholder 4">
            <a:extLst>
              <a:ext uri="{FF2B5EF4-FFF2-40B4-BE49-F238E27FC236}">
                <a16:creationId xmlns:a16="http://schemas.microsoft.com/office/drawing/2014/main" id="{037FD27D-81E8-D0F7-40E2-A75275636C6A}"/>
              </a:ext>
            </a:extLst>
          </p:cNvPr>
          <p:cNvSpPr>
            <a:spLocks noGrp="1"/>
          </p:cNvSpPr>
          <p:nvPr>
            <p:ph type="sldNum" sz="quarter" idx="12"/>
          </p:nvPr>
        </p:nvSpPr>
        <p:spPr/>
        <p:txBody>
          <a:bodyPr/>
          <a:lstStyle/>
          <a:p>
            <a:fld id="{640FA3E2-4CB8-43B1-9AF4-23FEB8A0CB92}" type="slidenum">
              <a:rPr lang="en-US" smtClean="0"/>
              <a:pPr/>
              <a:t>15</a:t>
            </a:fld>
            <a:endParaRPr lang="en-US"/>
          </a:p>
        </p:txBody>
      </p:sp>
    </p:spTree>
    <p:extLst>
      <p:ext uri="{BB962C8B-B14F-4D97-AF65-F5344CB8AC3E}">
        <p14:creationId xmlns:p14="http://schemas.microsoft.com/office/powerpoint/2010/main" val="3614165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52EC-A9BD-395B-09E1-DDB863524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50D1A-460E-E7D7-753D-5AABABAD51D0}"/>
              </a:ext>
            </a:extLst>
          </p:cNvPr>
          <p:cNvSpPr>
            <a:spLocks noGrp="1"/>
          </p:cNvSpPr>
          <p:nvPr>
            <p:ph type="title"/>
          </p:nvPr>
        </p:nvSpPr>
        <p:spPr/>
        <p:txBody>
          <a:bodyPr/>
          <a:lstStyle/>
          <a:p>
            <a:r>
              <a:rPr lang="en-US">
                <a:ea typeface="ヒラギノ角ゴ Pro W3"/>
              </a:rPr>
              <a:t>Recommendations continued</a:t>
            </a: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30D428C-7396-B508-2191-A1A8D8AA05BA}"/>
                  </a:ext>
                </a:extLst>
              </p:cNvPr>
              <p:cNvSpPr txBox="1"/>
              <p:nvPr/>
            </p:nvSpPr>
            <p:spPr>
              <a:xfrm>
                <a:off x="796413" y="819459"/>
                <a:ext cx="10599174" cy="2077492"/>
              </a:xfrm>
              <a:prstGeom prst="rect">
                <a:avLst/>
              </a:prstGeom>
              <a:noFill/>
            </p:spPr>
            <p:txBody>
              <a:bodyPr wrap="square" lIns="91440" tIns="45720" rIns="91440" bIns="45720" rtlCol="0" anchor="t">
                <a:spAutoFit/>
              </a:bodyPr>
              <a:lstStyle/>
              <a:p>
                <a:pPr marL="285750" indent="-285750" algn="l">
                  <a:spcAft>
                    <a:spcPts val="600"/>
                  </a:spcAft>
                  <a:buFont typeface="Arial" panose="020B0604020202020204" pitchFamily="34" charset="0"/>
                  <a:buChar char="•"/>
                </a:pPr>
                <a:r>
                  <a:rPr lang="en-US" sz="1700">
                    <a:latin typeface="Arial"/>
                    <a:cs typeface="Arial"/>
                  </a:rPr>
                  <a:t>Excursions outside of tail-to-sun can be used to significantly reduce heater power demand of IHAB.</a:t>
                </a:r>
                <a:endParaRPr lang="en-US"/>
              </a:p>
              <a:p>
                <a:pPr marL="742950" lvl="1" indent="-285750" algn="l">
                  <a:spcAft>
                    <a:spcPts val="600"/>
                  </a:spcAft>
                  <a:buFont typeface="Courier New" panose="02070309020205020404" pitchFamily="49" charset="0"/>
                  <a:buChar char="o"/>
                </a:pPr>
                <a:r>
                  <a:rPr lang="en-US" sz="1700">
                    <a:latin typeface="Arial"/>
                    <a:cs typeface="Arial"/>
                  </a:rPr>
                  <a:t>Orion can tolerate attitudes 20</a:t>
                </a:r>
                <a14:m>
                  <m:oMath xmlns:m="http://schemas.openxmlformats.org/officeDocument/2006/math">
                    <m:r>
                      <a:rPr lang="en-US" sz="1700" i="1" baseline="30000" dirty="0" smtClean="0">
                        <a:latin typeface="Cambria Math" panose="02040503050406030204" pitchFamily="18" charset="0"/>
                        <a:cs typeface="Arial"/>
                      </a:rPr>
                      <m:t>°</m:t>
                    </m:r>
                  </m:oMath>
                </a14:m>
                <a:r>
                  <a:rPr lang="en-US" sz="1700">
                    <a:latin typeface="Arial"/>
                    <a:cs typeface="Arial"/>
                  </a:rPr>
                  <a:t>outside of tail-to-sun for unlimited duration, and this attitude showed several hundred Watts reduction in IHAB heater power.</a:t>
                </a:r>
              </a:p>
              <a:p>
                <a:pPr marL="742950" lvl="1" indent="-285750" algn="l">
                  <a:spcAft>
                    <a:spcPts val="600"/>
                  </a:spcAft>
                  <a:buFont typeface="Courier New" panose="02070309020205020404" pitchFamily="49" charset="0"/>
                  <a:buChar char="o"/>
                </a:pPr>
                <a:r>
                  <a:rPr lang="en-US" sz="1700">
                    <a:latin typeface="Arial"/>
                    <a:cs typeface="Arial"/>
                  </a:rPr>
                  <a:t>Attitudes 90</a:t>
                </a:r>
                <a14:m>
                  <m:oMath xmlns:m="http://schemas.openxmlformats.org/officeDocument/2006/math">
                    <m:r>
                      <a:rPr lang="en-US" sz="1700" i="1" baseline="30000" dirty="0" smtClean="0">
                        <a:latin typeface="Cambria Math" panose="02040503050406030204" pitchFamily="18" charset="0"/>
                        <a:cs typeface="Arial"/>
                      </a:rPr>
                      <m:t>°</m:t>
                    </m:r>
                  </m:oMath>
                </a14:m>
                <a:r>
                  <a:rPr lang="en-US" sz="1700">
                    <a:latin typeface="Arial"/>
                    <a:cs typeface="Arial"/>
                  </a:rPr>
                  <a:t>/180</a:t>
                </a:r>
                <a14:m>
                  <m:oMath xmlns:m="http://schemas.openxmlformats.org/officeDocument/2006/math">
                    <m:r>
                      <a:rPr lang="en-US" sz="1700" i="1" baseline="30000" dirty="0" smtClean="0">
                        <a:latin typeface="Cambria Math" panose="02040503050406030204" pitchFamily="18" charset="0"/>
                        <a:cs typeface="Arial"/>
                      </a:rPr>
                      <m:t>°</m:t>
                    </m:r>
                    <m:r>
                      <a:rPr lang="en-US" sz="1700" b="1" i="1" baseline="30000" dirty="0" smtClean="0">
                        <a:latin typeface="Cambria Math" panose="02040503050406030204" pitchFamily="18" charset="0"/>
                        <a:cs typeface="Arial"/>
                      </a:rPr>
                      <m:t> </m:t>
                    </m:r>
                  </m:oMath>
                </a14:m>
                <a:r>
                  <a:rPr lang="en-US" sz="1700">
                    <a:latin typeface="Arial"/>
                    <a:cs typeface="Arial"/>
                  </a:rPr>
                  <a:t>outside of tail-to-sun showed even further power savings for IHAB, but this would impact Orion’s capability to generate power, and Orion can only tolerate this attitude for a maximum of 3 hours.</a:t>
                </a:r>
              </a:p>
            </p:txBody>
          </p:sp>
        </mc:Choice>
        <mc:Fallback xmlns="">
          <p:sp>
            <p:nvSpPr>
              <p:cNvPr id="3" name="TextBox 2">
                <a:extLst>
                  <a:ext uri="{FF2B5EF4-FFF2-40B4-BE49-F238E27FC236}">
                    <a16:creationId xmlns:a16="http://schemas.microsoft.com/office/drawing/2014/main" id="{530D428C-7396-B508-2191-A1A8D8AA05BA}"/>
                  </a:ext>
                </a:extLst>
              </p:cNvPr>
              <p:cNvSpPr txBox="1">
                <a:spLocks noRot="1" noChangeAspect="1" noMove="1" noResize="1" noEditPoints="1" noAdjustHandles="1" noChangeArrowheads="1" noChangeShapeType="1" noTextEdit="1"/>
              </p:cNvSpPr>
              <p:nvPr/>
            </p:nvSpPr>
            <p:spPr>
              <a:xfrm>
                <a:off x="796413" y="819459"/>
                <a:ext cx="10599174" cy="2077492"/>
              </a:xfrm>
              <a:prstGeom prst="rect">
                <a:avLst/>
              </a:prstGeom>
              <a:blipFill>
                <a:blip r:embed="rId2"/>
                <a:stretch>
                  <a:fillRect l="-288" t="-880" b="-293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B5934F5-6A57-E617-2806-0C874F710C77}"/>
              </a:ext>
            </a:extLst>
          </p:cNvPr>
          <p:cNvSpPr>
            <a:spLocks noGrp="1"/>
          </p:cNvSpPr>
          <p:nvPr>
            <p:ph type="sldNum" sz="quarter" idx="12"/>
          </p:nvPr>
        </p:nvSpPr>
        <p:spPr/>
        <p:txBody>
          <a:bodyPr/>
          <a:lstStyle/>
          <a:p>
            <a:fld id="{640FA3E2-4CB8-43B1-9AF4-23FEB8A0CB92}" type="slidenum">
              <a:rPr lang="en-US" smtClean="0"/>
              <a:pPr/>
              <a:t>16</a:t>
            </a:fld>
            <a:endParaRPr lang="en-US"/>
          </a:p>
        </p:txBody>
      </p:sp>
    </p:spTree>
    <p:extLst>
      <p:ext uri="{BB962C8B-B14F-4D97-AF65-F5344CB8AC3E}">
        <p14:creationId xmlns:p14="http://schemas.microsoft.com/office/powerpoint/2010/main" val="16396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AF651B-C9DD-5307-D333-6E7F40DE1E3D}"/>
              </a:ext>
            </a:extLst>
          </p:cNvPr>
          <p:cNvSpPr/>
          <p:nvPr/>
        </p:nvSpPr>
        <p:spPr>
          <a:xfrm>
            <a:off x="205408" y="961738"/>
            <a:ext cx="11811331" cy="141702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64A9F-A4D2-C704-13FD-8B56EC00953B}"/>
              </a:ext>
            </a:extLst>
          </p:cNvPr>
          <p:cNvSpPr>
            <a:spLocks noGrp="1"/>
          </p:cNvSpPr>
          <p:nvPr>
            <p:ph type="title"/>
          </p:nvPr>
        </p:nvSpPr>
        <p:spPr/>
        <p:txBody>
          <a:bodyPr/>
          <a:lstStyle/>
          <a:p>
            <a:r>
              <a:rPr lang="en-US"/>
              <a:t>Current Status of TCA Removal </a:t>
            </a:r>
          </a:p>
        </p:txBody>
      </p:sp>
      <p:sp>
        <p:nvSpPr>
          <p:cNvPr id="3" name="Content Placeholder 2">
            <a:extLst>
              <a:ext uri="{FF2B5EF4-FFF2-40B4-BE49-F238E27FC236}">
                <a16:creationId xmlns:a16="http://schemas.microsoft.com/office/drawing/2014/main" id="{1160D226-947A-74FF-A92D-39A2FA587CA3}"/>
              </a:ext>
            </a:extLst>
          </p:cNvPr>
          <p:cNvSpPr>
            <a:spLocks noGrp="1"/>
          </p:cNvSpPr>
          <p:nvPr>
            <p:ph idx="1"/>
          </p:nvPr>
        </p:nvSpPr>
        <p:spPr>
          <a:xfrm>
            <a:off x="609600" y="1057275"/>
            <a:ext cx="10972800" cy="5410200"/>
          </a:xfrm>
        </p:spPr>
        <p:txBody>
          <a:bodyPr/>
          <a:lstStyle/>
          <a:p>
            <a:r>
              <a:rPr lang="en-US" sz="2000"/>
              <a:t>Baseline mission closes </a:t>
            </a:r>
            <a:r>
              <a:rPr lang="en-US" sz="2000" err="1"/>
              <a:t>wrt</a:t>
            </a:r>
            <a:r>
              <a:rPr lang="en-US" sz="2000"/>
              <a:t> to power. ✅</a:t>
            </a:r>
          </a:p>
          <a:p>
            <a:r>
              <a:rPr lang="en-US" sz="2000"/>
              <a:t>Removal of axial TCA is feasible </a:t>
            </a:r>
            <a:r>
              <a:rPr lang="en-US" sz="2000" err="1"/>
              <a:t>wrt</a:t>
            </a:r>
            <a:r>
              <a:rPr lang="en-US" sz="2000"/>
              <a:t> to power.  </a:t>
            </a:r>
            <a:r>
              <a:rPr lang="en-US" sz="2000">
                <a:solidFill>
                  <a:schemeClr val="bg1">
                    <a:lumMod val="50000"/>
                  </a:schemeClr>
                </a:solidFill>
              </a:rPr>
              <a:t>Programmatic challenges remain.</a:t>
            </a:r>
          </a:p>
          <a:p>
            <a:r>
              <a:rPr lang="en-US" sz="2000"/>
              <a:t>Removal of all TCAs is not feasible per current analysis. </a:t>
            </a:r>
            <a:r>
              <a:rPr lang="en-US" sz="2000">
                <a:solidFill>
                  <a:schemeClr val="bg1">
                    <a:lumMod val="50000"/>
                  </a:schemeClr>
                </a:solidFill>
              </a:rPr>
              <a:t>Opportunities remain.</a:t>
            </a:r>
          </a:p>
          <a:p>
            <a:endParaRPr lang="en-US" sz="1100"/>
          </a:p>
          <a:p>
            <a:endParaRPr lang="en-US" sz="2000"/>
          </a:p>
          <a:p>
            <a:r>
              <a:rPr lang="en-US" sz="2000" b="1">
                <a:solidFill>
                  <a:srgbClr val="1AAA42"/>
                </a:solidFill>
              </a:rPr>
              <a:t>Study </a:t>
            </a:r>
            <a:r>
              <a:rPr lang="en-US" sz="2000">
                <a:solidFill>
                  <a:srgbClr val="1AAA42"/>
                </a:solidFill>
              </a:rPr>
              <a:t>informed</a:t>
            </a:r>
            <a:r>
              <a:rPr lang="en-US" sz="2000" b="1">
                <a:solidFill>
                  <a:srgbClr val="1AAA42"/>
                </a:solidFill>
              </a:rPr>
              <a:t> </a:t>
            </a:r>
            <a:r>
              <a:rPr lang="en-US" sz="2000">
                <a:solidFill>
                  <a:srgbClr val="1AAA42"/>
                </a:solidFill>
              </a:rPr>
              <a:t>p</a:t>
            </a:r>
            <a:r>
              <a:rPr lang="en-US" sz="2000" b="1">
                <a:solidFill>
                  <a:srgbClr val="1AAA42"/>
                </a:solidFill>
              </a:rPr>
              <a:t>athway:</a:t>
            </a:r>
          </a:p>
          <a:p>
            <a:pPr lvl="1"/>
            <a:r>
              <a:rPr lang="en-US" sz="2000" b="1"/>
              <a:t>ESA/TAS-I teams are taking action now to remove the TCU and redesign the IBDM Passive Thermal Control System (PTCS). </a:t>
            </a:r>
            <a:r>
              <a:rPr lang="en-US" sz="2000" b="0"/>
              <a:t>They consider this redesign a prudent system level improvement, regardless of TCA omission outcome. It is expected to </a:t>
            </a:r>
            <a:r>
              <a:rPr lang="en-US" sz="2000" b="0">
                <a:solidFill>
                  <a:srgbClr val="00B050"/>
                </a:solidFill>
              </a:rPr>
              <a:t>enhance CPL power efficiency </a:t>
            </a:r>
            <a:r>
              <a:rPr lang="en-US" sz="2000" b="0"/>
              <a:t>which supports trade study objectives while also </a:t>
            </a:r>
            <a:r>
              <a:rPr lang="en-US" sz="2000" b="0">
                <a:solidFill>
                  <a:srgbClr val="00B050"/>
                </a:solidFill>
              </a:rPr>
              <a:t>reducing</a:t>
            </a:r>
            <a:r>
              <a:rPr lang="en-US" sz="2000" b="0"/>
              <a:t> </a:t>
            </a:r>
            <a:r>
              <a:rPr lang="en-US" sz="2000" b="0">
                <a:solidFill>
                  <a:srgbClr val="00B050"/>
                </a:solidFill>
              </a:rPr>
              <a:t>I-</a:t>
            </a:r>
            <a:r>
              <a:rPr lang="en-US" sz="2000" b="0" err="1">
                <a:solidFill>
                  <a:srgbClr val="00B050"/>
                </a:solidFill>
              </a:rPr>
              <a:t>Hab</a:t>
            </a:r>
            <a:r>
              <a:rPr lang="en-US" sz="2000" b="0">
                <a:solidFill>
                  <a:srgbClr val="00B050"/>
                </a:solidFill>
              </a:rPr>
              <a:t> mass</a:t>
            </a:r>
            <a:r>
              <a:rPr lang="en-US" sz="2000" b="0"/>
              <a:t>.</a:t>
            </a:r>
          </a:p>
          <a:p>
            <a:r>
              <a:rPr lang="en-US" sz="2000" b="1"/>
              <a:t>Recommend</a:t>
            </a:r>
            <a:r>
              <a:rPr lang="en-US" sz="2000"/>
              <a:t>: </a:t>
            </a:r>
            <a:r>
              <a:rPr lang="en-US" sz="2000" b="0"/>
              <a:t>After redesign, perform updated analysis. Any decision that includes the omission of the Axial cover (priority) require either near term risk acceptance to meet CDR deadline or longer-term forward work to resolve challenges prior to TCA assembly, integration, testing.</a:t>
            </a:r>
          </a:p>
        </p:txBody>
      </p:sp>
      <p:sp>
        <p:nvSpPr>
          <p:cNvPr id="6" name="Slide Number Placeholder 5">
            <a:extLst>
              <a:ext uri="{FF2B5EF4-FFF2-40B4-BE49-F238E27FC236}">
                <a16:creationId xmlns:a16="http://schemas.microsoft.com/office/drawing/2014/main" id="{26A009B7-C50A-C0AB-904D-D5D3BEEC30E4}"/>
              </a:ext>
            </a:extLst>
          </p:cNvPr>
          <p:cNvSpPr>
            <a:spLocks noGrp="1"/>
          </p:cNvSpPr>
          <p:nvPr>
            <p:ph type="sldNum" sz="quarter" idx="12"/>
          </p:nvPr>
        </p:nvSpPr>
        <p:spPr/>
        <p:txBody>
          <a:bodyPr/>
          <a:lstStyle/>
          <a:p>
            <a:fld id="{33F42015-0FC7-4B0E-8D2B-76EADF48D957}" type="slidenum">
              <a:rPr lang="en-US" smtClean="0"/>
              <a:pPr/>
              <a:t>17</a:t>
            </a:fld>
            <a:endParaRPr lang="en-US"/>
          </a:p>
        </p:txBody>
      </p:sp>
    </p:spTree>
    <p:extLst>
      <p:ext uri="{BB962C8B-B14F-4D97-AF65-F5344CB8AC3E}">
        <p14:creationId xmlns:p14="http://schemas.microsoft.com/office/powerpoint/2010/main" val="2022866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2C51-6E84-4260-FD2B-83E026E1C598}"/>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D0A45895-BEA1-1944-7546-DE6CEB3C921A}"/>
              </a:ext>
            </a:extLst>
          </p:cNvPr>
          <p:cNvSpPr>
            <a:spLocks noGrp="1"/>
          </p:cNvSpPr>
          <p:nvPr>
            <p:ph idx="1"/>
          </p:nvPr>
        </p:nvSpPr>
        <p:spPr/>
        <p:txBody>
          <a:bodyPr/>
          <a:lstStyle/>
          <a:p>
            <a:r>
              <a:rPr lang="en-US" dirty="0"/>
              <a:t>Problem:</a:t>
            </a:r>
          </a:p>
          <a:p>
            <a:pPr lvl="1"/>
            <a:r>
              <a:rPr lang="en-US" dirty="0"/>
              <a:t>The Gateway program has considered removing the docking port thermal covers from the IHAB (International Habitation element) module to save mass, reduce complexity of docking, and improve EVA capability. </a:t>
            </a:r>
          </a:p>
          <a:p>
            <a:pPr lvl="1"/>
            <a:r>
              <a:rPr lang="en-US" dirty="0"/>
              <a:t>These thermal covers were designed to limit heat leak out of the docking ports during transit, so their removal risks IHAB thermal limit violations during launch/ascent, transit, and docking. </a:t>
            </a:r>
          </a:p>
          <a:p>
            <a:r>
              <a:rPr lang="en-US" dirty="0"/>
              <a:t>Complications:</a:t>
            </a:r>
          </a:p>
          <a:p>
            <a:pPr lvl="1"/>
            <a:r>
              <a:rPr lang="en-US" dirty="0"/>
              <a:t>Attitude constraints from Orion, which carries IHAB to Gateway, nominally put IHAB in permanent shadow throughout transit, limiting environmental heating. </a:t>
            </a:r>
          </a:p>
          <a:p>
            <a:pPr lvl="1"/>
            <a:r>
              <a:rPr lang="en-US" dirty="0"/>
              <a:t>Performing analysis with the covers removed, total heater power in transit was shown to greatly increase, and risks using too much power such that IHAB battery state-of-charge is not maintained above its minimum limit through transit and docking to Gateway. </a:t>
            </a:r>
          </a:p>
          <a:p>
            <a:r>
              <a:rPr lang="en-US" dirty="0"/>
              <a:t>This presentation details thermal considerations from the trade study performed by the Gateway program that will be used in determining whether or not IHAB docking port thermal covers can be removed.</a:t>
            </a:r>
          </a:p>
        </p:txBody>
      </p:sp>
      <p:sp>
        <p:nvSpPr>
          <p:cNvPr id="6" name="Slide Number Placeholder 5">
            <a:extLst>
              <a:ext uri="{FF2B5EF4-FFF2-40B4-BE49-F238E27FC236}">
                <a16:creationId xmlns:a16="http://schemas.microsoft.com/office/drawing/2014/main" id="{448989BA-3658-C050-1E1B-C825F5186DB8}"/>
              </a:ext>
            </a:extLst>
          </p:cNvPr>
          <p:cNvSpPr>
            <a:spLocks noGrp="1"/>
          </p:cNvSpPr>
          <p:nvPr>
            <p:ph type="sldNum" sz="quarter" idx="12"/>
          </p:nvPr>
        </p:nvSpPr>
        <p:spPr/>
        <p:txBody>
          <a:bodyPr/>
          <a:lstStyle/>
          <a:p>
            <a:fld id="{33F42015-0FC7-4B0E-8D2B-76EADF48D957}" type="slidenum">
              <a:rPr lang="en-US" smtClean="0"/>
              <a:pPr/>
              <a:t>2</a:t>
            </a:fld>
            <a:endParaRPr lang="en-US"/>
          </a:p>
        </p:txBody>
      </p:sp>
    </p:spTree>
    <p:extLst>
      <p:ext uri="{BB962C8B-B14F-4D97-AF65-F5344CB8AC3E}">
        <p14:creationId xmlns:p14="http://schemas.microsoft.com/office/powerpoint/2010/main" val="88172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4655-B17C-CA8C-F1A0-BDBBF74C9662}"/>
              </a:ext>
            </a:extLst>
          </p:cNvPr>
          <p:cNvSpPr>
            <a:spLocks noGrp="1"/>
          </p:cNvSpPr>
          <p:nvPr>
            <p:ph type="title"/>
          </p:nvPr>
        </p:nvSpPr>
        <p:spPr/>
        <p:txBody>
          <a:bodyPr/>
          <a:lstStyle/>
          <a:p>
            <a:r>
              <a:rPr lang="en-US"/>
              <a:t>IHAB Thermal Cover Description</a:t>
            </a:r>
          </a:p>
        </p:txBody>
      </p:sp>
      <p:sp>
        <p:nvSpPr>
          <p:cNvPr id="3" name="Content Placeholder 2">
            <a:extLst>
              <a:ext uri="{FF2B5EF4-FFF2-40B4-BE49-F238E27FC236}">
                <a16:creationId xmlns:a16="http://schemas.microsoft.com/office/drawing/2014/main" id="{804A42D0-736F-249E-AAB9-B5C392AE8A49}"/>
              </a:ext>
            </a:extLst>
          </p:cNvPr>
          <p:cNvSpPr>
            <a:spLocks noGrp="1"/>
          </p:cNvSpPr>
          <p:nvPr>
            <p:ph idx="1"/>
          </p:nvPr>
        </p:nvSpPr>
        <p:spPr>
          <a:xfrm>
            <a:off x="257693" y="961738"/>
            <a:ext cx="8848599" cy="5672074"/>
          </a:xfrm>
        </p:spPr>
        <p:txBody>
          <a:bodyPr/>
          <a:lstStyle/>
          <a:p>
            <a:r>
              <a:rPr lang="en-US"/>
              <a:t>Three (3) Thermal Covers on I-</a:t>
            </a:r>
            <a:r>
              <a:rPr lang="en-US" err="1"/>
              <a:t>Hab</a:t>
            </a:r>
            <a:endParaRPr lang="en-US"/>
          </a:p>
          <a:p>
            <a:pPr lvl="1"/>
            <a:r>
              <a:rPr lang="en-US"/>
              <a:t>1 Axial </a:t>
            </a:r>
            <a:r>
              <a:rPr lang="en-US">
                <a:solidFill>
                  <a:schemeClr val="tx1">
                    <a:lumMod val="50000"/>
                    <a:lumOff val="50000"/>
                  </a:schemeClr>
                </a:solidFill>
              </a:rPr>
              <a:t>I-</a:t>
            </a:r>
            <a:r>
              <a:rPr lang="en-US" err="1">
                <a:solidFill>
                  <a:schemeClr val="tx1">
                    <a:lumMod val="50000"/>
                    <a:lumOff val="50000"/>
                  </a:schemeClr>
                </a:solidFill>
              </a:rPr>
              <a:t>Hab</a:t>
            </a:r>
            <a:r>
              <a:rPr lang="en-US">
                <a:solidFill>
                  <a:schemeClr val="tx1">
                    <a:lumMod val="50000"/>
                    <a:lumOff val="50000"/>
                  </a:schemeClr>
                </a:solidFill>
              </a:rPr>
              <a:t> aft over the Active-IBDM</a:t>
            </a:r>
          </a:p>
          <a:p>
            <a:pPr lvl="1"/>
            <a:r>
              <a:rPr lang="en-US"/>
              <a:t>2 Radial </a:t>
            </a:r>
            <a:r>
              <a:rPr lang="en-US">
                <a:solidFill>
                  <a:schemeClr val="tx1">
                    <a:lumMod val="50000"/>
                    <a:lumOff val="50000"/>
                  </a:schemeClr>
                </a:solidFill>
              </a:rPr>
              <a:t>(I-</a:t>
            </a:r>
            <a:r>
              <a:rPr lang="en-US" err="1">
                <a:solidFill>
                  <a:schemeClr val="tx1">
                    <a:lumMod val="50000"/>
                    <a:lumOff val="50000"/>
                  </a:schemeClr>
                </a:solidFill>
              </a:rPr>
              <a:t>Hab</a:t>
            </a:r>
            <a:r>
              <a:rPr lang="en-US">
                <a:solidFill>
                  <a:schemeClr val="tx1">
                    <a:lumMod val="50000"/>
                    <a:lumOff val="50000"/>
                  </a:schemeClr>
                </a:solidFill>
              </a:rPr>
              <a:t> +Y, -Y)</a:t>
            </a:r>
          </a:p>
          <a:p>
            <a:pPr marL="0" indent="0">
              <a:buNone/>
            </a:pPr>
            <a:endParaRPr lang="en-US"/>
          </a:p>
          <a:p>
            <a:r>
              <a:rPr lang="en-US"/>
              <a:t>Mission Scenarios of focus</a:t>
            </a:r>
          </a:p>
          <a:p>
            <a:pPr marL="965200" lvl="1" indent="-457200">
              <a:buFont typeface="+mj-lt"/>
              <a:buAutoNum type="arabicPeriod"/>
            </a:pPr>
            <a:r>
              <a:rPr lang="en-US"/>
              <a:t>Fly all TCA’s </a:t>
            </a:r>
            <a:r>
              <a:rPr lang="en-US">
                <a:solidFill>
                  <a:schemeClr val="tx1">
                    <a:lumMod val="50000"/>
                    <a:lumOff val="50000"/>
                  </a:schemeClr>
                </a:solidFill>
              </a:rPr>
              <a:t>(baseline mission) </a:t>
            </a:r>
          </a:p>
          <a:p>
            <a:pPr marL="965200" lvl="1" indent="-457200">
              <a:buFont typeface="+mj-lt"/>
              <a:buAutoNum type="arabicPeriod"/>
            </a:pPr>
            <a:r>
              <a:rPr lang="en-US"/>
              <a:t>Omit Axial TCA only </a:t>
            </a:r>
            <a:r>
              <a:rPr lang="en-US">
                <a:solidFill>
                  <a:schemeClr val="tx1">
                    <a:lumMod val="50000"/>
                    <a:lumOff val="50000"/>
                  </a:schemeClr>
                </a:solidFill>
              </a:rPr>
              <a:t>(covering Active-IBDM)</a:t>
            </a:r>
          </a:p>
          <a:p>
            <a:pPr marL="965200" lvl="1" indent="-457200">
              <a:buFont typeface="+mj-lt"/>
              <a:buAutoNum type="arabicPeriod"/>
            </a:pPr>
            <a:r>
              <a:rPr lang="en-US" b="1"/>
              <a:t>[Goal] </a:t>
            </a:r>
            <a:r>
              <a:rPr lang="en-US"/>
              <a:t>Omit all TCAs </a:t>
            </a:r>
            <a:r>
              <a:rPr lang="en-US">
                <a:solidFill>
                  <a:schemeClr val="tx1">
                    <a:lumMod val="50000"/>
                    <a:lumOff val="50000"/>
                  </a:schemeClr>
                </a:solidFill>
              </a:rPr>
              <a:t>(axial and two radial TCAs)</a:t>
            </a:r>
          </a:p>
        </p:txBody>
      </p:sp>
      <p:pic>
        <p:nvPicPr>
          <p:cNvPr id="1026" name="Picture 2">
            <a:extLst>
              <a:ext uri="{FF2B5EF4-FFF2-40B4-BE49-F238E27FC236}">
                <a16:creationId xmlns:a16="http://schemas.microsoft.com/office/drawing/2014/main" id="{411B2C1F-E2B0-703F-C6BD-A9F46068A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178" y="4535560"/>
            <a:ext cx="3497087" cy="2098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FCDE577-64A6-0348-32CA-D52EB9072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662" y="5088788"/>
            <a:ext cx="2278153" cy="1545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F9C2CEB-CFB4-02B5-EC6B-87ACCD34AD59}"/>
              </a:ext>
            </a:extLst>
          </p:cNvPr>
          <p:cNvPicPr>
            <a:picLocks noChangeAspect="1"/>
          </p:cNvPicPr>
          <p:nvPr/>
        </p:nvPicPr>
        <p:blipFill>
          <a:blip r:embed="rId5"/>
          <a:stretch>
            <a:fillRect/>
          </a:stretch>
        </p:blipFill>
        <p:spPr>
          <a:xfrm>
            <a:off x="9626961" y="3211517"/>
            <a:ext cx="2242488" cy="1520975"/>
          </a:xfrm>
          <a:prstGeom prst="rect">
            <a:avLst/>
          </a:prstGeom>
        </p:spPr>
      </p:pic>
      <p:sp>
        <p:nvSpPr>
          <p:cNvPr id="6" name="TextBox 5">
            <a:extLst>
              <a:ext uri="{FF2B5EF4-FFF2-40B4-BE49-F238E27FC236}">
                <a16:creationId xmlns:a16="http://schemas.microsoft.com/office/drawing/2014/main" id="{B4EE94BA-D79E-09CD-89A9-5CC2D5E6F291}"/>
              </a:ext>
            </a:extLst>
          </p:cNvPr>
          <p:cNvSpPr txBox="1"/>
          <p:nvPr/>
        </p:nvSpPr>
        <p:spPr>
          <a:xfrm>
            <a:off x="10407407" y="2919463"/>
            <a:ext cx="681597" cy="261610"/>
          </a:xfrm>
          <a:prstGeom prst="rect">
            <a:avLst/>
          </a:prstGeom>
          <a:noFill/>
        </p:spPr>
        <p:txBody>
          <a:bodyPr wrap="none" rtlCol="0">
            <a:spAutoFit/>
          </a:bodyPr>
          <a:lstStyle/>
          <a:p>
            <a:r>
              <a:rPr lang="en-US" sz="1100">
                <a:latin typeface="+mn-lt"/>
              </a:rPr>
              <a:t>+Y Port</a:t>
            </a:r>
          </a:p>
        </p:txBody>
      </p:sp>
      <p:pic>
        <p:nvPicPr>
          <p:cNvPr id="1030" name="Picture 6">
            <a:extLst>
              <a:ext uri="{FF2B5EF4-FFF2-40B4-BE49-F238E27FC236}">
                <a16:creationId xmlns:a16="http://schemas.microsoft.com/office/drawing/2014/main" id="{D8934175-448A-7EBE-FFD5-072AFE49D5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6961" y="5054990"/>
            <a:ext cx="2242488" cy="1502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DC6C8E-DB6A-4404-A310-3E9209BC7055}"/>
              </a:ext>
            </a:extLst>
          </p:cNvPr>
          <p:cNvSpPr txBox="1"/>
          <p:nvPr/>
        </p:nvSpPr>
        <p:spPr>
          <a:xfrm>
            <a:off x="17087527" y="2438632"/>
            <a:ext cx="110691" cy="1107996"/>
          </a:xfrm>
          <a:prstGeom prst="rect">
            <a:avLst/>
          </a:prstGeom>
          <a:noFill/>
        </p:spPr>
        <p:txBody>
          <a:bodyPr wrap="square" rtlCol="0">
            <a:spAutoFit/>
          </a:bodyPr>
          <a:lstStyle/>
          <a:p>
            <a:r>
              <a:rPr lang="en-US" sz="1100">
                <a:latin typeface="+mn-lt"/>
              </a:rPr>
              <a:t>-Y Port</a:t>
            </a:r>
          </a:p>
        </p:txBody>
      </p:sp>
      <p:pic>
        <p:nvPicPr>
          <p:cNvPr id="1032" name="Picture 8">
            <a:extLst>
              <a:ext uri="{FF2B5EF4-FFF2-40B4-BE49-F238E27FC236}">
                <a16:creationId xmlns:a16="http://schemas.microsoft.com/office/drawing/2014/main" id="{0FF83D7C-DB0C-3EF7-987F-C94711A442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0920" y="1368044"/>
            <a:ext cx="1594571" cy="1520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E94AF2-5C6D-8EE7-9EBC-89EC48AC77C5}"/>
              </a:ext>
            </a:extLst>
          </p:cNvPr>
          <p:cNvSpPr txBox="1"/>
          <p:nvPr/>
        </p:nvSpPr>
        <p:spPr>
          <a:xfrm>
            <a:off x="10163750" y="1075990"/>
            <a:ext cx="1168911" cy="261610"/>
          </a:xfrm>
          <a:prstGeom prst="rect">
            <a:avLst/>
          </a:prstGeom>
          <a:noFill/>
        </p:spPr>
        <p:txBody>
          <a:bodyPr wrap="none" rtlCol="0">
            <a:spAutoFit/>
          </a:bodyPr>
          <a:lstStyle/>
          <a:p>
            <a:r>
              <a:rPr lang="en-US" sz="1100">
                <a:latin typeface="+mn-lt"/>
              </a:rPr>
              <a:t>Isometric View</a:t>
            </a:r>
          </a:p>
        </p:txBody>
      </p:sp>
      <p:sp>
        <p:nvSpPr>
          <p:cNvPr id="11" name="TextBox 10">
            <a:extLst>
              <a:ext uri="{FF2B5EF4-FFF2-40B4-BE49-F238E27FC236}">
                <a16:creationId xmlns:a16="http://schemas.microsoft.com/office/drawing/2014/main" id="{6A078732-6200-36B8-E6C0-0CA528287E35}"/>
              </a:ext>
            </a:extLst>
          </p:cNvPr>
          <p:cNvSpPr txBox="1"/>
          <p:nvPr/>
        </p:nvSpPr>
        <p:spPr>
          <a:xfrm>
            <a:off x="10425039" y="4762936"/>
            <a:ext cx="646332" cy="261610"/>
          </a:xfrm>
          <a:prstGeom prst="rect">
            <a:avLst/>
          </a:prstGeom>
          <a:noFill/>
        </p:spPr>
        <p:txBody>
          <a:bodyPr wrap="none" rtlCol="0">
            <a:spAutoFit/>
          </a:bodyPr>
          <a:lstStyle/>
          <a:p>
            <a:r>
              <a:rPr lang="en-US" sz="1100">
                <a:latin typeface="+mn-lt"/>
              </a:rPr>
              <a:t>-Y Port</a:t>
            </a:r>
          </a:p>
        </p:txBody>
      </p:sp>
      <p:sp>
        <p:nvSpPr>
          <p:cNvPr id="12" name="TextBox 11">
            <a:extLst>
              <a:ext uri="{FF2B5EF4-FFF2-40B4-BE49-F238E27FC236}">
                <a16:creationId xmlns:a16="http://schemas.microsoft.com/office/drawing/2014/main" id="{EF0C9D80-3679-F420-EF48-005982E35492}"/>
              </a:ext>
            </a:extLst>
          </p:cNvPr>
          <p:cNvSpPr txBox="1"/>
          <p:nvPr/>
        </p:nvSpPr>
        <p:spPr>
          <a:xfrm>
            <a:off x="3571437" y="4718434"/>
            <a:ext cx="875561" cy="261610"/>
          </a:xfrm>
          <a:prstGeom prst="rect">
            <a:avLst/>
          </a:prstGeom>
          <a:noFill/>
        </p:spPr>
        <p:txBody>
          <a:bodyPr wrap="none" rtlCol="0">
            <a:spAutoFit/>
          </a:bodyPr>
          <a:lstStyle/>
          <a:p>
            <a:r>
              <a:rPr lang="en-US" sz="1100">
                <a:latin typeface="+mn-lt"/>
              </a:rPr>
              <a:t>Open TCA</a:t>
            </a:r>
          </a:p>
        </p:txBody>
      </p:sp>
      <p:sp>
        <p:nvSpPr>
          <p:cNvPr id="13" name="TextBox 12">
            <a:extLst>
              <a:ext uri="{FF2B5EF4-FFF2-40B4-BE49-F238E27FC236}">
                <a16:creationId xmlns:a16="http://schemas.microsoft.com/office/drawing/2014/main" id="{E41125DC-627D-E769-E12B-9C03C6B64C9E}"/>
              </a:ext>
            </a:extLst>
          </p:cNvPr>
          <p:cNvSpPr txBox="1"/>
          <p:nvPr/>
        </p:nvSpPr>
        <p:spPr>
          <a:xfrm>
            <a:off x="6772655" y="4718434"/>
            <a:ext cx="986167" cy="261610"/>
          </a:xfrm>
          <a:prstGeom prst="rect">
            <a:avLst/>
          </a:prstGeom>
          <a:noFill/>
        </p:spPr>
        <p:txBody>
          <a:bodyPr wrap="none" rtlCol="0">
            <a:spAutoFit/>
          </a:bodyPr>
          <a:lstStyle/>
          <a:p>
            <a:r>
              <a:rPr lang="en-US" sz="1100">
                <a:latin typeface="+mn-lt"/>
              </a:rPr>
              <a:t>Closed TCA</a:t>
            </a:r>
          </a:p>
        </p:txBody>
      </p:sp>
      <p:sp>
        <p:nvSpPr>
          <p:cNvPr id="7" name="Slide Number Placeholder 6">
            <a:extLst>
              <a:ext uri="{FF2B5EF4-FFF2-40B4-BE49-F238E27FC236}">
                <a16:creationId xmlns:a16="http://schemas.microsoft.com/office/drawing/2014/main" id="{AD49757B-91FC-0B99-90EF-3F07121B2368}"/>
              </a:ext>
            </a:extLst>
          </p:cNvPr>
          <p:cNvSpPr>
            <a:spLocks noGrp="1"/>
          </p:cNvSpPr>
          <p:nvPr>
            <p:ph type="sldNum" sz="quarter" idx="12"/>
          </p:nvPr>
        </p:nvSpPr>
        <p:spPr/>
        <p:txBody>
          <a:bodyPr/>
          <a:lstStyle/>
          <a:p>
            <a:fld id="{33F42015-0FC7-4B0E-8D2B-76EADF48D957}" type="slidenum">
              <a:rPr lang="en-US" smtClean="0"/>
              <a:pPr/>
              <a:t>3</a:t>
            </a:fld>
            <a:endParaRPr lang="en-US"/>
          </a:p>
        </p:txBody>
      </p:sp>
    </p:spTree>
    <p:extLst>
      <p:ext uri="{BB962C8B-B14F-4D97-AF65-F5344CB8AC3E}">
        <p14:creationId xmlns:p14="http://schemas.microsoft.com/office/powerpoint/2010/main" val="378969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DD0C-F365-F4CB-6791-E43D8468875D}"/>
              </a:ext>
            </a:extLst>
          </p:cNvPr>
          <p:cNvSpPr>
            <a:spLocks noGrp="1"/>
          </p:cNvSpPr>
          <p:nvPr>
            <p:ph type="title"/>
          </p:nvPr>
        </p:nvSpPr>
        <p:spPr/>
        <p:txBody>
          <a:bodyPr/>
          <a:lstStyle/>
          <a:p>
            <a:r>
              <a:rPr lang="en-US">
                <a:ea typeface="ヒラギノ角ゴ Pro W3"/>
              </a:rPr>
              <a:t>Requirements Driving Design</a:t>
            </a:r>
            <a:endParaRPr lang="en-US"/>
          </a:p>
        </p:txBody>
      </p:sp>
      <p:graphicFrame>
        <p:nvGraphicFramePr>
          <p:cNvPr id="4" name="Table 3">
            <a:extLst>
              <a:ext uri="{FF2B5EF4-FFF2-40B4-BE49-F238E27FC236}">
                <a16:creationId xmlns:a16="http://schemas.microsoft.com/office/drawing/2014/main" id="{B5D878F9-AD74-77D2-1968-D16951F0ACBC}"/>
              </a:ext>
            </a:extLst>
          </p:cNvPr>
          <p:cNvGraphicFramePr>
            <a:graphicFrameLocks noGrp="1"/>
          </p:cNvGraphicFramePr>
          <p:nvPr>
            <p:extLst>
              <p:ext uri="{D42A27DB-BD31-4B8C-83A1-F6EECF244321}">
                <p14:modId xmlns:p14="http://schemas.microsoft.com/office/powerpoint/2010/main" val="436784425"/>
              </p:ext>
            </p:extLst>
          </p:nvPr>
        </p:nvGraphicFramePr>
        <p:xfrm>
          <a:off x="160870" y="1218036"/>
          <a:ext cx="11921066" cy="3996690"/>
        </p:xfrm>
        <a:graphic>
          <a:graphicData uri="http://schemas.openxmlformats.org/drawingml/2006/table">
            <a:tbl>
              <a:tblPr bandRow="1">
                <a:tableStyleId>{5C22544A-7EE6-4342-B048-85BDC9FD1C3A}</a:tableStyleId>
              </a:tblPr>
              <a:tblGrid>
                <a:gridCol w="3971798">
                  <a:extLst>
                    <a:ext uri="{9D8B030D-6E8A-4147-A177-3AD203B41FA5}">
                      <a16:colId xmlns:a16="http://schemas.microsoft.com/office/drawing/2014/main" val="3863378562"/>
                    </a:ext>
                  </a:extLst>
                </a:gridCol>
                <a:gridCol w="7949268">
                  <a:extLst>
                    <a:ext uri="{9D8B030D-6E8A-4147-A177-3AD203B41FA5}">
                      <a16:colId xmlns:a16="http://schemas.microsoft.com/office/drawing/2014/main" val="780045705"/>
                    </a:ext>
                  </a:extLst>
                </a:gridCol>
              </a:tblGrid>
              <a:tr h="400050">
                <a:tc>
                  <a:txBody>
                    <a:bodyPr/>
                    <a:lstStyle/>
                    <a:p>
                      <a:pPr algn="ctr" fontAlgn="ctr"/>
                      <a:r>
                        <a:rPr lang="en-US" sz="18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1" i="0" u="none" strike="noStrike">
                          <a:solidFill>
                            <a:srgbClr val="000000"/>
                          </a:solidFill>
                          <a:effectLst/>
                          <a:latin typeface="Arial" panose="020B0604020202020204" pitchFamily="34" charset="0"/>
                        </a:rPr>
                        <a:t>Explanation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09165722"/>
                  </a:ext>
                </a:extLst>
              </a:tr>
              <a:tr h="838200">
                <a:tc>
                  <a:txBody>
                    <a:bodyPr/>
                    <a:lstStyle/>
                    <a:p>
                      <a:pPr algn="l" fontAlgn="t"/>
                      <a:r>
                        <a:rPr lang="en-US" sz="1800" b="0" i="0" u="none" strike="noStrike">
                          <a:solidFill>
                            <a:srgbClr val="000000"/>
                          </a:solidFill>
                          <a:effectLst/>
                          <a:latin typeface="Aptos Narrow" panose="020B0004020202020204" pitchFamily="34" charset="0"/>
                        </a:rPr>
                        <a:t>Common Coolant - External ATCS (Active Thermal Control System)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800" b="0" i="0" u="none" strike="noStrike">
                          <a:solidFill>
                            <a:srgbClr val="000000"/>
                          </a:solidFill>
                          <a:effectLst/>
                          <a:latin typeface="Aptos Narrow" panose="020B0004020202020204" pitchFamily="34" charset="0"/>
                        </a:rPr>
                        <a:t>Need to keep external coolant temperatures above -70°C to prevent freezing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7466489"/>
                  </a:ext>
                </a:extLst>
              </a:tr>
              <a:tr h="809625">
                <a:tc>
                  <a:txBody>
                    <a:bodyPr/>
                    <a:lstStyle/>
                    <a:p>
                      <a:pPr algn="l" fontAlgn="t"/>
                      <a:r>
                        <a:rPr lang="en-US" sz="1800" b="0" i="0" u="none" strike="noStrike">
                          <a:solidFill>
                            <a:srgbClr val="000000"/>
                          </a:solidFill>
                          <a:effectLst/>
                          <a:latin typeface="Aptos Narrow" panose="020B0004020202020204" pitchFamily="34" charset="0"/>
                        </a:rPr>
                        <a:t>Common Coolant - Internal ATCS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800" b="0" i="0" u="none" strike="noStrike">
                          <a:solidFill>
                            <a:srgbClr val="000000"/>
                          </a:solidFill>
                          <a:effectLst/>
                          <a:latin typeface="Aptos Narrow" panose="020B0004020202020204" pitchFamily="34" charset="0"/>
                        </a:rPr>
                        <a:t>Need to keep internal coolant temperatures above -20°C to prevent freezing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316484"/>
                  </a:ext>
                </a:extLst>
              </a:tr>
              <a:tr h="485775">
                <a:tc>
                  <a:txBody>
                    <a:bodyPr/>
                    <a:lstStyle/>
                    <a:p>
                      <a:pPr algn="l" fontAlgn="t"/>
                      <a:r>
                        <a:rPr lang="en-US" sz="1800" b="0" i="0" u="none" strike="noStrike">
                          <a:solidFill>
                            <a:srgbClr val="000000"/>
                          </a:solidFill>
                          <a:effectLst/>
                          <a:latin typeface="Aptos Narrow" panose="020B0004020202020204" pitchFamily="34" charset="0"/>
                        </a:rPr>
                        <a:t>Preclude Condensation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800" b="0" i="0" u="none" strike="noStrike">
                          <a:solidFill>
                            <a:srgbClr val="000000"/>
                          </a:solidFill>
                          <a:effectLst/>
                          <a:latin typeface="Aptos Narrow" panose="020B0004020202020204" pitchFamily="34" charset="0"/>
                        </a:rPr>
                        <a:t>Cabin temperatures / shell temperatures need to be high enough to prevent condensation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5365701"/>
                  </a:ext>
                </a:extLst>
              </a:tr>
              <a:tr h="447675">
                <a:tc>
                  <a:txBody>
                    <a:bodyPr/>
                    <a:lstStyle/>
                    <a:p>
                      <a:pPr algn="l" fontAlgn="t"/>
                      <a:r>
                        <a:rPr lang="en-US" sz="1800" b="0" i="0" u="none" strike="noStrike">
                          <a:solidFill>
                            <a:srgbClr val="000000"/>
                          </a:solidFill>
                          <a:effectLst/>
                          <a:latin typeface="Aptos Narrow" panose="020B0004020202020204" pitchFamily="34" charset="0"/>
                        </a:rPr>
                        <a:t>Active Docking System Interface Compatibility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800" b="0" i="0" u="none" strike="noStrike">
                          <a:solidFill>
                            <a:srgbClr val="000000"/>
                          </a:solidFill>
                          <a:effectLst/>
                          <a:latin typeface="Aptos Narrow" panose="020B0004020202020204" pitchFamily="34" charset="0"/>
                        </a:rPr>
                        <a:t>The delta-T with HALO (Habitation and Logistics Outpost ) NDSB2P (NASA Docking System Block 2 Passive) needs to be less than 55°C</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3969392"/>
                  </a:ext>
                </a:extLst>
              </a:tr>
              <a:tr h="447675">
                <a:tc>
                  <a:txBody>
                    <a:bodyPr/>
                    <a:lstStyle/>
                    <a:p>
                      <a:pPr algn="l" fontAlgn="t"/>
                      <a:r>
                        <a:rPr lang="en-US" sz="1800" b="0" i="0" u="none" strike="noStrike">
                          <a:solidFill>
                            <a:srgbClr val="000000"/>
                          </a:solidFill>
                          <a:effectLst/>
                          <a:latin typeface="Aptos Narrow" panose="020B0004020202020204" pitchFamily="34" charset="0"/>
                        </a:rPr>
                        <a:t>IBDM (International Berthing and Docking Mechanism) Component Temperature Limits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800" b="0" i="0" u="none" strike="noStrike">
                          <a:solidFill>
                            <a:srgbClr val="000000"/>
                          </a:solidFill>
                          <a:effectLst/>
                          <a:latin typeface="Aptos Narrow" panose="020B0004020202020204" pitchFamily="34" charset="0"/>
                        </a:rPr>
                        <a:t>Maintain IHAB’s docking mechanism components within temperature limits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1809836"/>
                  </a:ext>
                </a:extLst>
              </a:tr>
            </a:tbl>
          </a:graphicData>
        </a:graphic>
      </p:graphicFrame>
      <p:sp>
        <p:nvSpPr>
          <p:cNvPr id="5" name="Slide Number Placeholder 4">
            <a:extLst>
              <a:ext uri="{FF2B5EF4-FFF2-40B4-BE49-F238E27FC236}">
                <a16:creationId xmlns:a16="http://schemas.microsoft.com/office/drawing/2014/main" id="{E24AA3FC-52BE-F7C6-2871-6A21DD38328B}"/>
              </a:ext>
            </a:extLst>
          </p:cNvPr>
          <p:cNvSpPr>
            <a:spLocks noGrp="1"/>
          </p:cNvSpPr>
          <p:nvPr>
            <p:ph type="sldNum" sz="quarter" idx="12"/>
          </p:nvPr>
        </p:nvSpPr>
        <p:spPr/>
        <p:txBody>
          <a:bodyPr/>
          <a:lstStyle/>
          <a:p>
            <a:fld id="{33F42015-0FC7-4B0E-8D2B-76EADF48D957}" type="slidenum">
              <a:rPr lang="en-US" smtClean="0"/>
              <a:pPr/>
              <a:t>4</a:t>
            </a:fld>
            <a:endParaRPr lang="en-US"/>
          </a:p>
        </p:txBody>
      </p:sp>
    </p:spTree>
    <p:extLst>
      <p:ext uri="{BB962C8B-B14F-4D97-AF65-F5344CB8AC3E}">
        <p14:creationId xmlns:p14="http://schemas.microsoft.com/office/powerpoint/2010/main" val="1272993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FD78-D800-EEBA-811E-F19F3479DDB0}"/>
              </a:ext>
            </a:extLst>
          </p:cNvPr>
          <p:cNvSpPr>
            <a:spLocks noGrp="1"/>
          </p:cNvSpPr>
          <p:nvPr>
            <p:ph type="title"/>
          </p:nvPr>
        </p:nvSpPr>
        <p:spPr/>
        <p:txBody>
          <a:bodyPr/>
          <a:lstStyle/>
          <a:p>
            <a:r>
              <a:rPr lang="en-US">
                <a:ea typeface="ヒラギノ角ゴ Pro W3"/>
              </a:rPr>
              <a:t>Boundary Conditions – IBDM Component Temperature Limits</a:t>
            </a:r>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CC7E6BB-376B-1A71-25D1-BEAAC53949B5}"/>
                  </a:ext>
                </a:extLst>
              </p:cNvPr>
              <p:cNvSpPr txBox="1"/>
              <p:nvPr/>
            </p:nvSpPr>
            <p:spPr>
              <a:xfrm>
                <a:off x="228600" y="1500909"/>
                <a:ext cx="6568768" cy="3939540"/>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en-US" b="0" dirty="0">
                    <a:latin typeface="Arial"/>
                    <a:cs typeface="Arial"/>
                  </a:rPr>
                  <a:t>Information from ESA is that the soft capture actuator drives the minimum heater temperature setpoint in transit.</a:t>
                </a:r>
              </a:p>
              <a:p>
                <a:pPr marL="285750" indent="-285750" algn="l">
                  <a:spcAft>
                    <a:spcPts val="600"/>
                  </a:spcAft>
                  <a:buFont typeface="Arial" panose="020B0604020202020204" pitchFamily="34" charset="0"/>
                  <a:buChar char="•"/>
                </a:pPr>
                <a:r>
                  <a:rPr lang="en-US" b="0" dirty="0">
                    <a:latin typeface="Arial"/>
                    <a:cs typeface="Arial"/>
                  </a:rPr>
                  <a:t>The soft capture actuator minimum non-op acceptance limit is -35</a:t>
                </a:r>
                <a14:m>
                  <m:oMath xmlns:m="http://schemas.openxmlformats.org/officeDocument/2006/math">
                    <m:r>
                      <a:rPr lang="en-US" b="0" i="1" baseline="30000" dirty="0" smtClean="0">
                        <a:latin typeface="Cambria Math" panose="02040503050406030204" pitchFamily="18" charset="0"/>
                        <a:cs typeface="Arial"/>
                      </a:rPr>
                      <m:t>°</m:t>
                    </m:r>
                  </m:oMath>
                </a14:m>
                <a:r>
                  <a:rPr lang="en-US" b="0" dirty="0">
                    <a:latin typeface="Arial"/>
                    <a:cs typeface="Arial"/>
                  </a:rPr>
                  <a:t>C, but is poorly conductively tied to the heaters, causing a temperature gradient between the heater zones and the soft capture actuator.</a:t>
                </a:r>
              </a:p>
              <a:p>
                <a:pPr marL="285750" indent="-285750" algn="l">
                  <a:spcAft>
                    <a:spcPts val="600"/>
                  </a:spcAft>
                  <a:buFont typeface="Arial" panose="020B0604020202020204" pitchFamily="34" charset="0"/>
                  <a:buChar char="•"/>
                </a:pPr>
                <a:r>
                  <a:rPr lang="en-US" b="0" dirty="0">
                    <a:latin typeface="Arial"/>
                    <a:cs typeface="Arial"/>
                  </a:rPr>
                  <a:t>ESA reports that, </a:t>
                </a:r>
                <a:r>
                  <a:rPr lang="en-US" b="0" u="sng" dirty="0">
                    <a:latin typeface="Arial"/>
                    <a:cs typeface="Arial"/>
                  </a:rPr>
                  <a:t>without a TCA</a:t>
                </a:r>
                <a:r>
                  <a:rPr lang="en-US" b="0" dirty="0">
                    <a:latin typeface="Arial"/>
                    <a:cs typeface="Arial"/>
                  </a:rPr>
                  <a:t> (Thermal Cover Assembly), IBDM heater setpoints of ON/OFF =          -5</a:t>
                </a:r>
                <a:r>
                  <a:rPr lang="en-US" b="0" baseline="30000" dirty="0">
                    <a:cs typeface="Arial"/>
                  </a:rPr>
                  <a:t> </a:t>
                </a:r>
                <a:r>
                  <a:rPr lang="en-US" b="0" dirty="0">
                    <a:latin typeface="Arial"/>
                    <a:cs typeface="Arial"/>
                  </a:rPr>
                  <a:t>/+5</a:t>
                </a:r>
                <a14:m>
                  <m:oMath xmlns:m="http://schemas.openxmlformats.org/officeDocument/2006/math">
                    <m:r>
                      <a:rPr lang="en-US" b="0" i="1" baseline="30000" dirty="0" smtClean="0">
                        <a:latin typeface="Cambria Math" panose="02040503050406030204" pitchFamily="18" charset="0"/>
                        <a:cs typeface="Arial"/>
                      </a:rPr>
                      <m:t>°</m:t>
                    </m:r>
                  </m:oMath>
                </a14:m>
                <a:r>
                  <a:rPr lang="en-US" b="0" dirty="0">
                    <a:latin typeface="Arial"/>
                    <a:cs typeface="Arial"/>
                  </a:rPr>
                  <a:t>C are needed to protect the soft capture actuator and all other IBDM components.</a:t>
                </a:r>
              </a:p>
            </p:txBody>
          </p:sp>
        </mc:Choice>
        <mc:Fallback>
          <p:sp>
            <p:nvSpPr>
              <p:cNvPr id="3" name="TextBox 2">
                <a:extLst>
                  <a:ext uri="{FF2B5EF4-FFF2-40B4-BE49-F238E27FC236}">
                    <a16:creationId xmlns:a16="http://schemas.microsoft.com/office/drawing/2014/main" id="{9CC7E6BB-376B-1A71-25D1-BEAAC53949B5}"/>
                  </a:ext>
                </a:extLst>
              </p:cNvPr>
              <p:cNvSpPr txBox="1">
                <a:spLocks noRot="1" noChangeAspect="1" noMove="1" noResize="1" noEditPoints="1" noAdjustHandles="1" noChangeArrowheads="1" noChangeShapeType="1" noTextEdit="1"/>
              </p:cNvSpPr>
              <p:nvPr/>
            </p:nvSpPr>
            <p:spPr>
              <a:xfrm>
                <a:off x="228600" y="1500909"/>
                <a:ext cx="6568768" cy="3939540"/>
              </a:xfrm>
              <a:prstGeom prst="rect">
                <a:avLst/>
              </a:prstGeom>
              <a:blipFill>
                <a:blip r:embed="rId2"/>
                <a:stretch>
                  <a:fillRect l="-836" t="-619" b="-2012"/>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7104265F-2D65-C5F6-D734-BA64768F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248" y="2759884"/>
            <a:ext cx="4738643" cy="244399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1A3C3EA-A3D9-AAE6-8332-D3B4E0740A19}"/>
              </a:ext>
            </a:extLst>
          </p:cNvPr>
          <p:cNvCxnSpPr>
            <a:cxnSpLocks/>
          </p:cNvCxnSpPr>
          <p:nvPr/>
        </p:nvCxnSpPr>
        <p:spPr bwMode="auto">
          <a:xfrm>
            <a:off x="7934930" y="3046510"/>
            <a:ext cx="481781" cy="106468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6" name="TextBox 5">
            <a:extLst>
              <a:ext uri="{FF2B5EF4-FFF2-40B4-BE49-F238E27FC236}">
                <a16:creationId xmlns:a16="http://schemas.microsoft.com/office/drawing/2014/main" id="{6017CD93-D2B9-2DED-98ED-A8F26E6AD664}"/>
              </a:ext>
            </a:extLst>
          </p:cNvPr>
          <p:cNvSpPr txBox="1"/>
          <p:nvPr/>
        </p:nvSpPr>
        <p:spPr>
          <a:xfrm>
            <a:off x="7019248" y="2498274"/>
            <a:ext cx="1754909" cy="523220"/>
          </a:xfrm>
          <a:prstGeom prst="rect">
            <a:avLst/>
          </a:prstGeom>
          <a:noFill/>
        </p:spPr>
        <p:txBody>
          <a:bodyPr wrap="square" rtlCol="0">
            <a:spAutoFit/>
          </a:bodyPr>
          <a:lstStyle/>
          <a:p>
            <a:r>
              <a:rPr lang="en-US" sz="1400">
                <a:latin typeface="+mn-lt"/>
              </a:rPr>
              <a:t>Soft Capture Actuator</a:t>
            </a:r>
          </a:p>
        </p:txBody>
      </p:sp>
      <p:sp>
        <p:nvSpPr>
          <p:cNvPr id="7" name="Slide Number Placeholder 6">
            <a:extLst>
              <a:ext uri="{FF2B5EF4-FFF2-40B4-BE49-F238E27FC236}">
                <a16:creationId xmlns:a16="http://schemas.microsoft.com/office/drawing/2014/main" id="{40F371F6-441C-7C0A-A021-34712BE5F913}"/>
              </a:ext>
            </a:extLst>
          </p:cNvPr>
          <p:cNvSpPr>
            <a:spLocks noGrp="1"/>
          </p:cNvSpPr>
          <p:nvPr>
            <p:ph type="sldNum" sz="quarter" idx="12"/>
          </p:nvPr>
        </p:nvSpPr>
        <p:spPr/>
        <p:txBody>
          <a:bodyPr/>
          <a:lstStyle/>
          <a:p>
            <a:fld id="{33F42015-0FC7-4B0E-8D2B-76EADF48D957}" type="slidenum">
              <a:rPr lang="en-US" smtClean="0"/>
              <a:pPr/>
              <a:t>5</a:t>
            </a:fld>
            <a:endParaRPr lang="en-US"/>
          </a:p>
        </p:txBody>
      </p:sp>
    </p:spTree>
    <p:extLst>
      <p:ext uri="{BB962C8B-B14F-4D97-AF65-F5344CB8AC3E}">
        <p14:creationId xmlns:p14="http://schemas.microsoft.com/office/powerpoint/2010/main" val="248884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9748-F1E9-5D69-2A07-C85EEDC717ED}"/>
              </a:ext>
            </a:extLst>
          </p:cNvPr>
          <p:cNvSpPr>
            <a:spLocks noGrp="1"/>
          </p:cNvSpPr>
          <p:nvPr>
            <p:ph type="title"/>
          </p:nvPr>
        </p:nvSpPr>
        <p:spPr/>
        <p:txBody>
          <a:bodyPr/>
          <a:lstStyle/>
          <a:p>
            <a:r>
              <a:rPr lang="en-US">
                <a:ea typeface="ヒラギノ角ゴ Pro W3"/>
              </a:rPr>
              <a:t>State of Design</a:t>
            </a: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5BE18D-78E2-8A83-008C-653C6EBA1979}"/>
                  </a:ext>
                </a:extLst>
              </p:cNvPr>
              <p:cNvSpPr>
                <a:spLocks noGrp="1"/>
              </p:cNvSpPr>
              <p:nvPr>
                <p:ph idx="1"/>
              </p:nvPr>
            </p:nvSpPr>
            <p:spPr/>
            <p:txBody>
              <a:bodyPr/>
              <a:lstStyle/>
              <a:p>
                <a:r>
                  <a:rPr lang="en-US">
                    <a:ea typeface="ヒラギノ角ゴ Pro W3"/>
                  </a:rPr>
                  <a:t>Baseline Design</a:t>
                </a:r>
              </a:p>
              <a:p>
                <a:pPr lvl="1"/>
                <a:r>
                  <a:rPr lang="en-US">
                    <a:ea typeface="ヒラギノ角ゴ Pro W3"/>
                  </a:rPr>
                  <a:t>Three thermal covers: Closed thermal covers on IBDM and both radial ports throughout transit.</a:t>
                </a:r>
              </a:p>
              <a:p>
                <a:pPr lvl="1"/>
                <a:r>
                  <a:rPr lang="en-US">
                    <a:ea typeface="ヒラギノ角ゴ Pro W3"/>
                  </a:rPr>
                  <a:t>IBDM TCU (Thermal Control Unit) /heaters disabled throughout transit/cruise phase. IBDM TCU enabled 24-hours prior to docking when its TCA is opened.</a:t>
                </a:r>
              </a:p>
              <a:p>
                <a:pPr lvl="1"/>
                <a:r>
                  <a:rPr lang="en-US">
                    <a:ea typeface="ヒラギノ角ゴ Pro W3"/>
                  </a:rPr>
                  <a:t>TCU status: single setpoint used for docking</a:t>
                </a:r>
                <a:endParaRPr lang="en-US"/>
              </a:p>
              <a:p>
                <a:pPr lvl="1"/>
                <a:r>
                  <a:rPr lang="en-US">
                    <a:ea typeface="ヒラギノ角ゴ Pro W3"/>
                  </a:rPr>
                  <a:t>Docking setpoints: ON/OFF = 20/26 </a:t>
                </a:r>
                <a14:m>
                  <m:oMath xmlns:m="http://schemas.openxmlformats.org/officeDocument/2006/math">
                    <m:r>
                      <a:rPr lang="en-US" i="1" baseline="30000" dirty="0" smtClean="0">
                        <a:latin typeface="Cambria Math" panose="02040503050406030204" pitchFamily="18" charset="0"/>
                        <a:ea typeface="ヒラギノ角ゴ Pro W3"/>
                      </a:rPr>
                      <m:t>°</m:t>
                    </m:r>
                  </m:oMath>
                </a14:m>
                <a:r>
                  <a:rPr lang="en-US">
                    <a:ea typeface="ヒラギノ角ゴ Pro W3"/>
                  </a:rPr>
                  <a:t>C</a:t>
                </a:r>
              </a:p>
              <a:p>
                <a:pPr lvl="1"/>
                <a:endParaRPr lang="en-US">
                  <a:ea typeface="ヒラギノ角ゴ Pro W3"/>
                </a:endParaRPr>
              </a:p>
              <a:p>
                <a:pPr lvl="1"/>
                <a:endParaRPr lang="en-US">
                  <a:ea typeface="ヒラギノ角ゴ Pro W3"/>
                </a:endParaRPr>
              </a:p>
              <a:p>
                <a:r>
                  <a:rPr lang="en-US"/>
                  <a:t>Proposed Design: </a:t>
                </a:r>
                <a:r>
                  <a:rPr lang="en-US" b="0"/>
                  <a:t>Removal of thermal cover(s)</a:t>
                </a:r>
              </a:p>
              <a:p>
                <a:pPr lvl="1"/>
                <a:r>
                  <a:rPr lang="en-US" sz="1800"/>
                  <a:t>Maintain capability to pre-condition for docking by raising AIBDM heaters to greater setpoint.</a:t>
                </a:r>
                <a:endParaRPr lang="en-US"/>
              </a:p>
              <a:p>
                <a:pPr lvl="1"/>
                <a:r>
                  <a:rPr lang="en-US" sz="1800"/>
                  <a:t>In-Transit capability needed for -5/+5 </a:t>
                </a:r>
                <a14:m>
                  <m:oMath xmlns:m="http://schemas.openxmlformats.org/officeDocument/2006/math">
                    <m:r>
                      <a:rPr lang="en-US" sz="1800" i="1" baseline="30000" dirty="0" smtClean="0">
                        <a:latin typeface="Cambria Math" panose="02040503050406030204" pitchFamily="18" charset="0"/>
                      </a:rPr>
                      <m:t>°</m:t>
                    </m:r>
                  </m:oMath>
                </a14:m>
                <a:r>
                  <a:rPr lang="en-US" sz="1800"/>
                  <a:t>C IBDM heater survival setpoints to limit heater power once TCA is removed.</a:t>
                </a:r>
              </a:p>
              <a:p>
                <a:pPr marL="914400" lvl="2" indent="0">
                  <a:buNone/>
                </a:pPr>
                <a:endParaRPr lang="en-US"/>
              </a:p>
            </p:txBody>
          </p:sp>
        </mc:Choice>
        <mc:Fallback xmlns="">
          <p:sp>
            <p:nvSpPr>
              <p:cNvPr id="3" name="Content Placeholder 2">
                <a:extLst>
                  <a:ext uri="{FF2B5EF4-FFF2-40B4-BE49-F238E27FC236}">
                    <a16:creationId xmlns:a16="http://schemas.microsoft.com/office/drawing/2014/main" id="{175BE18D-78E2-8A83-008C-653C6EBA1979}"/>
                  </a:ext>
                </a:extLst>
              </p:cNvPr>
              <p:cNvSpPr>
                <a:spLocks noGrp="1" noRot="1" noChangeAspect="1" noMove="1" noResize="1" noEditPoints="1" noAdjustHandles="1" noChangeArrowheads="1" noChangeShapeType="1" noTextEdit="1"/>
              </p:cNvSpPr>
              <p:nvPr>
                <p:ph idx="1"/>
              </p:nvPr>
            </p:nvSpPr>
            <p:spPr>
              <a:blipFill>
                <a:blip r:embed="rId2"/>
                <a:stretch>
                  <a:fillRect l="-722" t="-78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5058D36-7F4A-C2E9-D5FF-F55EE00847EB}"/>
              </a:ext>
            </a:extLst>
          </p:cNvPr>
          <p:cNvSpPr>
            <a:spLocks noGrp="1"/>
          </p:cNvSpPr>
          <p:nvPr>
            <p:ph type="sldNum" sz="quarter" idx="12"/>
          </p:nvPr>
        </p:nvSpPr>
        <p:spPr/>
        <p:txBody>
          <a:bodyPr/>
          <a:lstStyle/>
          <a:p>
            <a:fld id="{33F42015-0FC7-4B0E-8D2B-76EADF48D957}" type="slidenum">
              <a:rPr lang="en-US" smtClean="0"/>
              <a:pPr/>
              <a:t>6</a:t>
            </a:fld>
            <a:endParaRPr lang="en-US"/>
          </a:p>
        </p:txBody>
      </p:sp>
    </p:spTree>
    <p:extLst>
      <p:ext uri="{BB962C8B-B14F-4D97-AF65-F5344CB8AC3E}">
        <p14:creationId xmlns:p14="http://schemas.microsoft.com/office/powerpoint/2010/main" val="1547544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2900FDE-05A3-AE1B-3DE4-CED2EA343683}"/>
                  </a:ext>
                </a:extLst>
              </p:cNvPr>
              <p:cNvSpPr>
                <a:spLocks noGrp="1"/>
              </p:cNvSpPr>
              <p:nvPr>
                <p:ph type="title"/>
              </p:nvPr>
            </p:nvSpPr>
            <p:spPr/>
            <p:txBody>
              <a:bodyPr/>
              <a:lstStyle/>
              <a:p>
                <a:r>
                  <a:rPr lang="en-US">
                    <a:ea typeface="ヒラギノ角ゴ Pro W3"/>
                  </a:rPr>
                  <a:t>Options to </a:t>
                </a:r>
                <a:r>
                  <a:rPr lang="en-US">
                    <a:latin typeface="Arial" panose="020B0604020202020204" pitchFamily="34" charset="0"/>
                    <a:ea typeface="ヒラギノ角ゴ Pro W3"/>
                    <a:cs typeface="Arial" panose="020B0604020202020204" pitchFamily="34" charset="0"/>
                  </a:rPr>
                  <a:t>Gain -5/+5 </a:t>
                </a:r>
                <a14:m>
                  <m:oMath xmlns:m="http://schemas.openxmlformats.org/officeDocument/2006/math">
                    <m:r>
                      <a:rPr lang="en-US" i="1" baseline="30000" dirty="0" smtClean="0">
                        <a:latin typeface="Cambria Math" panose="02040503050406030204" pitchFamily="18" charset="0"/>
                        <a:ea typeface="ヒラギノ角ゴ Pro W3"/>
                      </a:rPr>
                      <m:t>°</m:t>
                    </m:r>
                  </m:oMath>
                </a14:m>
                <a:r>
                  <a:rPr lang="en-US">
                    <a:latin typeface="Arial" panose="020B0604020202020204" pitchFamily="34" charset="0"/>
                    <a:cs typeface="Arial" panose="020B0604020202020204" pitchFamily="34" charset="0"/>
                  </a:rPr>
                  <a:t>C Setpoint </a:t>
                </a:r>
                <a:r>
                  <a:rPr lang="en-US"/>
                  <a:t>Transit Capability</a:t>
                </a:r>
              </a:p>
            </p:txBody>
          </p:sp>
        </mc:Choice>
        <mc:Fallback xmlns="">
          <p:sp>
            <p:nvSpPr>
              <p:cNvPr id="2" name="Title 1">
                <a:extLst>
                  <a:ext uri="{FF2B5EF4-FFF2-40B4-BE49-F238E27FC236}">
                    <a16:creationId xmlns:a16="http://schemas.microsoft.com/office/drawing/2014/main" id="{72900FDE-05A3-AE1B-3DE4-CED2EA343683}"/>
                  </a:ext>
                </a:extLst>
              </p:cNvPr>
              <p:cNvSpPr>
                <a:spLocks noGrp="1" noRot="1" noChangeAspect="1" noMove="1" noResize="1" noEditPoints="1" noAdjustHandles="1" noChangeArrowheads="1" noChangeShapeType="1" noTextEdit="1"/>
              </p:cNvSpPr>
              <p:nvPr>
                <p:ph type="title"/>
              </p:nvPr>
            </p:nvSpPr>
            <p:spPr>
              <a:blipFill>
                <a:blip r:embed="rId2"/>
                <a:stretch>
                  <a:fillRect t="-10227" b="-2954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348B3109-471E-BA41-E0C2-E190AC841D62}"/>
              </a:ext>
            </a:extLst>
          </p:cNvPr>
          <p:cNvSpPr>
            <a:spLocks noGrp="1"/>
          </p:cNvSpPr>
          <p:nvPr>
            <p:ph idx="1"/>
          </p:nvPr>
        </p:nvSpPr>
        <p:spPr/>
        <p:txBody>
          <a:bodyPr/>
          <a:lstStyle/>
          <a:p>
            <a:r>
              <a:rPr lang="en-US">
                <a:ea typeface="ヒラギノ角ゴ Pro W3"/>
              </a:rPr>
              <a:t>Modify TCU to control current heaters.</a:t>
            </a:r>
          </a:p>
          <a:p>
            <a:r>
              <a:rPr lang="en-US">
                <a:ea typeface="ヒラギノ角ゴ Pro W3"/>
              </a:rPr>
              <a:t>Use MSM (Module System Manager) for control.  If telemetry is available:</a:t>
            </a:r>
            <a:endParaRPr lang="en-US"/>
          </a:p>
          <a:p>
            <a:pPr lvl="1"/>
            <a:r>
              <a:rPr lang="en-US">
                <a:ea typeface="ヒラギノ角ゴ Pro W3"/>
              </a:rPr>
              <a:t>Override power switch status for heaters in the TCU to provide heater controls with flexible setpoints in MSM.</a:t>
            </a:r>
            <a:endParaRPr lang="en-US"/>
          </a:p>
          <a:p>
            <a:pPr lvl="1"/>
            <a:r>
              <a:rPr lang="en-US">
                <a:ea typeface="ヒラギノ角ゴ Pro W3"/>
              </a:rPr>
              <a:t>Remove the TCU and wire directly to the MSM for control.</a:t>
            </a:r>
          </a:p>
          <a:p>
            <a:r>
              <a:rPr lang="en-US">
                <a:ea typeface="ヒラギノ角ゴ Pro W3"/>
              </a:rPr>
              <a:t>Add separate set of transit heaters with fixed setpoint (-5C/+5C).</a:t>
            </a:r>
          </a:p>
          <a:p>
            <a:endParaRPr lang="en-US"/>
          </a:p>
          <a:p>
            <a:pPr marL="285750" indent="-285750">
              <a:buFont typeface="Arial,Sans-Serif" charset="0"/>
              <a:buChar char="•"/>
            </a:pPr>
            <a:endParaRPr lang="en-US" sz="1200" b="0"/>
          </a:p>
          <a:p>
            <a:pPr marL="457200" lvl="1" indent="0">
              <a:buNone/>
            </a:pPr>
            <a:endParaRPr lang="en-US" sz="1100"/>
          </a:p>
          <a:p>
            <a:endParaRPr lang="en-US"/>
          </a:p>
          <a:p>
            <a:pPr lvl="1"/>
            <a:endParaRPr lang="en-US"/>
          </a:p>
          <a:p>
            <a:endParaRPr lang="en-US"/>
          </a:p>
        </p:txBody>
      </p:sp>
      <p:sp>
        <p:nvSpPr>
          <p:cNvPr id="5" name="Slide Number Placeholder 4">
            <a:extLst>
              <a:ext uri="{FF2B5EF4-FFF2-40B4-BE49-F238E27FC236}">
                <a16:creationId xmlns:a16="http://schemas.microsoft.com/office/drawing/2014/main" id="{1BDE0976-4B42-5DB1-DE64-5BFC0125D550}"/>
              </a:ext>
            </a:extLst>
          </p:cNvPr>
          <p:cNvSpPr>
            <a:spLocks noGrp="1"/>
          </p:cNvSpPr>
          <p:nvPr>
            <p:ph type="sldNum" sz="quarter" idx="12"/>
          </p:nvPr>
        </p:nvSpPr>
        <p:spPr/>
        <p:txBody>
          <a:bodyPr/>
          <a:lstStyle/>
          <a:p>
            <a:fld id="{33F42015-0FC7-4B0E-8D2B-76EADF48D957}" type="slidenum">
              <a:rPr lang="en-US" smtClean="0"/>
              <a:pPr/>
              <a:t>7</a:t>
            </a:fld>
            <a:endParaRPr lang="en-US"/>
          </a:p>
        </p:txBody>
      </p:sp>
    </p:spTree>
    <p:extLst>
      <p:ext uri="{BB962C8B-B14F-4D97-AF65-F5344CB8AC3E}">
        <p14:creationId xmlns:p14="http://schemas.microsoft.com/office/powerpoint/2010/main" val="218714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A7387F-5DB8-E991-4E42-E340D12F463D}"/>
              </a:ext>
            </a:extLst>
          </p:cNvPr>
          <p:cNvPicPr>
            <a:picLocks noChangeAspect="1"/>
          </p:cNvPicPr>
          <p:nvPr/>
        </p:nvPicPr>
        <p:blipFill>
          <a:blip r:embed="rId3"/>
          <a:srcRect l="7019" t="14815" r="7135" b="23749"/>
          <a:stretch>
            <a:fillRect/>
          </a:stretch>
        </p:blipFill>
        <p:spPr>
          <a:xfrm>
            <a:off x="1600199" y="1046415"/>
            <a:ext cx="8979409" cy="3505644"/>
          </a:xfrm>
          <a:prstGeom prst="rect">
            <a:avLst/>
          </a:prstGeom>
        </p:spPr>
      </p:pic>
      <p:sp>
        <p:nvSpPr>
          <p:cNvPr id="2" name="Title 1">
            <a:extLst>
              <a:ext uri="{FF2B5EF4-FFF2-40B4-BE49-F238E27FC236}">
                <a16:creationId xmlns:a16="http://schemas.microsoft.com/office/drawing/2014/main" id="{7897FA11-6ED5-44AC-6A5C-DD99870E7EC4}"/>
              </a:ext>
            </a:extLst>
          </p:cNvPr>
          <p:cNvSpPr>
            <a:spLocks noGrp="1"/>
          </p:cNvSpPr>
          <p:nvPr>
            <p:ph type="title"/>
          </p:nvPr>
        </p:nvSpPr>
        <p:spPr/>
        <p:txBody>
          <a:bodyPr/>
          <a:lstStyle/>
          <a:p>
            <a:r>
              <a:rPr lang="en-US" sz="2000">
                <a:ea typeface="ヒラギノ角ゴ Pro W3"/>
              </a:rPr>
              <a:t>Power Timeline from Orion to IHAB vs. IHAB Battery SOC</a:t>
            </a:r>
            <a:endParaRPr lang="en-US" sz="2000"/>
          </a:p>
        </p:txBody>
      </p:sp>
      <p:grpSp>
        <p:nvGrpSpPr>
          <p:cNvPr id="21" name="Group 20">
            <a:extLst>
              <a:ext uri="{FF2B5EF4-FFF2-40B4-BE49-F238E27FC236}">
                <a16:creationId xmlns:a16="http://schemas.microsoft.com/office/drawing/2014/main" id="{D37FB297-6989-7F10-A506-7533B733C0D6}"/>
              </a:ext>
            </a:extLst>
          </p:cNvPr>
          <p:cNvGrpSpPr/>
          <p:nvPr/>
        </p:nvGrpSpPr>
        <p:grpSpPr>
          <a:xfrm>
            <a:off x="1223043" y="1014520"/>
            <a:ext cx="9756178" cy="3856026"/>
            <a:chOff x="1223043" y="2271820"/>
            <a:chExt cx="9756178" cy="3856026"/>
          </a:xfrm>
        </p:grpSpPr>
        <p:sp>
          <p:nvSpPr>
            <p:cNvPr id="11" name="TextBox 10">
              <a:extLst>
                <a:ext uri="{FF2B5EF4-FFF2-40B4-BE49-F238E27FC236}">
                  <a16:creationId xmlns:a16="http://schemas.microsoft.com/office/drawing/2014/main" id="{47D8C600-ABAE-ADEE-E1A8-F199CC4A1172}"/>
                </a:ext>
              </a:extLst>
            </p:cNvPr>
            <p:cNvSpPr txBox="1"/>
            <p:nvPr/>
          </p:nvSpPr>
          <p:spPr>
            <a:xfrm>
              <a:off x="9150798" y="2890180"/>
              <a:ext cx="542644" cy="327858"/>
            </a:xfrm>
            <a:prstGeom prst="rect">
              <a:avLst/>
            </a:prstGeom>
            <a:noFill/>
          </p:spPr>
          <p:txBody>
            <a:bodyPr wrap="none" rtlCol="0">
              <a:spAutoFit/>
            </a:bodyPr>
            <a:lstStyle/>
            <a:p>
              <a:r>
                <a:rPr lang="en-US" sz="1400">
                  <a:latin typeface="Arial"/>
                  <a:cs typeface="Arial"/>
                </a:rPr>
                <a:t>NRI</a:t>
              </a:r>
            </a:p>
          </p:txBody>
        </p:sp>
        <p:pic>
          <p:nvPicPr>
            <p:cNvPr id="13" name="Picture 12" descr="A picture containing text, vector graphics&#10;&#10;AI-generated content may be incorrect.">
              <a:extLst>
                <a:ext uri="{FF2B5EF4-FFF2-40B4-BE49-F238E27FC236}">
                  <a16:creationId xmlns:a16="http://schemas.microsoft.com/office/drawing/2014/main" id="{94828C83-B355-C9A6-2D45-AA8C16B90E96}"/>
                </a:ext>
              </a:extLst>
            </p:cNvPr>
            <p:cNvPicPr>
              <a:picLocks noChangeAspect="1"/>
            </p:cNvPicPr>
            <p:nvPr/>
          </p:nvPicPr>
          <p:blipFill>
            <a:blip r:embed="rId4"/>
            <a:stretch>
              <a:fillRect/>
            </a:stretch>
          </p:blipFill>
          <p:spPr>
            <a:xfrm>
              <a:off x="1781903" y="5469444"/>
              <a:ext cx="580064" cy="562572"/>
            </a:xfrm>
            <a:prstGeom prst="rect">
              <a:avLst/>
            </a:prstGeom>
          </p:spPr>
        </p:pic>
        <p:sp>
          <p:nvSpPr>
            <p:cNvPr id="12" name="Arrow: Right 11">
              <a:extLst>
                <a:ext uri="{FF2B5EF4-FFF2-40B4-BE49-F238E27FC236}">
                  <a16:creationId xmlns:a16="http://schemas.microsoft.com/office/drawing/2014/main" id="{52B75AD1-2598-1F9F-3D3A-BBD2D5866736}"/>
                </a:ext>
              </a:extLst>
            </p:cNvPr>
            <p:cNvSpPr/>
            <p:nvPr/>
          </p:nvSpPr>
          <p:spPr>
            <a:xfrm>
              <a:off x="2396968" y="5629592"/>
              <a:ext cx="7421522" cy="498254"/>
            </a:xfrm>
            <a:prstGeom prst="right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Time from Launch</a:t>
              </a:r>
            </a:p>
          </p:txBody>
        </p:sp>
        <p:sp>
          <p:nvSpPr>
            <p:cNvPr id="14" name="Arrow: Right 13">
              <a:extLst>
                <a:ext uri="{FF2B5EF4-FFF2-40B4-BE49-F238E27FC236}">
                  <a16:creationId xmlns:a16="http://schemas.microsoft.com/office/drawing/2014/main" id="{626C0EDD-F13B-3CCE-CD66-DE390A7180D1}"/>
                </a:ext>
              </a:extLst>
            </p:cNvPr>
            <p:cNvSpPr/>
            <p:nvPr/>
          </p:nvSpPr>
          <p:spPr>
            <a:xfrm rot="16200000">
              <a:off x="-44064" y="3538927"/>
              <a:ext cx="3047961" cy="513747"/>
            </a:xfrm>
            <a:prstGeom prst="right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Orion power to CPL</a:t>
              </a:r>
            </a:p>
          </p:txBody>
        </p:sp>
        <p:sp>
          <p:nvSpPr>
            <p:cNvPr id="15" name="Arrow: Right 14">
              <a:extLst>
                <a:ext uri="{FF2B5EF4-FFF2-40B4-BE49-F238E27FC236}">
                  <a16:creationId xmlns:a16="http://schemas.microsoft.com/office/drawing/2014/main" id="{76C4C89A-0B7C-189E-E254-80A3434B8E8C}"/>
                </a:ext>
              </a:extLst>
            </p:cNvPr>
            <p:cNvSpPr/>
            <p:nvPr/>
          </p:nvSpPr>
          <p:spPr>
            <a:xfrm rot="16200000">
              <a:off x="9198367" y="3705990"/>
              <a:ext cx="3047961" cy="513747"/>
            </a:xfrm>
            <a:prstGeom prst="rightArrow">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I-Hab Battery Charge</a:t>
              </a:r>
            </a:p>
          </p:txBody>
        </p:sp>
      </p:grpSp>
      <p:sp>
        <p:nvSpPr>
          <p:cNvPr id="24" name="Content Placeholder 8">
            <a:extLst>
              <a:ext uri="{FF2B5EF4-FFF2-40B4-BE49-F238E27FC236}">
                <a16:creationId xmlns:a16="http://schemas.microsoft.com/office/drawing/2014/main" id="{597FA332-66DF-B333-DA0A-D6DBFDA68118}"/>
              </a:ext>
            </a:extLst>
          </p:cNvPr>
          <p:cNvSpPr>
            <a:spLocks noGrp="1"/>
          </p:cNvSpPr>
          <p:nvPr>
            <p:ph idx="1"/>
          </p:nvPr>
        </p:nvSpPr>
        <p:spPr>
          <a:xfrm>
            <a:off x="352425" y="5218787"/>
            <a:ext cx="10972800" cy="5663548"/>
          </a:xfrm>
        </p:spPr>
        <p:txBody>
          <a:bodyPr/>
          <a:lstStyle/>
          <a:p>
            <a:r>
              <a:rPr lang="en-US" sz="1400" dirty="0"/>
              <a:t>The smart heating algorithm is activated as soon as the following conditions are met:</a:t>
            </a:r>
          </a:p>
          <a:p>
            <a:pPr lvl="1"/>
            <a:r>
              <a:rPr lang="en-US" sz="1200" dirty="0"/>
              <a:t>I-Hab battery is fully charged</a:t>
            </a:r>
          </a:p>
          <a:p>
            <a:pPr lvl="1"/>
            <a:r>
              <a:rPr lang="en-US" sz="1200" dirty="0"/>
              <a:t>Available current/power from Orion &gt; I-Hab internal loads (including nominal shell heaters)</a:t>
            </a:r>
          </a:p>
          <a:p>
            <a:r>
              <a:rPr lang="en-US" sz="1400" dirty="0"/>
              <a:t>This results in converting excess energy by boosting shell heaters at higher setpoint, allowing smaller heater power consumption as soon as Orion provides less power (e.g. power outages), mitigating the power draw from I-Hab batteries.</a:t>
            </a:r>
            <a:endParaRPr lang="en-US" sz="1200" dirty="0"/>
          </a:p>
          <a:p>
            <a:pPr lvl="1"/>
            <a:endParaRPr lang="en-US" sz="1200" dirty="0"/>
          </a:p>
        </p:txBody>
      </p:sp>
      <p:grpSp>
        <p:nvGrpSpPr>
          <p:cNvPr id="27" name="Group 26">
            <a:extLst>
              <a:ext uri="{FF2B5EF4-FFF2-40B4-BE49-F238E27FC236}">
                <a16:creationId xmlns:a16="http://schemas.microsoft.com/office/drawing/2014/main" id="{1AEB3A8B-CD38-CC78-5BED-F674651B3CF7}"/>
              </a:ext>
            </a:extLst>
          </p:cNvPr>
          <p:cNvGrpSpPr/>
          <p:nvPr/>
        </p:nvGrpSpPr>
        <p:grpSpPr>
          <a:xfrm>
            <a:off x="5786559" y="1267308"/>
            <a:ext cx="1156086" cy="642571"/>
            <a:chOff x="5786559" y="1267308"/>
            <a:chExt cx="1156086" cy="642571"/>
          </a:xfrm>
        </p:grpSpPr>
        <p:sp>
          <p:nvSpPr>
            <p:cNvPr id="25" name="Oval 24">
              <a:extLst>
                <a:ext uri="{FF2B5EF4-FFF2-40B4-BE49-F238E27FC236}">
                  <a16:creationId xmlns:a16="http://schemas.microsoft.com/office/drawing/2014/main" id="{8066F360-E0D7-436D-947B-E106A7991FD7}"/>
                </a:ext>
              </a:extLst>
            </p:cNvPr>
            <p:cNvSpPr/>
            <p:nvPr/>
          </p:nvSpPr>
          <p:spPr bwMode="auto">
            <a:xfrm>
              <a:off x="6107729" y="1267308"/>
              <a:ext cx="513747" cy="390042"/>
            </a:xfrm>
            <a:prstGeom prst="ellipse">
              <a:avLst/>
            </a:prstGeom>
            <a:noFill/>
            <a:ln w="38100" cap="flat" cmpd="sng" algn="ctr">
              <a:solidFill>
                <a:srgbClr val="92D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26" name="TextBox 25">
              <a:extLst>
                <a:ext uri="{FF2B5EF4-FFF2-40B4-BE49-F238E27FC236}">
                  <a16:creationId xmlns:a16="http://schemas.microsoft.com/office/drawing/2014/main" id="{6714E754-7DCF-4DE3-1B93-87C9A42EC15E}"/>
                </a:ext>
              </a:extLst>
            </p:cNvPr>
            <p:cNvSpPr txBox="1"/>
            <p:nvPr/>
          </p:nvSpPr>
          <p:spPr>
            <a:xfrm>
              <a:off x="5786559" y="1632880"/>
              <a:ext cx="1156086" cy="276999"/>
            </a:xfrm>
            <a:prstGeom prst="rect">
              <a:avLst/>
            </a:prstGeom>
            <a:noFill/>
          </p:spPr>
          <p:txBody>
            <a:bodyPr wrap="none" rtlCol="0">
              <a:spAutoFit/>
            </a:bodyPr>
            <a:lstStyle/>
            <a:p>
              <a:r>
                <a:rPr lang="en-US" sz="1200">
                  <a:solidFill>
                    <a:srgbClr val="92D050"/>
                  </a:solidFill>
                </a:rPr>
                <a:t>Smart Heating</a:t>
              </a:r>
            </a:p>
          </p:txBody>
        </p:sp>
      </p:grpSp>
      <p:grpSp>
        <p:nvGrpSpPr>
          <p:cNvPr id="28" name="Group 27">
            <a:extLst>
              <a:ext uri="{FF2B5EF4-FFF2-40B4-BE49-F238E27FC236}">
                <a16:creationId xmlns:a16="http://schemas.microsoft.com/office/drawing/2014/main" id="{7AA876ED-8864-2D0B-EA42-7DBF03478F49}"/>
              </a:ext>
            </a:extLst>
          </p:cNvPr>
          <p:cNvGrpSpPr/>
          <p:nvPr/>
        </p:nvGrpSpPr>
        <p:grpSpPr>
          <a:xfrm>
            <a:off x="6890635" y="1250339"/>
            <a:ext cx="1156086" cy="642571"/>
            <a:chOff x="5786559" y="1267308"/>
            <a:chExt cx="1156086" cy="642571"/>
          </a:xfrm>
        </p:grpSpPr>
        <p:sp>
          <p:nvSpPr>
            <p:cNvPr id="29" name="Oval 28">
              <a:extLst>
                <a:ext uri="{FF2B5EF4-FFF2-40B4-BE49-F238E27FC236}">
                  <a16:creationId xmlns:a16="http://schemas.microsoft.com/office/drawing/2014/main" id="{ABDDC8FF-10A5-73FA-8539-5FA7170739BC}"/>
                </a:ext>
              </a:extLst>
            </p:cNvPr>
            <p:cNvSpPr/>
            <p:nvPr/>
          </p:nvSpPr>
          <p:spPr bwMode="auto">
            <a:xfrm>
              <a:off x="6107729" y="1267308"/>
              <a:ext cx="513747" cy="390042"/>
            </a:xfrm>
            <a:prstGeom prst="ellipse">
              <a:avLst/>
            </a:prstGeom>
            <a:noFill/>
            <a:ln w="38100" cap="flat" cmpd="sng" algn="ctr">
              <a:solidFill>
                <a:srgbClr val="92D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30" name="TextBox 29">
              <a:extLst>
                <a:ext uri="{FF2B5EF4-FFF2-40B4-BE49-F238E27FC236}">
                  <a16:creationId xmlns:a16="http://schemas.microsoft.com/office/drawing/2014/main" id="{74CD12A1-11AA-EA25-A1AE-263DF3FBEFC1}"/>
                </a:ext>
              </a:extLst>
            </p:cNvPr>
            <p:cNvSpPr txBox="1"/>
            <p:nvPr/>
          </p:nvSpPr>
          <p:spPr>
            <a:xfrm>
              <a:off x="5786559" y="1632880"/>
              <a:ext cx="1156086" cy="276999"/>
            </a:xfrm>
            <a:prstGeom prst="rect">
              <a:avLst/>
            </a:prstGeom>
            <a:noFill/>
          </p:spPr>
          <p:txBody>
            <a:bodyPr wrap="none" rtlCol="0">
              <a:spAutoFit/>
            </a:bodyPr>
            <a:lstStyle/>
            <a:p>
              <a:r>
                <a:rPr lang="en-US" sz="1200">
                  <a:solidFill>
                    <a:srgbClr val="92D050"/>
                  </a:solidFill>
                </a:rPr>
                <a:t>Smart Heating</a:t>
              </a:r>
            </a:p>
          </p:txBody>
        </p:sp>
      </p:grpSp>
      <p:sp>
        <p:nvSpPr>
          <p:cNvPr id="4" name="Slide Number Placeholder 3">
            <a:extLst>
              <a:ext uri="{FF2B5EF4-FFF2-40B4-BE49-F238E27FC236}">
                <a16:creationId xmlns:a16="http://schemas.microsoft.com/office/drawing/2014/main" id="{8BA9EE53-E19F-D214-CA2B-459FB0469CE1}"/>
              </a:ext>
            </a:extLst>
          </p:cNvPr>
          <p:cNvSpPr>
            <a:spLocks noGrp="1"/>
          </p:cNvSpPr>
          <p:nvPr>
            <p:ph type="sldNum" sz="quarter" idx="12"/>
          </p:nvPr>
        </p:nvSpPr>
        <p:spPr/>
        <p:txBody>
          <a:bodyPr/>
          <a:lstStyle/>
          <a:p>
            <a:fld id="{33F42015-0FC7-4B0E-8D2B-76EADF48D957}" type="slidenum">
              <a:rPr lang="en-US" smtClean="0"/>
              <a:pPr/>
              <a:t>8</a:t>
            </a:fld>
            <a:endParaRPr lang="en-US"/>
          </a:p>
        </p:txBody>
      </p:sp>
    </p:spTree>
    <p:extLst>
      <p:ext uri="{BB962C8B-B14F-4D97-AF65-F5344CB8AC3E}">
        <p14:creationId xmlns:p14="http://schemas.microsoft.com/office/powerpoint/2010/main" val="2654606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EDE29-1967-4794-B0B7-28E3430997DE}"/>
              </a:ext>
            </a:extLst>
          </p:cNvPr>
          <p:cNvPicPr>
            <a:picLocks noChangeAspect="1"/>
          </p:cNvPicPr>
          <p:nvPr/>
        </p:nvPicPr>
        <p:blipFill>
          <a:blip r:embed="rId2"/>
          <a:srcRect/>
          <a:stretch/>
        </p:blipFill>
        <p:spPr>
          <a:xfrm>
            <a:off x="7714493" y="1102639"/>
            <a:ext cx="4033029" cy="3427534"/>
          </a:xfrm>
          <a:prstGeom prst="rect">
            <a:avLst/>
          </a:prstGeom>
          <a:ln>
            <a:solidFill>
              <a:schemeClr val="tx1"/>
            </a:solidFill>
          </a:ln>
        </p:spPr>
      </p:pic>
      <p:sp>
        <p:nvSpPr>
          <p:cNvPr id="2" name="Title 1">
            <a:extLst>
              <a:ext uri="{FF2B5EF4-FFF2-40B4-BE49-F238E27FC236}">
                <a16:creationId xmlns:a16="http://schemas.microsoft.com/office/drawing/2014/main" id="{F170440A-37FE-4C63-A6DB-452D3409CB25}"/>
              </a:ext>
            </a:extLst>
          </p:cNvPr>
          <p:cNvSpPr>
            <a:spLocks noGrp="1"/>
          </p:cNvSpPr>
          <p:nvPr>
            <p:ph type="title"/>
          </p:nvPr>
        </p:nvSpPr>
        <p:spPr/>
        <p:txBody>
          <a:bodyPr/>
          <a:lstStyle/>
          <a:p>
            <a:r>
              <a:rPr lang="en-US"/>
              <a:t>Model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76FBAC-36DC-407E-8591-C7EE5FA82A69}"/>
                  </a:ext>
                </a:extLst>
              </p:cNvPr>
              <p:cNvSpPr txBox="1">
                <a:spLocks/>
              </p:cNvSpPr>
              <p:nvPr/>
            </p:nvSpPr>
            <p:spPr>
              <a:xfrm>
                <a:off x="276057" y="825356"/>
                <a:ext cx="7438436" cy="5623896"/>
              </a:xfrm>
              <a:prstGeom prst="rect">
                <a:avLst/>
              </a:prstGeom>
            </p:spPr>
            <p:txBody>
              <a:bodyPr/>
              <a:lst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t>IHAB is integrated with Orion Simplified thermal model. No other Gateway modules present.</a:t>
                </a:r>
              </a:p>
              <a:p>
                <a:r>
                  <a:rPr lang="en-US" sz="1600"/>
                  <a:t>Shell heater on/off setpoints set to -11/-9.9 </a:t>
                </a:r>
                <a14:m>
                  <m:oMath xmlns:m="http://schemas.openxmlformats.org/officeDocument/2006/math">
                    <m:r>
                      <a:rPr lang="en-US" sz="1600" b="0" i="1" baseline="30000" smtClean="0">
                        <a:latin typeface="Cambria Math" panose="02040503050406030204" pitchFamily="18" charset="0"/>
                      </a:rPr>
                      <m:t>°</m:t>
                    </m:r>
                  </m:oMath>
                </a14:m>
                <a:r>
                  <a:rPr lang="en-US" sz="1600"/>
                  <a:t>C during transit</a:t>
                </a:r>
              </a:p>
              <a:p>
                <a:pPr lvl="1"/>
                <a:r>
                  <a:rPr lang="en-US" sz="1600"/>
                  <a:t>Smart Heating raises shell heater setpoints during transit whenever battery SOC is 100% and Orion is delivering power to IHAB, to reduce power used when Orion power transfer to IHAB is reduced.</a:t>
                </a:r>
              </a:p>
              <a:p>
                <a:r>
                  <a:rPr lang="en-US" sz="1600" u="sng"/>
                  <a:t>When TCA present:</a:t>
                </a:r>
              </a:p>
              <a:p>
                <a:pPr lvl="1"/>
                <a:r>
                  <a:rPr lang="en-US" sz="1600"/>
                  <a:t>IBDM heaters are disabled.</a:t>
                </a:r>
              </a:p>
              <a:p>
                <a:r>
                  <a:rPr lang="en-US" sz="1600" u="sng"/>
                  <a:t>When TCA removed:</a:t>
                </a:r>
              </a:p>
              <a:p>
                <a:pPr lvl="1"/>
                <a:r>
                  <a:rPr lang="en-US" sz="1600"/>
                  <a:t>Radial IBDM heaters enabled with setpoints of -5/+5</a:t>
                </a:r>
                <a14:m>
                  <m:oMath xmlns:m="http://schemas.openxmlformats.org/officeDocument/2006/math">
                    <m:r>
                      <a:rPr lang="en-US" sz="1600" i="1" baseline="30000" dirty="0" smtClean="0">
                        <a:latin typeface="Cambria Math" panose="02040503050406030204" pitchFamily="18" charset="0"/>
                      </a:rPr>
                      <m:t> </m:t>
                    </m:r>
                    <m:r>
                      <a:rPr lang="en-US" sz="1600" b="0" i="1" baseline="30000" smtClean="0">
                        <a:latin typeface="Cambria Math" panose="02040503050406030204" pitchFamily="18" charset="0"/>
                      </a:rPr>
                      <m:t>°</m:t>
                    </m:r>
                  </m:oMath>
                </a14:m>
                <a:r>
                  <a:rPr lang="en-US" sz="1600"/>
                  <a:t>C during transit.</a:t>
                </a:r>
              </a:p>
              <a:p>
                <a:pPr lvl="1"/>
                <a:r>
                  <a:rPr lang="en-US" sz="1600"/>
                  <a:t>Axial IBDM heater setpoints of +20/+26</a:t>
                </a:r>
                <a14:m>
                  <m:oMath xmlns:m="http://schemas.openxmlformats.org/officeDocument/2006/math">
                    <m:r>
                      <a:rPr lang="en-US" sz="1600" i="1" baseline="30000" dirty="0" smtClean="0">
                        <a:latin typeface="Cambria Math" panose="02040503050406030204" pitchFamily="18" charset="0"/>
                      </a:rPr>
                      <m:t> °</m:t>
                    </m:r>
                  </m:oMath>
                </a14:m>
                <a:r>
                  <a:rPr lang="en-US" sz="1600"/>
                  <a:t>C used for docking. Changing these docking setpoints is explored in this analysis based on the CPL cooling the HALO docking port through shadowing on its approach.</a:t>
                </a:r>
              </a:p>
              <a:p>
                <a:pPr lvl="1"/>
                <a:r>
                  <a:rPr lang="en-US" sz="1600"/>
                  <a:t>Analysis also compares power savings if Axial IBDM heater setpoints of -5/+5</a:t>
                </a:r>
                <a14:m>
                  <m:oMath xmlns:m="http://schemas.openxmlformats.org/officeDocument/2006/math">
                    <m:r>
                      <a:rPr lang="en-US" sz="1600" i="1" baseline="30000" dirty="0" smtClean="0">
                        <a:latin typeface="Cambria Math" panose="02040503050406030204" pitchFamily="18" charset="0"/>
                      </a:rPr>
                      <m:t> °</m:t>
                    </m:r>
                  </m:oMath>
                </a14:m>
                <a:r>
                  <a:rPr lang="en-US" sz="1600"/>
                  <a:t>C can be used throughout transit for case where there is no axial TCA.</a:t>
                </a:r>
              </a:p>
              <a:p>
                <a:r>
                  <a:rPr lang="en-US" sz="1600"/>
                  <a:t>IHAB cabin fans are turned OFF for transit, making internal air convection negligible.</a:t>
                </a:r>
              </a:p>
              <a:p>
                <a:pPr lvl="1"/>
                <a:endParaRPr lang="en-US" sz="1600"/>
              </a:p>
            </p:txBody>
          </p:sp>
        </mc:Choice>
        <mc:Fallback xmlns="">
          <p:sp>
            <p:nvSpPr>
              <p:cNvPr id="3" name="Content Placeholder 2">
                <a:extLst>
                  <a:ext uri="{FF2B5EF4-FFF2-40B4-BE49-F238E27FC236}">
                    <a16:creationId xmlns:a16="http://schemas.microsoft.com/office/drawing/2014/main" id="{E276FBAC-36DC-407E-8591-C7EE5FA82A69}"/>
                  </a:ext>
                </a:extLst>
              </p:cNvPr>
              <p:cNvSpPr txBox="1">
                <a:spLocks noRot="1" noChangeAspect="1" noMove="1" noResize="1" noEditPoints="1" noAdjustHandles="1" noChangeArrowheads="1" noChangeShapeType="1" noTextEdit="1"/>
              </p:cNvSpPr>
              <p:nvPr/>
            </p:nvSpPr>
            <p:spPr>
              <a:xfrm>
                <a:off x="276057" y="825356"/>
                <a:ext cx="7438436" cy="5623896"/>
              </a:xfrm>
              <a:prstGeom prst="rect">
                <a:avLst/>
              </a:prstGeom>
              <a:blipFill>
                <a:blip r:embed="rId3"/>
                <a:stretch>
                  <a:fillRect l="-328" t="-325" r="-737" b="-195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7F91FDA-6F77-4DA6-B4D1-C107E0ABC014}"/>
              </a:ext>
            </a:extLst>
          </p:cNvPr>
          <p:cNvSpPr txBox="1"/>
          <p:nvPr/>
        </p:nvSpPr>
        <p:spPr>
          <a:xfrm>
            <a:off x="7515969" y="824524"/>
            <a:ext cx="4430079" cy="307777"/>
          </a:xfrm>
          <a:prstGeom prst="rect">
            <a:avLst/>
          </a:prstGeom>
          <a:noFill/>
        </p:spPr>
        <p:txBody>
          <a:bodyPr wrap="square" rtlCol="0">
            <a:spAutoFit/>
          </a:bodyPr>
          <a:lstStyle/>
          <a:p>
            <a:pPr algn="ctr"/>
            <a:r>
              <a:rPr lang="en-US" sz="1400" i="1">
                <a:latin typeface="Arial"/>
                <a:cs typeface="Arial"/>
              </a:rPr>
              <a:t>IHAB and Orion in Transit Configuration</a:t>
            </a:r>
          </a:p>
        </p:txBody>
      </p:sp>
      <p:pic>
        <p:nvPicPr>
          <p:cNvPr id="8" name="Picture 7">
            <a:extLst>
              <a:ext uri="{FF2B5EF4-FFF2-40B4-BE49-F238E27FC236}">
                <a16:creationId xmlns:a16="http://schemas.microsoft.com/office/drawing/2014/main" id="{350BE1B7-052B-269C-3F66-6D39084C7DBE}"/>
              </a:ext>
            </a:extLst>
          </p:cNvPr>
          <p:cNvPicPr>
            <a:picLocks noChangeAspect="1"/>
          </p:cNvPicPr>
          <p:nvPr/>
        </p:nvPicPr>
        <p:blipFill>
          <a:blip r:embed="rId4"/>
          <a:stretch>
            <a:fillRect/>
          </a:stretch>
        </p:blipFill>
        <p:spPr>
          <a:xfrm>
            <a:off x="7914969" y="4786674"/>
            <a:ext cx="2404433" cy="1560452"/>
          </a:xfrm>
          <a:prstGeom prst="rect">
            <a:avLst/>
          </a:prstGeom>
          <a:ln>
            <a:solidFill>
              <a:schemeClr val="tx1"/>
            </a:solidFill>
          </a:ln>
        </p:spPr>
      </p:pic>
      <p:pic>
        <p:nvPicPr>
          <p:cNvPr id="9" name="Picture 8">
            <a:extLst>
              <a:ext uri="{FF2B5EF4-FFF2-40B4-BE49-F238E27FC236}">
                <a16:creationId xmlns:a16="http://schemas.microsoft.com/office/drawing/2014/main" id="{3A842382-0156-0FF9-62F1-EFAE27550165}"/>
              </a:ext>
            </a:extLst>
          </p:cNvPr>
          <p:cNvPicPr>
            <a:picLocks noChangeAspect="1"/>
          </p:cNvPicPr>
          <p:nvPr/>
        </p:nvPicPr>
        <p:blipFill>
          <a:blip r:embed="rId5"/>
          <a:srcRect/>
          <a:stretch/>
        </p:blipFill>
        <p:spPr>
          <a:xfrm>
            <a:off x="10501975" y="4575361"/>
            <a:ext cx="1231537" cy="1894673"/>
          </a:xfrm>
          <a:prstGeom prst="rect">
            <a:avLst/>
          </a:prstGeom>
          <a:ln>
            <a:solidFill>
              <a:schemeClr val="tx1"/>
            </a:solidFill>
          </a:ln>
        </p:spPr>
      </p:pic>
      <p:sp>
        <p:nvSpPr>
          <p:cNvPr id="6" name="Left Brace 5">
            <a:extLst>
              <a:ext uri="{FF2B5EF4-FFF2-40B4-BE49-F238E27FC236}">
                <a16:creationId xmlns:a16="http://schemas.microsoft.com/office/drawing/2014/main" id="{9F1688C7-B9ED-08C6-A5AD-2FC90A60B670}"/>
              </a:ext>
            </a:extLst>
          </p:cNvPr>
          <p:cNvSpPr/>
          <p:nvPr/>
        </p:nvSpPr>
        <p:spPr bwMode="auto">
          <a:xfrm rot="16200000">
            <a:off x="8525400" y="3413246"/>
            <a:ext cx="307778" cy="1221258"/>
          </a:xfrm>
          <a:prstGeom prst="leftBrace">
            <a:avLst>
              <a:gd name="adj1" fmla="val 8333"/>
              <a:gd name="adj2" fmla="val 5158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7" name="TextBox 6">
            <a:extLst>
              <a:ext uri="{FF2B5EF4-FFF2-40B4-BE49-F238E27FC236}">
                <a16:creationId xmlns:a16="http://schemas.microsoft.com/office/drawing/2014/main" id="{58B6BADE-A931-4AD0-ED36-DD6FACD554FD}"/>
              </a:ext>
            </a:extLst>
          </p:cNvPr>
          <p:cNvSpPr txBox="1"/>
          <p:nvPr/>
        </p:nvSpPr>
        <p:spPr>
          <a:xfrm>
            <a:off x="7748625" y="4180218"/>
            <a:ext cx="1861329" cy="400110"/>
          </a:xfrm>
          <a:prstGeom prst="rect">
            <a:avLst/>
          </a:prstGeom>
          <a:noFill/>
        </p:spPr>
        <p:txBody>
          <a:bodyPr wrap="square" rtlCol="0">
            <a:spAutoFit/>
          </a:bodyPr>
          <a:lstStyle/>
          <a:p>
            <a:r>
              <a:rPr lang="en-US">
                <a:latin typeface="+mj-lt"/>
              </a:rPr>
              <a:t>IHAB</a:t>
            </a:r>
          </a:p>
        </p:txBody>
      </p:sp>
      <p:sp>
        <p:nvSpPr>
          <p:cNvPr id="10" name="Left Brace 9">
            <a:extLst>
              <a:ext uri="{FF2B5EF4-FFF2-40B4-BE49-F238E27FC236}">
                <a16:creationId xmlns:a16="http://schemas.microsoft.com/office/drawing/2014/main" id="{4FE28E0A-C98F-DF9C-0277-941884D7605D}"/>
              </a:ext>
            </a:extLst>
          </p:cNvPr>
          <p:cNvSpPr/>
          <p:nvPr/>
        </p:nvSpPr>
        <p:spPr bwMode="auto">
          <a:xfrm rot="16200000">
            <a:off x="10308090" y="3193291"/>
            <a:ext cx="307777" cy="1661168"/>
          </a:xfrm>
          <a:prstGeom prst="leftBrace">
            <a:avLst>
              <a:gd name="adj1" fmla="val 8333"/>
              <a:gd name="adj2" fmla="val 5158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1" name="TextBox 10">
            <a:extLst>
              <a:ext uri="{FF2B5EF4-FFF2-40B4-BE49-F238E27FC236}">
                <a16:creationId xmlns:a16="http://schemas.microsoft.com/office/drawing/2014/main" id="{5343524C-2D62-2CD3-0186-40F70821EEF8}"/>
              </a:ext>
            </a:extLst>
          </p:cNvPr>
          <p:cNvSpPr txBox="1"/>
          <p:nvPr/>
        </p:nvSpPr>
        <p:spPr>
          <a:xfrm>
            <a:off x="9531314" y="4180218"/>
            <a:ext cx="1861329" cy="400110"/>
          </a:xfrm>
          <a:prstGeom prst="rect">
            <a:avLst/>
          </a:prstGeom>
          <a:noFill/>
        </p:spPr>
        <p:txBody>
          <a:bodyPr wrap="square" rtlCol="0">
            <a:spAutoFit/>
          </a:bodyPr>
          <a:lstStyle/>
          <a:p>
            <a:r>
              <a:rPr lang="en-US">
                <a:latin typeface="+mn-lt"/>
              </a:rPr>
              <a:t>Orion</a:t>
            </a:r>
          </a:p>
        </p:txBody>
      </p:sp>
      <p:sp>
        <p:nvSpPr>
          <p:cNvPr id="13" name="Slide Number Placeholder 12">
            <a:extLst>
              <a:ext uri="{FF2B5EF4-FFF2-40B4-BE49-F238E27FC236}">
                <a16:creationId xmlns:a16="http://schemas.microsoft.com/office/drawing/2014/main" id="{8B70C464-E7D2-770D-B100-E8361F23F65B}"/>
              </a:ext>
            </a:extLst>
          </p:cNvPr>
          <p:cNvSpPr>
            <a:spLocks noGrp="1"/>
          </p:cNvSpPr>
          <p:nvPr>
            <p:ph type="sldNum" sz="quarter" idx="12"/>
          </p:nvPr>
        </p:nvSpPr>
        <p:spPr/>
        <p:txBody>
          <a:bodyPr/>
          <a:lstStyle/>
          <a:p>
            <a:fld id="{640FA3E2-4CB8-43B1-9AF4-23FEB8A0CB92}" type="slidenum">
              <a:rPr lang="en-US" smtClean="0"/>
              <a:pPr/>
              <a:t>9</a:t>
            </a:fld>
            <a:endParaRPr lang="en-US"/>
          </a:p>
        </p:txBody>
      </p:sp>
    </p:spTree>
    <p:extLst>
      <p:ext uri="{BB962C8B-B14F-4D97-AF65-F5344CB8AC3E}">
        <p14:creationId xmlns:p14="http://schemas.microsoft.com/office/powerpoint/2010/main" val="62352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631D46-A88B-44F9-B011-0891D5ECFBAB}">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0</TotalTime>
  <Words>2348</Words>
  <Application>Microsoft Office PowerPoint</Application>
  <PresentationFormat>Widescreen</PresentationFormat>
  <Paragraphs>384</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ＭＳ Ｐゴシック</vt:lpstr>
      <vt:lpstr>Aptos Narrow</vt:lpstr>
      <vt:lpstr>Arial</vt:lpstr>
      <vt:lpstr>Arial,Sans-Serif</vt:lpstr>
      <vt:lpstr>Calibri</vt:lpstr>
      <vt:lpstr>Cambria Math</vt:lpstr>
      <vt:lpstr>Courier New</vt:lpstr>
      <vt:lpstr>Times</vt:lpstr>
      <vt:lpstr>ヒラギノ角ゴ Pro W3</vt:lpstr>
      <vt:lpstr>Blank</vt:lpstr>
      <vt:lpstr>IHAB Thermal Cover Assembly Omission Thermal Study</vt:lpstr>
      <vt:lpstr>Background</vt:lpstr>
      <vt:lpstr>IHAB Thermal Cover Description</vt:lpstr>
      <vt:lpstr>Requirements Driving Design</vt:lpstr>
      <vt:lpstr>Boundary Conditions – IBDM Component Temperature Limits</vt:lpstr>
      <vt:lpstr>State of Design</vt:lpstr>
      <vt:lpstr>Options to Gain -5/+5 °C Setpoint Transit Capability</vt:lpstr>
      <vt:lpstr>Power Timeline from Orion to IHAB vs. IHAB Battery SOC</vt:lpstr>
      <vt:lpstr>Model Overview</vt:lpstr>
      <vt:lpstr>Case Matrix [1/2] – Orion Tail to Sun (TtS) Cases</vt:lpstr>
      <vt:lpstr>Case Matrix [2/2] – Alternate Attitude Cases</vt:lpstr>
      <vt:lpstr>Results – Average Heater Power per Case</vt:lpstr>
      <vt:lpstr>0D-TtS Baseline, Docking</vt:lpstr>
      <vt:lpstr>3T-Y20 No -Y TCA, Yaw20, Transit</vt:lpstr>
      <vt:lpstr>Recommendations</vt:lpstr>
      <vt:lpstr>Recommendations continued</vt:lpstr>
      <vt:lpstr>Current Status of TCA Removal </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Fong, Rose Y. (JSC-ES311)[Jacobs Technology, Inc.]</cp:lastModifiedBy>
  <cp:revision>1</cp:revision>
  <cp:lastPrinted>2001-11-30T21:59:45Z</cp:lastPrinted>
  <dcterms:created xsi:type="dcterms:W3CDTF">2001-11-21T21:59:03Z</dcterms:created>
  <dcterms:modified xsi:type="dcterms:W3CDTF">2025-07-31T23:03:08Z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