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20"/>
  </p:notesMasterIdLst>
  <p:sldIdLst>
    <p:sldId id="256" r:id="rId4"/>
    <p:sldId id="293" r:id="rId5"/>
    <p:sldId id="257" r:id="rId6"/>
    <p:sldId id="282" r:id="rId7"/>
    <p:sldId id="259" r:id="rId8"/>
    <p:sldId id="295" r:id="rId9"/>
    <p:sldId id="261" r:id="rId10"/>
    <p:sldId id="262" r:id="rId11"/>
    <p:sldId id="294" r:id="rId12"/>
    <p:sldId id="275" r:id="rId13"/>
    <p:sldId id="283" r:id="rId14"/>
    <p:sldId id="292" r:id="rId15"/>
    <p:sldId id="276" r:id="rId16"/>
    <p:sldId id="280" r:id="rId17"/>
    <p:sldId id="272" r:id="rId18"/>
    <p:sldId id="274"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FD61"/>
    <a:srgbClr val="CCE1EA"/>
    <a:srgbClr val="CEF1FF"/>
    <a:srgbClr val="8CA4AE"/>
    <a:srgbClr val="A7EBFF"/>
    <a:srgbClr val="D7FFFE"/>
    <a:srgbClr val="DCD8BF"/>
    <a:srgbClr val="BFF6FF"/>
    <a:srgbClr val="A6E6FC"/>
    <a:srgbClr val="F095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03"/>
    <p:restoredTop sz="96255"/>
  </p:normalViewPr>
  <p:slideViewPr>
    <p:cSldViewPr>
      <p:cViewPr varScale="1">
        <p:scale>
          <a:sx n="161" d="100"/>
          <a:sy n="161" d="100"/>
        </p:scale>
        <p:origin x="216" y="29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0C50C-F46C-8A4B-8A41-6A6FBB958D92}" type="datetimeFigureOut">
              <a:rPr lang="en-US" smtClean="0"/>
              <a:t>7/30/25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3D443-CBAC-934A-8506-FB4DF260D863}" type="slidenum">
              <a:rPr lang="en-US" smtClean="0"/>
              <a:t>‹#›</a:t>
            </a:fld>
            <a:endParaRPr lang="en-US"/>
          </a:p>
        </p:txBody>
      </p:sp>
    </p:spTree>
    <p:extLst>
      <p:ext uri="{BB962C8B-B14F-4D97-AF65-F5344CB8AC3E}">
        <p14:creationId xmlns:p14="http://schemas.microsoft.com/office/powerpoint/2010/main" val="7568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3D443-CBAC-934A-8506-FB4DF260D863}" type="slidenum">
              <a:rPr lang="en-US" smtClean="0"/>
              <a:t>1</a:t>
            </a:fld>
            <a:endParaRPr lang="en-US"/>
          </a:p>
        </p:txBody>
      </p:sp>
    </p:spTree>
    <p:extLst>
      <p:ext uri="{BB962C8B-B14F-4D97-AF65-F5344CB8AC3E}">
        <p14:creationId xmlns:p14="http://schemas.microsoft.com/office/powerpoint/2010/main" val="186582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D063-62FB-3798-6FE5-949ADD51C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42EF2-BAAD-59F8-69F1-96DB8F362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A352F-DA50-B3DD-3969-1B4AF81429AC}"/>
              </a:ext>
            </a:extLst>
          </p:cNvPr>
          <p:cNvSpPr>
            <a:spLocks noGrp="1"/>
          </p:cNvSpPr>
          <p:nvPr>
            <p:ph type="body" idx="1"/>
          </p:nvPr>
        </p:nvSpPr>
        <p:spPr/>
        <p:txBody>
          <a:bodyPr/>
          <a:lstStyle/>
          <a:p>
            <a:r>
              <a:rPr lang="en-US" dirty="0"/>
              <a:t>For the sake of time, I won’t go into the details of machine learning models, but briefly—</a:t>
            </a:r>
          </a:p>
          <a:p>
            <a:r>
              <a:rPr lang="en-US" dirty="0"/>
              <a:t>We used </a:t>
            </a:r>
            <a:r>
              <a:rPr lang="en-US" b="1" dirty="0"/>
              <a:t>Deep Neural Networks</a:t>
            </a:r>
            <a:r>
              <a:rPr lang="en-US" dirty="0"/>
              <a:t> for viscosity and thermal conductivity, where the model learns through layers of interconnected neurons.</a:t>
            </a:r>
          </a:p>
          <a:p>
            <a:r>
              <a:rPr lang="en-US" dirty="0"/>
              <a:t>For other properties—</a:t>
            </a:r>
            <a:r>
              <a:rPr lang="en-US" b="1" dirty="0"/>
              <a:t>LPTT, density, and heat capacity</a:t>
            </a:r>
            <a:r>
              <a:rPr lang="en-US" dirty="0"/>
              <a:t>—we used </a:t>
            </a:r>
            <a:r>
              <a:rPr lang="en-US" b="1" dirty="0"/>
              <a:t>Random Forest</a:t>
            </a:r>
            <a:r>
              <a:rPr lang="en-US" dirty="0"/>
              <a:t>, an ensemble tree-based method that makes predictions by combining results from multiple decision trees.</a:t>
            </a:r>
          </a:p>
          <a:p>
            <a:r>
              <a:rPr lang="en-US" dirty="0"/>
              <a:t>Both models were selected based on performance and suitability for the type and size of data we had.</a:t>
            </a:r>
          </a:p>
        </p:txBody>
      </p:sp>
      <p:sp>
        <p:nvSpPr>
          <p:cNvPr id="4" name="Slide Number Placeholder 3">
            <a:extLst>
              <a:ext uri="{FF2B5EF4-FFF2-40B4-BE49-F238E27FC236}">
                <a16:creationId xmlns:a16="http://schemas.microsoft.com/office/drawing/2014/main" id="{6E257F70-E502-227E-0430-2CE9B366E6B3}"/>
              </a:ext>
            </a:extLst>
          </p:cNvPr>
          <p:cNvSpPr>
            <a:spLocks noGrp="1"/>
          </p:cNvSpPr>
          <p:nvPr>
            <p:ph type="sldNum" sz="quarter" idx="5"/>
          </p:nvPr>
        </p:nvSpPr>
        <p:spPr/>
        <p:txBody>
          <a:bodyPr/>
          <a:lstStyle/>
          <a:p>
            <a:fld id="{3153D443-CBAC-934A-8506-FB4DF260D863}" type="slidenum">
              <a:rPr lang="en-US" smtClean="0"/>
              <a:t>10</a:t>
            </a:fld>
            <a:endParaRPr lang="en-US"/>
          </a:p>
        </p:txBody>
      </p:sp>
    </p:spTree>
    <p:extLst>
      <p:ext uri="{BB962C8B-B14F-4D97-AF65-F5344CB8AC3E}">
        <p14:creationId xmlns:p14="http://schemas.microsoft.com/office/powerpoint/2010/main" val="426546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16C9F-E937-1E28-4351-475415D08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3A1C6-37D1-84E3-477C-63CF9B985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7E8E9-BC91-D9CF-CDF2-603524F98745}"/>
              </a:ext>
            </a:extLst>
          </p:cNvPr>
          <p:cNvSpPr>
            <a:spLocks noGrp="1"/>
          </p:cNvSpPr>
          <p:nvPr>
            <p:ph type="body" idx="1"/>
          </p:nvPr>
        </p:nvSpPr>
        <p:spPr/>
        <p:txBody>
          <a:bodyPr/>
          <a:lstStyle/>
          <a:p>
            <a:r>
              <a:rPr lang="en-US" dirty="0"/>
              <a:t>After the models were developed, we went through many rounds of training and testing—tuning hyperparameters and adjusting settings to reach optimal performance. It was a trial-and-error process that required quite a bit of iteration.</a:t>
            </a:r>
          </a:p>
          <a:p>
            <a:r>
              <a:rPr lang="en-US" dirty="0"/>
              <a:t>As you can see from the results, we’ve achieved strong model performance overall, with R² values close to 1, indicating a good fit.</a:t>
            </a:r>
          </a:p>
          <a:p>
            <a:r>
              <a:rPr lang="en-US" dirty="0"/>
              <a:t>That said, we do observe some outliers in each property. This is not unusual, but it also suggests there’s room for improvement—whether by refining model parameters, expanding the dataset, or exploring new features beyond the molecular descriptors we've been using.</a:t>
            </a:r>
          </a:p>
        </p:txBody>
      </p:sp>
      <p:sp>
        <p:nvSpPr>
          <p:cNvPr id="4" name="Slide Number Placeholder 3">
            <a:extLst>
              <a:ext uri="{FF2B5EF4-FFF2-40B4-BE49-F238E27FC236}">
                <a16:creationId xmlns:a16="http://schemas.microsoft.com/office/drawing/2014/main" id="{5BE16B44-D69F-5C02-1B0D-D71907EB5BDF}"/>
              </a:ext>
            </a:extLst>
          </p:cNvPr>
          <p:cNvSpPr>
            <a:spLocks noGrp="1"/>
          </p:cNvSpPr>
          <p:nvPr>
            <p:ph type="sldNum" sz="quarter" idx="5"/>
          </p:nvPr>
        </p:nvSpPr>
        <p:spPr/>
        <p:txBody>
          <a:bodyPr/>
          <a:lstStyle/>
          <a:p>
            <a:fld id="{3153D443-CBAC-934A-8506-FB4DF260D863}" type="slidenum">
              <a:rPr lang="en-US" smtClean="0"/>
              <a:t>11</a:t>
            </a:fld>
            <a:endParaRPr lang="en-US"/>
          </a:p>
        </p:txBody>
      </p:sp>
    </p:spTree>
    <p:extLst>
      <p:ext uri="{BB962C8B-B14F-4D97-AF65-F5344CB8AC3E}">
        <p14:creationId xmlns:p14="http://schemas.microsoft.com/office/powerpoint/2010/main" val="356113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C632-3E9A-CD59-AB95-5E30C2369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1EDA4-1BC4-7D55-6A25-9DA907503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B9C2A-A36C-FA02-160D-634771DCE99D}"/>
              </a:ext>
            </a:extLst>
          </p:cNvPr>
          <p:cNvSpPr>
            <a:spLocks noGrp="1"/>
          </p:cNvSpPr>
          <p:nvPr>
            <p:ph type="body" idx="1"/>
          </p:nvPr>
        </p:nvSpPr>
        <p:spPr/>
        <p:txBody>
          <a:bodyPr/>
          <a:lstStyle/>
          <a:p>
            <a:r>
              <a:rPr lang="en-US" dirty="0"/>
              <a:t>Now that our models are trained and tested, we can use them to predict thermophysical properties of novel ionic liquids—generated by combining different cations and anions.</a:t>
            </a:r>
          </a:p>
          <a:p>
            <a:r>
              <a:rPr lang="en-US" dirty="0"/>
              <a:t>We applied the same preprocessing steps to these new ILs to generate features and selected a temperature range from 223 to 373 K in 10 K steps. Then, we asked our models to predict these properties for each IL-temperature pair.</a:t>
            </a:r>
          </a:p>
          <a:p>
            <a:r>
              <a:rPr lang="en-US" dirty="0"/>
              <a:t>But rather than evaluating each property in isolation, we conducted a system-level performance analysis. This gives a more holistic understanding of how well a fluid performs in a pumped thermal control loop.</a:t>
            </a:r>
          </a:p>
          <a:p>
            <a:r>
              <a:rPr lang="en-US" dirty="0"/>
              <a:t>We used a Figure of Merit (FOM) equation that reflects system-level efficiency based solely on fluid properties. We adapted Ehrenpreis et al.'s laminar FOM for turbulent flow to aligned with our system conditions. The FOM was calculated for each IL across the temperature range.</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87F7FBE-AFBE-6D4B-0BD7-DB4098C73424}"/>
              </a:ext>
            </a:extLst>
          </p:cNvPr>
          <p:cNvSpPr>
            <a:spLocks noGrp="1"/>
          </p:cNvSpPr>
          <p:nvPr>
            <p:ph type="sldNum" sz="quarter" idx="5"/>
          </p:nvPr>
        </p:nvSpPr>
        <p:spPr/>
        <p:txBody>
          <a:bodyPr/>
          <a:lstStyle/>
          <a:p>
            <a:fld id="{3153D443-CBAC-934A-8506-FB4DF260D863}" type="slidenum">
              <a:rPr lang="en-US" smtClean="0"/>
              <a:t>12</a:t>
            </a:fld>
            <a:endParaRPr lang="en-US"/>
          </a:p>
        </p:txBody>
      </p:sp>
    </p:spTree>
    <p:extLst>
      <p:ext uri="{BB962C8B-B14F-4D97-AF65-F5344CB8AC3E}">
        <p14:creationId xmlns:p14="http://schemas.microsoft.com/office/powerpoint/2010/main" val="2725403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32832-F250-10E1-4853-0E740E67D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D1C03B-A3BD-AB35-E37E-E325E0602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E4413-A486-59D1-9561-56DFA7645D76}"/>
              </a:ext>
            </a:extLst>
          </p:cNvPr>
          <p:cNvSpPr>
            <a:spLocks noGrp="1"/>
          </p:cNvSpPr>
          <p:nvPr>
            <p:ph type="body" idx="1"/>
          </p:nvPr>
        </p:nvSpPr>
        <p:spPr/>
        <p:txBody>
          <a:bodyPr/>
          <a:lstStyle/>
          <a:p>
            <a:r>
              <a:rPr lang="en-US" dirty="0"/>
              <a:t>Now that we’ve calculated the FOM values using our ML-predicted properties, we can identify which ILs show the most promising system-level performance.</a:t>
            </a:r>
          </a:p>
          <a:p>
            <a:r>
              <a:rPr lang="en-US" dirty="0"/>
              <a:t>This chart shows FOM results at 283 Kelvin. We included several traditional fluids for comparison—like ammonia, water, and FC-based fluids.</a:t>
            </a:r>
          </a:p>
          <a:p>
            <a:r>
              <a:rPr lang="en-US" dirty="0"/>
              <a:t>We selected the top-performing ILs based on their high FOM, which corresponds to better heat transport, lower pump power, and smaller system size. As you can see, aside from ammonia, our ILs perform significantly better than the traditional options—especially in the context of space applications where efficiency and compactness are key.</a:t>
            </a:r>
          </a:p>
          <a:p>
            <a:r>
              <a:rPr lang="en-US" dirty="0"/>
              <a:t>Next, I’ll show how the properties of these ILs behave across temperatures to further assess their suitability.</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72FC1A2-D409-3361-85A6-39C6B0A6AF26}"/>
              </a:ext>
            </a:extLst>
          </p:cNvPr>
          <p:cNvSpPr>
            <a:spLocks noGrp="1"/>
          </p:cNvSpPr>
          <p:nvPr>
            <p:ph type="sldNum" sz="quarter" idx="5"/>
          </p:nvPr>
        </p:nvSpPr>
        <p:spPr/>
        <p:txBody>
          <a:bodyPr/>
          <a:lstStyle/>
          <a:p>
            <a:fld id="{3153D443-CBAC-934A-8506-FB4DF260D863}" type="slidenum">
              <a:rPr lang="en-US" smtClean="0"/>
              <a:t>13</a:t>
            </a:fld>
            <a:endParaRPr lang="en-US"/>
          </a:p>
        </p:txBody>
      </p:sp>
    </p:spTree>
    <p:extLst>
      <p:ext uri="{BB962C8B-B14F-4D97-AF65-F5344CB8AC3E}">
        <p14:creationId xmlns:p14="http://schemas.microsoft.com/office/powerpoint/2010/main" val="309556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17DE-04A7-4F05-BB05-275A081D3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96510-7D99-3772-9668-126504C3B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3EBA1-43DC-762E-33B0-4A7EA5C05783}"/>
              </a:ext>
            </a:extLst>
          </p:cNvPr>
          <p:cNvSpPr>
            <a:spLocks noGrp="1"/>
          </p:cNvSpPr>
          <p:nvPr>
            <p:ph type="body" idx="1"/>
          </p:nvPr>
        </p:nvSpPr>
        <p:spPr/>
        <p:txBody>
          <a:bodyPr/>
          <a:lstStyle/>
          <a:p>
            <a:r>
              <a:rPr lang="en-US" dirty="0"/>
              <a:t>Here we examine the actual thermophysical property trends for the top-ranked ILs and compare them to traditional fluids.</a:t>
            </a:r>
          </a:p>
          <a:p>
            <a:r>
              <a:rPr lang="en-US" dirty="0"/>
              <a:t>Let’s start with viscosity. Ideally, we want low viscosity for reduced pumping power. The orange, blue, and green ILs perform well in this respect. Interestingly, even though the red IL has the highest viscosity, its overall FOM is still better than the yellow one. That tells us that despite being more viscous, it compensates through superior heat transfer properties.</a:t>
            </a:r>
          </a:p>
          <a:p>
            <a:r>
              <a:rPr lang="en-US" dirty="0"/>
              <a:t>Next, looking at density—we generally prefer higher values. The red IL again falls short here, but it's still in a reasonable range compared to several traditional fluids.</a:t>
            </a:r>
          </a:p>
          <a:p>
            <a:r>
              <a:rPr lang="en-US" dirty="0"/>
              <a:t>Now for heat capacity, and this is where the red IL shines. Its value is significantly higher than the others, which boosts its FOM and offsets weaknesses in viscosity and density.</a:t>
            </a:r>
          </a:p>
          <a:p>
            <a:r>
              <a:rPr lang="en-US" dirty="0"/>
              <a:t>A similar trend is seen in thermal conductivity. The red and purple ILs offer much higher values, which is another key contributor to good heat transport.</a:t>
            </a:r>
          </a:p>
          <a:p>
            <a:r>
              <a:rPr lang="en-US" dirty="0"/>
              <a:t>Lastly, ammonia’s FOM is outstanding due to its extremely low viscosity—even though it has lower density, its low resistance to flow dominates the FOM outcome.</a:t>
            </a:r>
          </a:p>
          <a:p>
            <a:r>
              <a:rPr lang="en-US" b="0" dirty="0"/>
              <a:t>Also, it's important to highlight the critical role of melting point. For example, water has high FOM, but its high freezing point limits its usability in low-temperature environments. So, even if a fluid has excellent predicted performance, it becomes irrelevant if it can’t operate at the required temperatures—especially in space applications where going col</a:t>
            </a:r>
            <a:r>
              <a:rPr lang="en-US" dirty="0"/>
              <a:t>d is essential.</a:t>
            </a:r>
          </a:p>
          <a:p>
            <a:r>
              <a:rPr lang="en-US" dirty="0"/>
              <a:t>So what we’re seeing is a tradeoff: an IL doesn’t need to excel in all categories to perform well at the system level—strong performance in a few critical properties can carry the overall result.</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E511277-F0D9-80A5-CC3F-0F4128DE39C0}"/>
              </a:ext>
            </a:extLst>
          </p:cNvPr>
          <p:cNvSpPr>
            <a:spLocks noGrp="1"/>
          </p:cNvSpPr>
          <p:nvPr>
            <p:ph type="sldNum" sz="quarter" idx="5"/>
          </p:nvPr>
        </p:nvSpPr>
        <p:spPr/>
        <p:txBody>
          <a:bodyPr/>
          <a:lstStyle/>
          <a:p>
            <a:fld id="{3153D443-CBAC-934A-8506-FB4DF260D863}" type="slidenum">
              <a:rPr lang="en-US" smtClean="0"/>
              <a:t>14</a:t>
            </a:fld>
            <a:endParaRPr lang="en-US"/>
          </a:p>
        </p:txBody>
      </p:sp>
    </p:spTree>
    <p:extLst>
      <p:ext uri="{BB962C8B-B14F-4D97-AF65-F5344CB8AC3E}">
        <p14:creationId xmlns:p14="http://schemas.microsoft.com/office/powerpoint/2010/main" val="40256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1A49-928F-3897-B414-BB48774BD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FBD9A-AC42-AB9B-DA80-2330D96B2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7AD35-29B7-26B6-7438-47C994013F2E}"/>
              </a:ext>
            </a:extLst>
          </p:cNvPr>
          <p:cNvSpPr>
            <a:spLocks noGrp="1"/>
          </p:cNvSpPr>
          <p:nvPr>
            <p:ph type="body" idx="1"/>
          </p:nvPr>
        </p:nvSpPr>
        <p:spPr/>
        <p:txBody>
          <a:bodyPr/>
          <a:lstStyle/>
          <a:p>
            <a:r>
              <a:rPr lang="en-US" sz="1800" dirty="0"/>
              <a:t>We introduced a machine learning framework to predict the thermophysical properties of ionic liquids (ILs) and identified promising high-performance candidates for use in single-phase pumped fluid loops in spacecraft thermal control.</a:t>
            </a:r>
          </a:p>
          <a:p>
            <a:r>
              <a:rPr lang="en-US" sz="1800" dirty="0"/>
              <a:t>To bridge fluid-level predictions with system-level relevance, we applied a </a:t>
            </a:r>
            <a:r>
              <a:rPr lang="en-US" sz="1800" b="1" dirty="0"/>
              <a:t>Figure of Merit (FOM)</a:t>
            </a:r>
            <a:r>
              <a:rPr lang="en-US" sz="1800" dirty="0"/>
              <a:t> approach that quantifies overall performance based on key fluid properties.</a:t>
            </a:r>
          </a:p>
          <a:p>
            <a:r>
              <a:rPr lang="en-US" sz="1800" dirty="0"/>
              <a:t>This work addresses a key research gap in the development of advanced heat transfer fluids suitable for extreme space environments.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t>Next steps include </a:t>
            </a:r>
            <a:r>
              <a:rPr lang="en-US" sz="1800" b="1" dirty="0"/>
              <a:t>experimental validation</a:t>
            </a:r>
            <a:r>
              <a:rPr lang="en-US" sz="1800" dirty="0"/>
              <a:t> of the top-performing IL candidates to confirm model predictions.</a:t>
            </a:r>
          </a:p>
          <a:p>
            <a:r>
              <a:rPr lang="en-US" sz="1800" dirty="0"/>
              <a:t>We aim to incorporate these new measurements to </a:t>
            </a:r>
            <a:r>
              <a:rPr lang="en-US" sz="1800" b="1" dirty="0"/>
              <a:t>further refine and improve our ML models</a:t>
            </a:r>
            <a:r>
              <a:rPr lang="en-US" sz="1800" dirty="0"/>
              <a:t>.</a:t>
            </a:r>
          </a:p>
          <a:p>
            <a:r>
              <a:rPr lang="en-US" sz="1800" dirty="0"/>
              <a:t>Additionally, we plan to extend our </a:t>
            </a:r>
            <a:r>
              <a:rPr lang="en-US" sz="1800" b="1" dirty="0"/>
              <a:t>FOM analysis to even lower temperatures</a:t>
            </a:r>
            <a:r>
              <a:rPr lang="en-US" sz="1800" dirty="0"/>
              <a:t>, which is essential for deep-space missions.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want to acknowledge NASA for funding this project and thank our collaborators.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9B4328D-D46A-8811-107B-4E5BC4FB1FB5}"/>
              </a:ext>
            </a:extLst>
          </p:cNvPr>
          <p:cNvSpPr>
            <a:spLocks noGrp="1"/>
          </p:cNvSpPr>
          <p:nvPr>
            <p:ph type="sldNum" sz="quarter" idx="5"/>
          </p:nvPr>
        </p:nvSpPr>
        <p:spPr/>
        <p:txBody>
          <a:bodyPr/>
          <a:lstStyle/>
          <a:p>
            <a:fld id="{3153D443-CBAC-934A-8506-FB4DF260D863}" type="slidenum">
              <a:rPr lang="en-US" smtClean="0"/>
              <a:t>15</a:t>
            </a:fld>
            <a:endParaRPr lang="en-US"/>
          </a:p>
        </p:txBody>
      </p:sp>
    </p:spTree>
    <p:extLst>
      <p:ext uri="{BB962C8B-B14F-4D97-AF65-F5344CB8AC3E}">
        <p14:creationId xmlns:p14="http://schemas.microsoft.com/office/powerpoint/2010/main" val="330528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5D205-D38D-F4E5-2339-8A985AEBB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6DA29-16B4-1303-40B2-7BA281B8989B}"/>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CC4DB10-DB61-6A44-14A5-E6A645102865}"/>
                  </a:ext>
                </a:extLst>
              </p:cNvPr>
              <p:cNvSpPr>
                <a:spLocks noGrp="1"/>
              </p:cNvSpPr>
              <p:nvPr>
                <p:ph type="body" idx="1"/>
              </p:nvPr>
            </p:nvSpPr>
            <p:spPr/>
            <p:txBody>
              <a:bodyPr/>
              <a:lstStyle/>
              <a:p>
                <a:r>
                  <a:rPr lang="en-US" dirty="0"/>
                  <a:t>Space is a thermally harsh environment. Because of the vacuum, there's no atmosphere to buffer temperature changes — so spacecraft face extreme temperature swings, especially as they move in and out of sunlight.</a:t>
                </a:r>
              </a:p>
              <a:p>
                <a:r>
                  <a:rPr lang="en-US" dirty="0"/>
                  <a:t>To ensure mission success, we need thermal control systems to protect both electronics and crew. These systems prevent overheating or freezing of sensitive components and are essential for keeping life support systems stable — especially in crewed and deep space missions.</a:t>
                </a:r>
              </a:p>
              <a:p>
                <a:r>
                  <a:rPr lang="en-US" dirty="0"/>
                  <a:t>To meet these demands, active thermal control systems are used. Among them, </a:t>
                </a:r>
                <a:r>
                  <a:rPr lang="en-US" b="1" dirty="0"/>
                  <a:t>single-phase pumped fluid loops</a:t>
                </a:r>
                <a:r>
                  <a:rPr lang="en-US" dirty="0"/>
                  <a:t> are preferred for their precise temperature control and stability, since they avoid phase change and operate in a single liquid phase throughout the loop.</a:t>
                </a:r>
              </a:p>
              <a:p>
                <a:r>
                  <a:rPr lang="en-US" dirty="0"/>
                  <a:t>The image on the right shows the thermal loop on the ISS — with fluid circulating to collect, transport, and reject heat using external radiators.</a:t>
                </a:r>
              </a:p>
              <a:p>
                <a:pPr marL="171450" indent="-171450">
                  <a:buFont typeface="Arial" panose="020B0604020202020204" pitchFamily="34" charset="0"/>
                  <a:buChar char="•"/>
                </a:pPr>
                <a:endParaRPr lang="en-US" dirty="0"/>
              </a:p>
            </p:txBody>
          </p:sp>
        </mc:Choice>
        <mc:Fallback xmlns="">
          <p:sp>
            <p:nvSpPr>
              <p:cNvPr id="3" name="Notes Placeholder 2">
                <a:extLst>
                  <a:ext uri="{FF2B5EF4-FFF2-40B4-BE49-F238E27FC236}">
                    <a16:creationId xmlns:a16="http://schemas.microsoft.com/office/drawing/2014/main" id="{6CC4DB10-DB61-6A44-14A5-E6A645102865}"/>
                  </a:ext>
                </a:extLst>
              </p:cNvPr>
              <p:cNvSpPr>
                <a:spLocks noGrp="1"/>
              </p:cNvSpPr>
              <p:nvPr>
                <p:ph type="body" idx="1"/>
              </p:nvPr>
            </p:nvSpPr>
            <p:spPr/>
            <p:txBody>
              <a:bodyPr/>
              <a:lstStyle/>
              <a:p>
                <a:pPr>
                  <a:spcBef>
                    <a:spcPts val="750"/>
                  </a:spcBef>
                </a:pPr>
                <a:r>
                  <a:rPr lang="en-US" sz="2000" dirty="0">
                    <a:solidFill>
                      <a:schemeClr val="tx1"/>
                    </a:solidFill>
                    <a:latin typeface="Helvetica" pitchFamily="2" charset="0"/>
                  </a:rPr>
                  <a:t>Harsh space conditions:</a:t>
                </a:r>
              </a:p>
              <a:p>
                <a:pPr lvl="1">
                  <a:spcBef>
                    <a:spcPts val="750"/>
                  </a:spcBef>
                </a:pPr>
                <a:r>
                  <a:rPr lang="en-US" sz="1600" dirty="0">
                    <a:solidFill>
                      <a:schemeClr val="tx1"/>
                    </a:solidFill>
                    <a:latin typeface="Helvetica" pitchFamily="2" charset="0"/>
                  </a:rPr>
                  <a:t>Vacuum </a:t>
                </a:r>
                <a:r>
                  <a:rPr lang="en-US" sz="1600" i="0">
                    <a:solidFill>
                      <a:schemeClr val="tx1"/>
                    </a:solidFill>
                    <a:latin typeface="Cambria Math" panose="02040503050406030204" pitchFamily="18" charset="0"/>
                    <a:ea typeface="Cambria Math" panose="02040503050406030204" pitchFamily="18" charset="0"/>
                  </a:rPr>
                  <a:t>→</a:t>
                </a:r>
                <a:r>
                  <a:rPr lang="en-US" sz="1600" dirty="0">
                    <a:solidFill>
                      <a:schemeClr val="tx1"/>
                    </a:solidFill>
                    <a:latin typeface="Helvetica" pitchFamily="2" charset="0"/>
                  </a:rPr>
                  <a:t> extreme temperature swings </a:t>
                </a:r>
              </a:p>
              <a:p>
                <a:pPr>
                  <a:spcBef>
                    <a:spcPts val="750"/>
                  </a:spcBef>
                </a:pPr>
                <a:r>
                  <a:rPr lang="en-US" sz="2000" dirty="0">
                    <a:solidFill>
                      <a:schemeClr val="tx1"/>
                    </a:solidFill>
                    <a:latin typeface="Helvetica" pitchFamily="2" charset="0"/>
                  </a:rPr>
                  <a:t>Electronics and crew protection:</a:t>
                </a:r>
              </a:p>
              <a:p>
                <a:pPr lvl="1">
                  <a:spcBef>
                    <a:spcPts val="750"/>
                  </a:spcBef>
                </a:pPr>
                <a:r>
                  <a:rPr lang="en-US" sz="1600" dirty="0">
                    <a:solidFill>
                      <a:schemeClr val="tx1"/>
                    </a:solidFill>
                    <a:latin typeface="Helvetica" pitchFamily="2" charset="0"/>
                  </a:rPr>
                  <a:t>Prevents overheating/freezing of temperature-sensitive components (e.g., processors, sensors, batteries)</a:t>
                </a:r>
              </a:p>
              <a:p>
                <a:pPr lvl="1">
                  <a:spcBef>
                    <a:spcPts val="750"/>
                  </a:spcBef>
                </a:pPr>
                <a:r>
                  <a:rPr lang="en-US" sz="1600" dirty="0">
                    <a:solidFill>
                      <a:schemeClr val="tx1"/>
                    </a:solidFill>
                    <a:latin typeface="Helvetica" pitchFamily="2" charset="0"/>
                  </a:rPr>
                  <a:t>Maintains safe life support operation</a:t>
                </a:r>
              </a:p>
              <a:p>
                <a:pPr lvl="1">
                  <a:spcBef>
                    <a:spcPts val="750"/>
                  </a:spcBef>
                </a:pPr>
                <a:r>
                  <a:rPr lang="en-US" sz="1600" dirty="0">
                    <a:solidFill>
                      <a:schemeClr val="tx1"/>
                    </a:solidFill>
                    <a:latin typeface="Helvetica" pitchFamily="2" charset="0"/>
                  </a:rPr>
                  <a:t>Critical for crewed &amp; deep space missions</a:t>
                </a:r>
              </a:p>
              <a:p>
                <a:pPr>
                  <a:spcBef>
                    <a:spcPts val="750"/>
                  </a:spcBef>
                </a:pPr>
                <a:r>
                  <a:rPr lang="en-US" sz="2000" dirty="0">
                    <a:solidFill>
                      <a:schemeClr val="tx1"/>
                    </a:solidFill>
                    <a:latin typeface="Helvetica" pitchFamily="2" charset="0"/>
                  </a:rPr>
                  <a:t>Active thermal control system</a:t>
                </a:r>
              </a:p>
              <a:p>
                <a:pPr>
                  <a:spcBef>
                    <a:spcPts val="750"/>
                  </a:spcBef>
                </a:pPr>
                <a:r>
                  <a:rPr lang="en-US" sz="2000" dirty="0">
                    <a:solidFill>
                      <a:schemeClr val="tx1"/>
                    </a:solidFill>
                    <a:latin typeface="Helvetica" pitchFamily="2" charset="0"/>
                  </a:rPr>
                  <a:t>Single phase pumped fluid loops</a:t>
                </a:r>
              </a:p>
              <a:p>
                <a:pPr lvl="1">
                  <a:spcBef>
                    <a:spcPts val="750"/>
                  </a:spcBef>
                </a:pPr>
                <a:r>
                  <a:rPr lang="en-US" sz="1600" dirty="0">
                    <a:solidFill>
                      <a:schemeClr val="tx1"/>
                    </a:solidFill>
                    <a:latin typeface="Helvetica" pitchFamily="2" charset="0"/>
                  </a:rPr>
                  <a:t>Precise temperature control</a:t>
                </a:r>
              </a:p>
              <a:p>
                <a:pPr lvl="1">
                  <a:spcBef>
                    <a:spcPts val="750"/>
                  </a:spcBef>
                </a:pPr>
                <a:r>
                  <a:rPr lang="en-US" sz="1600" dirty="0">
                    <a:solidFill>
                      <a:schemeClr val="tx1"/>
                    </a:solidFill>
                    <a:latin typeface="Helvetica" pitchFamily="2" charset="0"/>
                  </a:rPr>
                  <a:t>Stable operation (no phase change)</a:t>
                </a:r>
              </a:p>
              <a:p>
                <a:pPr marL="171450" indent="-171450">
                  <a:buFont typeface="Arial" panose="020B0604020202020204" pitchFamily="34" charset="0"/>
                  <a:buChar char="•"/>
                </a:pPr>
                <a:endParaRPr lang="en-US" dirty="0"/>
              </a:p>
            </p:txBody>
          </p:sp>
        </mc:Fallback>
      </mc:AlternateContent>
      <p:sp>
        <p:nvSpPr>
          <p:cNvPr id="4" name="Slide Number Placeholder 3">
            <a:extLst>
              <a:ext uri="{FF2B5EF4-FFF2-40B4-BE49-F238E27FC236}">
                <a16:creationId xmlns:a16="http://schemas.microsoft.com/office/drawing/2014/main" id="{65259789-5A0D-BB84-05C6-8C883F23C343}"/>
              </a:ext>
            </a:extLst>
          </p:cNvPr>
          <p:cNvSpPr>
            <a:spLocks noGrp="1"/>
          </p:cNvSpPr>
          <p:nvPr>
            <p:ph type="sldNum" sz="quarter" idx="5"/>
          </p:nvPr>
        </p:nvSpPr>
        <p:spPr/>
        <p:txBody>
          <a:bodyPr/>
          <a:lstStyle/>
          <a:p>
            <a:fld id="{3153D443-CBAC-934A-8506-FB4DF260D863}" type="slidenum">
              <a:rPr lang="en-US" smtClean="0"/>
              <a:t>2</a:t>
            </a:fld>
            <a:endParaRPr lang="en-US"/>
          </a:p>
        </p:txBody>
      </p:sp>
    </p:spTree>
    <p:extLst>
      <p:ext uri="{BB962C8B-B14F-4D97-AF65-F5344CB8AC3E}">
        <p14:creationId xmlns:p14="http://schemas.microsoft.com/office/powerpoint/2010/main" val="358536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800" dirty="0"/>
                  <a:t>Single-phase pumped fluid loops are widely used in both robotic systems, like Mars rovers, and human spacecraft such as the Space Shuttle and the ISS. These loops can be single- or two-fluid systems, as shown in the diagram.</a:t>
                </a:r>
              </a:p>
              <a:p>
                <a:r>
                  <a:rPr lang="en-US" sz="1800" dirty="0"/>
                  <a:t>But there’s a catch — these systems require extra hardware like pumps and heat exchangers, which adds to system mass. More importantly, the choice of working fluid is very limited.</a:t>
                </a:r>
              </a:p>
              <a:p>
                <a:r>
                  <a:rPr lang="en-US" sz="1800" dirty="0"/>
                  <a:t>Some traditional fluids are toxic, making them unsafe for use in internal loops on human missions — even a small leak could be dangerous. Others, like many fluorinated liquids, are being discontinued because they are classified as forever chemicals. For example, 3M has stopped manufacturing some of them.</a:t>
                </a:r>
              </a:p>
              <a:p>
                <a:r>
                  <a:rPr lang="en-US" sz="1800" dirty="0"/>
                  <a:t>From a design perspective, the ideal fluid minimizes pump work and maximizes heat transfer. Pump work depends on </a:t>
                </a:r>
                <a:r>
                  <a:rPr lang="en-US" sz="1800" b="1" dirty="0"/>
                  <a:t>density and viscosity</a:t>
                </a:r>
                <a:r>
                  <a:rPr lang="en-US" sz="1800" dirty="0"/>
                  <a:t>, while heat transfer depends on </a:t>
                </a:r>
                <a:r>
                  <a:rPr lang="en-US" sz="1800" b="1" dirty="0"/>
                  <a:t>thermal conductivity, specific heat, density</a:t>
                </a:r>
                <a:r>
                  <a:rPr lang="en-US" sz="1800" dirty="0"/>
                  <a:t>, and again </a:t>
                </a:r>
                <a:r>
                  <a:rPr lang="en-US" sz="1800" b="1" dirty="0"/>
                  <a:t>viscosity</a:t>
                </a:r>
                <a:r>
                  <a:rPr lang="en-US" sz="1800" dirty="0"/>
                  <a:t>. So we want to reduce viscosity and freezing point while increasing the others.</a:t>
                </a:r>
              </a:p>
              <a:p>
                <a:r>
                  <a:rPr lang="en-US" sz="1800" dirty="0"/>
                  <a:t>And that’s really the motivation of our work — to find novel fluids, that satisfy these design considerations and can operate safely and efficiently in spacecraft thermal control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lang="en-US" sz="1800" b="0" i="1" dirty="0" smtClean="0">
                        <a:solidFill>
                          <a:schemeClr val="tx1"/>
                        </a:solidFill>
                        <a:latin typeface="Cambria Math" panose="02040503050406030204" pitchFamily="18" charset="0"/>
                      </a:rPr>
                      <m:t>𝑞</m:t>
                    </m:r>
                    <m:r>
                      <a:rPr lang="en-US" sz="1800" b="0" i="1" dirty="0" smtClean="0">
                        <a:solidFill>
                          <a:schemeClr val="tx1"/>
                        </a:solidFill>
                        <a:latin typeface="Cambria Math" panose="02040503050406030204" pitchFamily="18" charset="0"/>
                      </a:rPr>
                      <m:t>=−</m:t>
                    </m:r>
                    <m:r>
                      <a:rPr lang="en-US" sz="1800" b="0" i="1" dirty="0" smtClean="0">
                        <a:solidFill>
                          <a:schemeClr val="tx1"/>
                        </a:solidFill>
                        <a:latin typeface="Cambria Math" panose="02040503050406030204" pitchFamily="18" charset="0"/>
                      </a:rPr>
                      <m:t>𝑘𝐴</m:t>
                    </m:r>
                    <m:f>
                      <m:fPr>
                        <m:ctrlPr>
                          <a:rPr lang="en-US" sz="1800" b="0" i="1" dirty="0" smtClean="0">
                            <a:solidFill>
                              <a:schemeClr val="tx1"/>
                            </a:solidFill>
                            <a:latin typeface="Cambria Math" panose="02040503050406030204" pitchFamily="18" charset="0"/>
                          </a:rPr>
                        </m:ctrlPr>
                      </m:fPr>
                      <m:num>
                        <m:r>
                          <a:rPr lang="en-US" sz="1800" b="0" i="1" dirty="0" smtClean="0">
                            <a:solidFill>
                              <a:schemeClr val="tx1"/>
                            </a:solidFill>
                            <a:latin typeface="Cambria Math" panose="02040503050406030204" pitchFamily="18" charset="0"/>
                          </a:rPr>
                          <m:t>𝑑𝑇</m:t>
                        </m:r>
                      </m:num>
                      <m:den>
                        <m:r>
                          <a:rPr lang="en-US" sz="1800" b="0" i="1" dirty="0" smtClean="0">
                            <a:solidFill>
                              <a:schemeClr val="tx1"/>
                            </a:solidFill>
                            <a:latin typeface="Cambria Math" panose="02040503050406030204" pitchFamily="18" charset="0"/>
                          </a:rPr>
                          <m:t>𝑑𝑥</m:t>
                        </m:r>
                      </m:den>
                    </m:f>
                    <m:r>
                      <a:rPr lang="en-US" sz="1800" i="1" dirty="0">
                        <a:latin typeface="Cambria Math" panose="02040503050406030204" pitchFamily="18" charset="0"/>
                        <a:ea typeface="Cambria Math" panose="02040503050406030204" pitchFamily="18" charset="0"/>
                      </a:rPr>
                      <m:t>→</m:t>
                    </m:r>
                    <m:sSub>
                      <m:sSubPr>
                        <m:ctrlPr>
                          <a:rPr lang="en-US" sz="1800" i="1" dirty="0" smtClean="0">
                            <a:latin typeface="Cambria Math" panose="02040503050406030204" pitchFamily="18" charset="0"/>
                            <a:ea typeface="Cambria Math" panose="02040503050406030204" pitchFamily="18" charset="0"/>
                          </a:rPr>
                        </m:ctrlPr>
                      </m:sSubPr>
                      <m:e>
                        <m:r>
                          <a:rPr lang="en-US" sz="1800" b="0" i="1" dirty="0" smtClean="0">
                            <a:latin typeface="Cambria Math" panose="02040503050406030204" pitchFamily="18" charset="0"/>
                            <a:ea typeface="Cambria Math" panose="02040503050406030204" pitchFamily="18" charset="0"/>
                          </a:rPr>
                          <m:t>𝐴</m:t>
                        </m:r>
                      </m:e>
                      <m:sub>
                        <m:f>
                          <m:fPr>
                            <m:ctrlPr>
                              <a:rPr lang="en-US" sz="1800" b="0" i="1" dirty="0" smtClean="0">
                                <a:latin typeface="Cambria Math" panose="02040503050406030204" pitchFamily="18" charset="0"/>
                                <a:ea typeface="Cambria Math" panose="02040503050406030204" pitchFamily="18" charset="0"/>
                              </a:rPr>
                            </m:ctrlPr>
                          </m:fPr>
                          <m:num>
                            <m:r>
                              <a:rPr lang="en-US" sz="1800" b="0" i="1" dirty="0" smtClean="0">
                                <a:latin typeface="Cambria Math" panose="02040503050406030204" pitchFamily="18" charset="0"/>
                                <a:ea typeface="Cambria Math" panose="02040503050406030204" pitchFamily="18" charset="0"/>
                              </a:rPr>
                              <m:t>𝑟𝑎𝑑</m:t>
                            </m:r>
                          </m:num>
                          <m:den>
                            <m:r>
                              <a:rPr lang="en-US" sz="1800" b="0" i="1" dirty="0" smtClean="0">
                                <a:latin typeface="Cambria Math" panose="02040503050406030204" pitchFamily="18" charset="0"/>
                                <a:ea typeface="Cambria Math" panose="02040503050406030204" pitchFamily="18" charset="0"/>
                              </a:rPr>
                              <m:t>𝐻𝑇𝑋</m:t>
                            </m:r>
                          </m:den>
                        </m:f>
                      </m:sub>
                    </m:sSub>
                    <m:r>
                      <a:rPr lang="en-US" sz="1800" b="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𝑓</m:t>
                    </m:r>
                    <m:r>
                      <a:rPr lang="en-US" sz="1800" b="0" i="1" dirty="0" smtClean="0">
                        <a:latin typeface="Cambria Math" panose="02040503050406030204" pitchFamily="18" charset="0"/>
                        <a:ea typeface="Cambria Math" panose="02040503050406030204" pitchFamily="18" charset="0"/>
                      </a:rPr>
                      <m:t>(</m:t>
                    </m:r>
                    <m:r>
                      <a:rPr lang="en-US" sz="1800" i="1" dirty="0">
                        <a:latin typeface="Cambria Math" panose="02040503050406030204" pitchFamily="18" charset="0"/>
                      </a:rPr>
                      <m:t>𝑘</m:t>
                    </m:r>
                    <m:r>
                      <a:rPr lang="en-US" sz="1800" b="0" i="1" dirty="0" smtClean="0">
                        <a:latin typeface="Cambria Math" panose="02040503050406030204" pitchFamily="18" charset="0"/>
                      </a:rPr>
                      <m:t>)</m:t>
                    </m:r>
                  </m:oMath>
                </a14:m>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lang="en-US" sz="1800"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𝑚</m:t>
                        </m:r>
                      </m:e>
                    </m:acc>
                    <m:r>
                      <a:rPr lang="en-US" sz="1800" b="0" i="1" dirty="0" smtClean="0">
                        <a:solidFill>
                          <a:schemeClr val="tx1"/>
                        </a:solidFill>
                        <a:latin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𝜌</m:t>
                    </m:r>
                    <m:acc>
                      <m:accPr>
                        <m:chr m:val="̇"/>
                        <m:ctrlPr>
                          <a:rPr lang="en-US" sz="1800" i="1" dirty="0" smtClean="0">
                            <a:latin typeface="Cambria Math" panose="02040503050406030204" pitchFamily="18" charset="0"/>
                          </a:rPr>
                        </m:ctrlPr>
                      </m:accPr>
                      <m:e>
                        <m:r>
                          <a:rPr lang="en-US" sz="1800" b="0" i="1" dirty="0" smtClean="0">
                            <a:latin typeface="Cambria Math" panose="02040503050406030204" pitchFamily="18" charset="0"/>
                          </a:rPr>
                          <m:t>𝑉</m:t>
                        </m:r>
                      </m:e>
                    </m:acc>
                    <m:r>
                      <a:rPr lang="en-US" sz="1800" i="1" dirty="0">
                        <a:latin typeface="Cambria Math" panose="02040503050406030204" pitchFamily="18" charset="0"/>
                        <a:ea typeface="Cambria Math" panose="02040503050406030204" pitchFamily="18" charset="0"/>
                      </a:rPr>
                      <m:t>→</m:t>
                    </m:r>
                    <m:acc>
                      <m:accPr>
                        <m:chr m:val="̇"/>
                        <m:ctrlPr>
                          <a:rPr lang="en-US" sz="1800" i="1" dirty="0">
                            <a:latin typeface="Cambria Math" panose="02040503050406030204" pitchFamily="18" charset="0"/>
                          </a:rPr>
                        </m:ctrlPr>
                      </m:accPr>
                      <m:e>
                        <m:r>
                          <a:rPr lang="en-US" sz="1800" b="0" i="1" dirty="0" smtClean="0">
                            <a:latin typeface="Cambria Math" panose="02040503050406030204" pitchFamily="18" charset="0"/>
                          </a:rPr>
                          <m:t>𝑄</m:t>
                        </m:r>
                      </m:e>
                    </m:acc>
                    <m:r>
                      <a:rPr lang="en-US" sz="1800" b="0" i="1" dirty="0" smtClean="0">
                        <a:latin typeface="Cambria Math" panose="02040503050406030204" pitchFamily="18" charset="0"/>
                        <a:ea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𝑚</m:t>
                        </m:r>
                        <m:sSub>
                          <m:sSubPr>
                            <m:ctrlPr>
                              <a:rPr lang="en-US" sz="1800" i="1" dirty="0">
                                <a:latin typeface="Cambria Math" panose="02040503050406030204" pitchFamily="18" charset="0"/>
                                <a:ea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𝐶</m:t>
                            </m:r>
                          </m:e>
                          <m:sub>
                            <m:r>
                              <a:rPr lang="en-US" sz="1800" i="1" dirty="0">
                                <a:latin typeface="Cambria Math" panose="02040503050406030204" pitchFamily="18" charset="0"/>
                                <a:ea typeface="Cambria Math" panose="02040503050406030204" pitchFamily="18" charset="0"/>
                              </a:rPr>
                              <m:t>𝑝</m:t>
                            </m:r>
                          </m:sub>
                        </m:sSub>
                      </m:e>
                    </m:acc>
                    <m:r>
                      <a:rPr lang="en-US" sz="1800" i="1" dirty="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𝑇</m:t>
                    </m:r>
                    <m:r>
                      <a:rPr lang="en-US" sz="1800" b="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𝑓</m:t>
                    </m:r>
                    <m:r>
                      <a:rPr lang="en-US" sz="1800" b="0" i="1" dirty="0" smtClean="0">
                        <a:latin typeface="Cambria Math" panose="02040503050406030204" pitchFamily="18" charset="0"/>
                        <a:ea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𝜌</m:t>
                    </m:r>
                    <m:r>
                      <a:rPr lang="en-US" sz="1800" b="0" i="1" dirty="0" smtClean="0">
                        <a:latin typeface="Cambria Math" panose="02040503050406030204" pitchFamily="18" charset="0"/>
                        <a:ea typeface="Cambria Math" panose="02040503050406030204" pitchFamily="18" charset="0"/>
                      </a:rPr>
                      <m:t>, </m:t>
                    </m:r>
                    <m:sSub>
                      <m:sSubPr>
                        <m:ctrlPr>
                          <a:rPr lang="en-US" sz="1800" i="1" dirty="0">
                            <a:latin typeface="Cambria Math" panose="02040503050406030204" pitchFamily="18" charset="0"/>
                            <a:ea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𝐶</m:t>
                        </m:r>
                      </m:e>
                      <m:sub>
                        <m:r>
                          <a:rPr lang="en-US" sz="1800" i="1" dirty="0">
                            <a:latin typeface="Cambria Math" panose="02040503050406030204" pitchFamily="18" charset="0"/>
                            <a:ea typeface="Cambria Math" panose="02040503050406030204" pitchFamily="18" charset="0"/>
                          </a:rPr>
                          <m:t>𝑝</m:t>
                        </m:r>
                      </m:sub>
                    </m:sSub>
                    <m:r>
                      <a:rPr lang="en-US" sz="1800" b="0" i="1" dirty="0" smtClean="0">
                        <a:latin typeface="Cambria Math" panose="02040503050406030204" pitchFamily="18" charset="0"/>
                        <a:ea typeface="Cambria Math" panose="02040503050406030204" pitchFamily="18" charset="0"/>
                      </a:rPr>
                      <m:t>)</m:t>
                    </m:r>
                  </m:oMath>
                </a14:m>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𝑃</m:t>
                    </m:r>
                    <m:r>
                      <a:rPr lang="en-US" sz="1800" i="1" dirty="0" smtClean="0">
                        <a:latin typeface="Cambria Math" panose="02040503050406030204" pitchFamily="18" charset="0"/>
                        <a:ea typeface="Cambria Math" panose="02040503050406030204" pitchFamily="18" charset="0"/>
                      </a:rPr>
                      <m:t>→</m:t>
                    </m:r>
                    <m:sSub>
                      <m:sSubPr>
                        <m:ctrlPr>
                          <a:rPr lang="en-US" sz="1800" i="1" dirty="0">
                            <a:latin typeface="Cambria Math" panose="02040503050406030204" pitchFamily="18" charset="0"/>
                            <a:ea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𝑊</m:t>
                        </m:r>
                      </m:e>
                      <m:sub>
                        <m:r>
                          <a:rPr lang="en-US" sz="1800" i="1" dirty="0">
                            <a:latin typeface="Cambria Math" panose="02040503050406030204" pitchFamily="18" charset="0"/>
                            <a:ea typeface="Cambria Math" panose="02040503050406030204" pitchFamily="18" charset="0"/>
                          </a:rPr>
                          <m:t>𝑝𝑢𝑚𝑝</m:t>
                        </m:r>
                      </m:sub>
                    </m:sSub>
                    <m:r>
                      <a:rPr lang="en-US" sz="1800" b="0" i="1" dirty="0" smtClean="0">
                        <a:latin typeface="Cambria Math" panose="02040503050406030204" pitchFamily="18" charset="0"/>
                        <a:ea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𝑓</m:t>
                    </m:r>
                    <m:d>
                      <m:dPr>
                        <m:ctrlPr>
                          <a:rPr lang="en-US" sz="1800" b="0" i="1" dirty="0" smtClean="0">
                            <a:solidFill>
                              <a:schemeClr val="tx1"/>
                            </a:solidFill>
                            <a:latin typeface="Cambria Math" panose="02040503050406030204" pitchFamily="18" charset="0"/>
                            <a:ea typeface="Cambria Math" panose="02040503050406030204" pitchFamily="18" charset="0"/>
                          </a:rPr>
                        </m:ctrlPr>
                      </m:dPr>
                      <m:e>
                        <m:r>
                          <a:rPr lang="en-US" sz="1800" b="0" i="1" dirty="0" smtClean="0">
                            <a:solidFill>
                              <a:schemeClr val="tx1"/>
                            </a:solidFill>
                            <a:latin typeface="Cambria Math" panose="02040503050406030204" pitchFamily="18" charset="0"/>
                            <a:ea typeface="Cambria Math" panose="02040503050406030204" pitchFamily="18" charset="0"/>
                          </a:rPr>
                          <m:t>𝜌</m:t>
                        </m:r>
                        <m:r>
                          <a:rPr lang="en-US" sz="1800" b="0" i="1" dirty="0" smtClean="0">
                            <a:solidFill>
                              <a:schemeClr val="tx1"/>
                            </a:solidFill>
                            <a:latin typeface="Cambria Math" panose="02040503050406030204" pitchFamily="18" charset="0"/>
                            <a:ea typeface="Cambria Math" panose="02040503050406030204" pitchFamily="18" charset="0"/>
                          </a:rPr>
                          <m:t>, </m:t>
                        </m:r>
                        <m:r>
                          <a:rPr lang="en-US" sz="1800" b="0" i="1" dirty="0" smtClean="0">
                            <a:solidFill>
                              <a:schemeClr val="tx1"/>
                            </a:solidFill>
                            <a:latin typeface="Cambria Math" panose="02040503050406030204" pitchFamily="18" charset="0"/>
                            <a:ea typeface="Cambria Math" panose="02040503050406030204" pitchFamily="18" charset="0"/>
                          </a:rPr>
                          <m:t>𝜇</m:t>
                        </m:r>
                      </m:e>
                    </m:d>
                  </m:oMath>
                </a14:m>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acc>
                      <m:accPr>
                        <m:chr m:val="̇"/>
                        <m:ctrlPr>
                          <a:rPr lang="en-US" sz="1800" i="1" dirty="0" smtClean="0">
                            <a:latin typeface="Cambria Math" panose="02040503050406030204" pitchFamily="18" charset="0"/>
                          </a:rPr>
                        </m:ctrlPr>
                      </m:accPr>
                      <m:e>
                        <m:r>
                          <a:rPr lang="en-US" sz="1800" i="1" dirty="0">
                            <a:latin typeface="Cambria Math" panose="02040503050406030204" pitchFamily="18" charset="0"/>
                          </a:rPr>
                          <m:t>𝑄</m:t>
                        </m:r>
                      </m:e>
                    </m:acc>
                    <m:r>
                      <a:rPr lang="en-US" sz="1800" i="1" dirty="0">
                        <a:latin typeface="Cambria Math" panose="02040503050406030204" pitchFamily="18" charset="0"/>
                        <a:ea typeface="Cambria Math" panose="02040503050406030204" pitchFamily="18" charset="0"/>
                      </a:rPr>
                      <m:t>=</m:t>
                    </m:r>
                    <m:sSub>
                      <m:sSubPr>
                        <m:ctrlPr>
                          <a:rPr lang="en-US" sz="1800" i="1" dirty="0">
                            <a:latin typeface="Cambria Math" panose="02040503050406030204" pitchFamily="18" charset="0"/>
                            <a:ea typeface="Cambria Math" panose="02040503050406030204" pitchFamily="18" charset="0"/>
                          </a:rPr>
                        </m:ctrlPr>
                      </m:sSubPr>
                      <m:e>
                        <m:r>
                          <a:rPr lang="en-US" sz="1800" b="0" i="1" dirty="0" smtClean="0">
                            <a:latin typeface="Cambria Math" panose="02040503050406030204" pitchFamily="18" charset="0"/>
                            <a:ea typeface="Cambria Math" panose="02040503050406030204" pitchFamily="18" charset="0"/>
                          </a:rPr>
                          <m:t>h</m:t>
                        </m:r>
                      </m:e>
                      <m:sub>
                        <m:r>
                          <a:rPr lang="en-US" sz="1800" b="0" i="1" dirty="0" smtClean="0">
                            <a:latin typeface="Cambria Math" panose="02040503050406030204" pitchFamily="18" charset="0"/>
                            <a:ea typeface="Cambria Math" panose="02040503050406030204" pitchFamily="18" charset="0"/>
                          </a:rPr>
                          <m:t>𝑐𝑜𝑛𝑣</m:t>
                        </m:r>
                      </m:sub>
                    </m:sSub>
                    <m:r>
                      <a:rPr lang="en-US" sz="1800" i="1" dirty="0">
                        <a:latin typeface="Cambria Math" panose="02040503050406030204" pitchFamily="18" charset="0"/>
                        <a:ea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𝑇𝐴</m:t>
                    </m:r>
                  </m:oMath>
                </a14:m>
                <a:r>
                  <a:rPr lang="en-US" sz="1800" dirty="0"/>
                  <a:t> = </a:t>
                </a:r>
                <a14:m>
                  <m:oMath xmlns:m="http://schemas.openxmlformats.org/officeDocument/2006/math">
                    <m:r>
                      <a:rPr lang="en-US" sz="1800" i="1" dirty="0">
                        <a:latin typeface="Cambria Math" panose="02040503050406030204" pitchFamily="18" charset="0"/>
                        <a:ea typeface="Cambria Math" panose="02040503050406030204" pitchFamily="18" charset="0"/>
                      </a:rPr>
                      <m:t>=</m:t>
                    </m:r>
                    <m:acc>
                      <m:accPr>
                        <m:chr m:val="̇"/>
                        <m:ctrlPr>
                          <a:rPr lang="en-US" sz="1800" i="1" dirty="0">
                            <a:latin typeface="Cambria Math" panose="02040503050406030204" pitchFamily="18" charset="0"/>
                          </a:rPr>
                        </m:ctrlPr>
                      </m:accPr>
                      <m:e>
                        <m:r>
                          <a:rPr lang="en-US" sz="1800" i="1" dirty="0">
                            <a:latin typeface="Cambria Math" panose="02040503050406030204" pitchFamily="18" charset="0"/>
                          </a:rPr>
                          <m:t>𝑚</m:t>
                        </m:r>
                      </m:e>
                    </m:acc>
                    <m:sSub>
                      <m:sSubPr>
                        <m:ctrlPr>
                          <a:rPr lang="en-US" sz="1800" i="1" dirty="0">
                            <a:latin typeface="Cambria Math" panose="02040503050406030204" pitchFamily="18" charset="0"/>
                            <a:ea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𝐶</m:t>
                        </m:r>
                      </m:e>
                      <m:sub>
                        <m:r>
                          <a:rPr lang="en-US" sz="1800" i="1" dirty="0">
                            <a:latin typeface="Cambria Math" panose="02040503050406030204" pitchFamily="18" charset="0"/>
                            <a:ea typeface="Cambria Math" panose="02040503050406030204" pitchFamily="18" charset="0"/>
                          </a:rPr>
                          <m:t>𝑝</m:t>
                        </m:r>
                      </m:sub>
                    </m:sSub>
                    <m:r>
                      <a:rPr lang="en-US" sz="1800" i="1" dirty="0">
                        <a:latin typeface="Cambria Math" panose="02040503050406030204" pitchFamily="18" charset="0"/>
                        <a:ea typeface="Cambria Math" panose="02040503050406030204" pitchFamily="18" charset="0"/>
                      </a:rPr>
                      <m:t>∆</m:t>
                    </m:r>
                    <m:r>
                      <a:rPr lang="en-US" sz="1800" i="1" dirty="0">
                        <a:latin typeface="Cambria Math" panose="02040503050406030204" pitchFamily="18" charset="0"/>
                        <a:ea typeface="Cambria Math" panose="02040503050406030204" pitchFamily="18" charset="0"/>
                      </a:rPr>
                      <m:t>𝑇</m:t>
                    </m:r>
                  </m:oMath>
                </a14:m>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mc:Choice>
        <mc:Fallback xmlns="">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think everyone will agree with me if I say thermal control subsystems are essential for spacecraft survival and performance, especially in extreme environments like lunar and deep space missions, where components must operate within specific temperature ranges.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Active thermal control technologies such as single-phase pumped fluid loops are used in various robotic such as Mars rovers and human spacecrafts such as space shuttle and ISS.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However, there is a catch as these systems require additional hardware which increases system mass.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Moreover, some of the traditional fluids are either toxic so limited to external use only especially for human missions even a small leakage can result badly.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Or they are inefficient for future missions that require extreme space environments as they have to stay liquid in extreme colds.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Therefore, there is a rush to find innovative non-toxic fluids that can reduce pump power with low viscosity, while having low freezing points for extreme cold temperatures and provide high thermal properties to enhance the heat transfer.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this is what we are working on “finding a novel fluid that can be used in pumped fluid loops with these design considerations”.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chemeClr val="tx1"/>
                    </a:solidFill>
                    <a:latin typeface="Cambria Math" panose="02040503050406030204" pitchFamily="18" charset="0"/>
                  </a:rPr>
                  <a:t>𝑞=−𝑘𝐴 𝑑𝑇/𝑑𝑥</a:t>
                </a:r>
                <a:r>
                  <a:rPr lang="en-US" sz="1800" i="0" dirty="0">
                    <a:latin typeface="Cambria Math" panose="02040503050406030204" pitchFamily="18" charset="0"/>
                    <a:ea typeface="Cambria Math" panose="02040503050406030204" pitchFamily="18" charset="0"/>
                  </a:rPr>
                  <a:t>→</a:t>
                </a:r>
                <a:r>
                  <a:rPr lang="en-US" sz="1800" b="0" i="0" dirty="0">
                    <a:latin typeface="Cambria Math" panose="02040503050406030204" pitchFamily="18" charset="0"/>
                    <a:ea typeface="Cambria Math" panose="02040503050406030204" pitchFamily="18" charset="0"/>
                  </a:rPr>
                  <a:t>𝐴_(𝑟𝑎𝑑/𝐻𝑇𝑋)=𝑓(</a:t>
                </a:r>
                <a:r>
                  <a:rPr lang="en-US" sz="1800" i="0" dirty="0">
                    <a:latin typeface="Cambria Math" panose="02040503050406030204" pitchFamily="18" charset="0"/>
                  </a:rPr>
                  <a:t>𝑘</a:t>
                </a:r>
                <a:r>
                  <a:rPr lang="en-US" sz="1800" b="0" i="0" dirty="0">
                    <a:latin typeface="Cambria Math" panose="02040503050406030204" pitchFamily="18" charset="0"/>
                  </a:rPr>
                  <a:t>)</a:t>
                </a:r>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chemeClr val="tx1"/>
                    </a:solidFill>
                    <a:latin typeface="Cambria Math" panose="02040503050406030204" pitchFamily="18" charset="0"/>
                  </a:rPr>
                  <a:t>𝑚 ̇=</a:t>
                </a:r>
                <a:r>
                  <a:rPr lang="en-US" sz="1800" i="0" dirty="0">
                    <a:latin typeface="Cambria Math" panose="02040503050406030204" pitchFamily="18" charset="0"/>
                    <a:ea typeface="Cambria Math" panose="02040503050406030204" pitchFamily="18" charset="0"/>
                  </a:rPr>
                  <a:t>𝜌</a:t>
                </a:r>
                <a:r>
                  <a:rPr lang="en-US" sz="1800" b="0" i="0" dirty="0">
                    <a:latin typeface="Cambria Math" panose="02040503050406030204" pitchFamily="18" charset="0"/>
                  </a:rPr>
                  <a:t>𝑉 ̇</a:t>
                </a:r>
                <a:r>
                  <a:rPr lang="en-US" sz="1800" i="0" dirty="0">
                    <a:latin typeface="Cambria Math" panose="02040503050406030204" pitchFamily="18" charset="0"/>
                    <a:ea typeface="Cambria Math" panose="02040503050406030204" pitchFamily="18" charset="0"/>
                  </a:rPr>
                  <a:t>→</a:t>
                </a:r>
                <a:r>
                  <a:rPr lang="en-US" sz="1800" b="0" i="0" dirty="0">
                    <a:latin typeface="Cambria Math" panose="02040503050406030204" pitchFamily="18" charset="0"/>
                  </a:rPr>
                  <a:t>𝑄 ̇</a:t>
                </a:r>
                <a:r>
                  <a:rPr lang="en-US" sz="1800" b="0" i="0" dirty="0">
                    <a:latin typeface="Cambria Math" panose="02040503050406030204" pitchFamily="18" charset="0"/>
                    <a:ea typeface="Cambria Math" panose="02040503050406030204" pitchFamily="18" charset="0"/>
                  </a:rPr>
                  <a:t>=</a:t>
                </a:r>
                <a:r>
                  <a:rPr lang="en-US" sz="1800" i="0" dirty="0">
                    <a:latin typeface="Cambria Math" panose="02040503050406030204" pitchFamily="18" charset="0"/>
                  </a:rPr>
                  <a:t>(𝑚</a:t>
                </a:r>
                <a:r>
                  <a:rPr lang="en-US" sz="1800" i="0" dirty="0">
                    <a:latin typeface="Cambria Math" panose="02040503050406030204" pitchFamily="18" charset="0"/>
                    <a:ea typeface="Cambria Math" panose="02040503050406030204" pitchFamily="18" charset="0"/>
                  </a:rPr>
                  <a:t>𝐶_𝑝 ) ̇∆</a:t>
                </a:r>
                <a:r>
                  <a:rPr lang="en-US" sz="1800" b="0" i="0" dirty="0">
                    <a:latin typeface="Cambria Math" panose="02040503050406030204" pitchFamily="18" charset="0"/>
                    <a:ea typeface="Cambria Math" panose="02040503050406030204" pitchFamily="18" charset="0"/>
                  </a:rPr>
                  <a:t>𝑇=𝑓(</a:t>
                </a:r>
                <a:r>
                  <a:rPr lang="en-US" sz="1800" i="0" dirty="0">
                    <a:latin typeface="Cambria Math" panose="02040503050406030204" pitchFamily="18" charset="0"/>
                    <a:ea typeface="Cambria Math" panose="02040503050406030204" pitchFamily="18" charset="0"/>
                  </a:rPr>
                  <a:t>𝜌</a:t>
                </a:r>
                <a:r>
                  <a:rPr lang="en-US" sz="1800" b="0" i="0" dirty="0">
                    <a:latin typeface="Cambria Math" panose="02040503050406030204" pitchFamily="18" charset="0"/>
                    <a:ea typeface="Cambria Math" panose="02040503050406030204" pitchFamily="18" charset="0"/>
                  </a:rPr>
                  <a:t>, </a:t>
                </a:r>
                <a:r>
                  <a:rPr lang="en-US" sz="1800" i="0" dirty="0">
                    <a:latin typeface="Cambria Math" panose="02040503050406030204" pitchFamily="18" charset="0"/>
                    <a:ea typeface="Cambria Math" panose="02040503050406030204" pitchFamily="18" charset="0"/>
                  </a:rPr>
                  <a:t>𝐶_𝑝</a:t>
                </a:r>
                <a:r>
                  <a:rPr lang="en-US" sz="1800" b="0" i="0" dirty="0">
                    <a:latin typeface="Cambria Math" panose="02040503050406030204" pitchFamily="18" charset="0"/>
                    <a:ea typeface="Cambria Math" panose="02040503050406030204" pitchFamily="18" charset="0"/>
                  </a:rPr>
                  <a:t>)</a:t>
                </a:r>
                <a:endParaRPr lang="en-US" sz="1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0" dirty="0">
                    <a:latin typeface="Cambria Math" panose="02040503050406030204" pitchFamily="18" charset="0"/>
                    <a:ea typeface="Cambria Math" panose="02040503050406030204" pitchFamily="18" charset="0"/>
                  </a:rPr>
                  <a:t>∆𝑃→𝑊_𝑝𝑢𝑚𝑝</a:t>
                </a:r>
                <a:r>
                  <a:rPr lang="en-US" sz="1800" b="0" i="0" dirty="0">
                    <a:latin typeface="Cambria Math" panose="02040503050406030204" pitchFamily="18" charset="0"/>
                    <a:ea typeface="Cambria Math" panose="02040503050406030204" pitchFamily="18" charset="0"/>
                  </a:rPr>
                  <a:t>=</a:t>
                </a:r>
                <a:r>
                  <a:rPr lang="en-US" sz="1800" i="0" dirty="0">
                    <a:latin typeface="Cambria Math" panose="02040503050406030204" pitchFamily="18" charset="0"/>
                    <a:ea typeface="Cambria Math" panose="02040503050406030204" pitchFamily="18" charset="0"/>
                  </a:rPr>
                  <a:t>𝑓</a:t>
                </a:r>
                <a:r>
                  <a:rPr lang="en-US" sz="1800" b="0" i="0" dirty="0">
                    <a:solidFill>
                      <a:schemeClr val="tx1"/>
                    </a:solidFill>
                    <a:latin typeface="Cambria Math" panose="02040503050406030204" pitchFamily="18" charset="0"/>
                    <a:ea typeface="Cambria Math" panose="02040503050406030204" pitchFamily="18" charset="0"/>
                  </a:rPr>
                  <a:t>(𝜌, 𝜇)</a:t>
                </a:r>
                <a:endParaRPr lang="en-US" sz="18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mc:Fallback>
      </mc:AlternateContent>
      <p:sp>
        <p:nvSpPr>
          <p:cNvPr id="4" name="Slide Number Placeholder 3"/>
          <p:cNvSpPr>
            <a:spLocks noGrp="1"/>
          </p:cNvSpPr>
          <p:nvPr>
            <p:ph type="sldNum" sz="quarter" idx="5"/>
          </p:nvPr>
        </p:nvSpPr>
        <p:spPr/>
        <p:txBody>
          <a:bodyPr/>
          <a:lstStyle/>
          <a:p>
            <a:fld id="{3153D443-CBAC-934A-8506-FB4DF260D863}" type="slidenum">
              <a:rPr lang="en-US" smtClean="0"/>
              <a:t>3</a:t>
            </a:fld>
            <a:endParaRPr lang="en-US"/>
          </a:p>
        </p:txBody>
      </p:sp>
    </p:spTree>
    <p:extLst>
      <p:ext uri="{BB962C8B-B14F-4D97-AF65-F5344CB8AC3E}">
        <p14:creationId xmlns:p14="http://schemas.microsoft.com/office/powerpoint/2010/main" val="78828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10487-C8F3-B13C-F7A2-54AFD41B1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0F88C-363A-0CDF-2289-B91F59424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38E23-E12E-0DEB-72E5-38820BEA9978}"/>
              </a:ext>
            </a:extLst>
          </p:cNvPr>
          <p:cNvSpPr>
            <a:spLocks noGrp="1"/>
          </p:cNvSpPr>
          <p:nvPr>
            <p:ph type="body" idx="1"/>
          </p:nvPr>
        </p:nvSpPr>
        <p:spPr/>
        <p:txBody>
          <a:bodyPr/>
          <a:lstStyle/>
          <a:p>
            <a:r>
              <a:rPr lang="en-US" dirty="0"/>
              <a:t>And here we introduce ionic liquids.</a:t>
            </a:r>
          </a:p>
          <a:p>
            <a:r>
              <a:rPr lang="en-US" dirty="0"/>
              <a:t>These are liquids made entirely of ions — essentially molten salts — and they’re formed by combining a cation and an anion.</a:t>
            </a:r>
          </a:p>
          <a:p>
            <a:r>
              <a:rPr lang="en-US" dirty="0"/>
              <a:t>What makes them really exciting is that by changing the cation-anion pair, we can tune their properties. This means we can design ionic liquids with specific characteristics — thermal, physical, or chemical — depending on our application needs.</a:t>
            </a:r>
          </a:p>
          <a:p>
            <a:r>
              <a:rPr lang="en-US" dirty="0"/>
              <a:t>For example, this cation paired with bromide results in a solid at room temperature. But if we pair it with a different anion like TFSI, we get a liquid. And not just melting point — other properties like viscosity and specific heat also change depending on the pairing.</a:t>
            </a:r>
          </a:p>
          <a:p>
            <a:r>
              <a:rPr lang="en-US" dirty="0"/>
              <a:t>Thanks to their strong electrostatic interactions, they also have unique advantages — they show negligible vapor pressure, meaning they don’t evaporate easily, and they have excellent thermal stability.</a:t>
            </a:r>
          </a:p>
          <a:p>
            <a:r>
              <a:rPr lang="en-US" dirty="0"/>
              <a:t>So overall, ionic liquids offer a highly customizable and thermally stable alternative to traditional fluids, making them a very promising candidate for pumped fluid loops in spacecraft.</a:t>
            </a:r>
          </a:p>
          <a:p>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000000"/>
              </a:solidFill>
              <a:effectLst/>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Arial" panose="020B0604020202020204" pitchFamily="34" charset="0"/>
              </a:rPr>
              <a:t>1-butylpyridinium Cl 405 K</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Arial" panose="020B0604020202020204" pitchFamily="34" charset="0"/>
              </a:rPr>
              <a:t>1-ethyl-3-methylimidazolium Br 345 K</a:t>
            </a:r>
            <a:endParaRPr lang="en-US"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Arial" panose="020B0604020202020204" pitchFamily="34" charset="0"/>
              </a:rPr>
              <a:t>1-ethyl-3-methylimidazolium TFSI 263 K</a:t>
            </a: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Arial" panose="020B0604020202020204" pitchFamily="34" charset="0"/>
              </a:rPr>
              <a:t>1-ethyl-3-methylpyridinium TFSI 272 K</a:t>
            </a:r>
            <a:endParaRPr lang="en-US" dirty="0"/>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E487CDC-3CD1-8BA0-28BD-E9A24BD8DAC8}"/>
              </a:ext>
            </a:extLst>
          </p:cNvPr>
          <p:cNvSpPr>
            <a:spLocks noGrp="1"/>
          </p:cNvSpPr>
          <p:nvPr>
            <p:ph type="sldNum" sz="quarter" idx="5"/>
          </p:nvPr>
        </p:nvSpPr>
        <p:spPr/>
        <p:txBody>
          <a:bodyPr/>
          <a:lstStyle/>
          <a:p>
            <a:fld id="{3153D443-CBAC-934A-8506-FB4DF260D863}" type="slidenum">
              <a:rPr lang="en-US" smtClean="0"/>
              <a:t>4</a:t>
            </a:fld>
            <a:endParaRPr lang="en-US"/>
          </a:p>
        </p:txBody>
      </p:sp>
    </p:spTree>
    <p:extLst>
      <p:ext uri="{BB962C8B-B14F-4D97-AF65-F5344CB8AC3E}">
        <p14:creationId xmlns:p14="http://schemas.microsoft.com/office/powerpoint/2010/main" val="74735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39AC1-8146-06F7-9F5C-A02A5C8A2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78E94-54D8-9165-D9BB-53D10A6D7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1BF0D-ACE3-9F94-7D7F-768BC2ED3BA0}"/>
              </a:ext>
            </a:extLst>
          </p:cNvPr>
          <p:cNvSpPr>
            <a:spLocks noGrp="1"/>
          </p:cNvSpPr>
          <p:nvPr>
            <p:ph type="body" idx="1"/>
          </p:nvPr>
        </p:nvSpPr>
        <p:spPr/>
        <p:txBody>
          <a:bodyPr/>
          <a:lstStyle/>
          <a:p>
            <a:r>
              <a:rPr lang="en-US" dirty="0"/>
              <a:t>Now the question is — how do we pick the most optimal ionic liquid for our purpose?</a:t>
            </a:r>
          </a:p>
          <a:p>
            <a:r>
              <a:rPr lang="en-US" dirty="0"/>
              <a:t>We turned to machine learning.</a:t>
            </a:r>
          </a:p>
          <a:p>
            <a:r>
              <a:rPr lang="en-US" dirty="0"/>
              <a:t>Because when you consider that there are potentially over 100 million possible ILs from different cation-anion combinations, it quickly becomes clear that traditional experimental or computational screening is just not feasible — it’s too slow and expensive.</a:t>
            </a:r>
          </a:p>
          <a:p>
            <a:r>
              <a:rPr lang="en-US" dirty="0"/>
              <a:t>Machine learning, on the other hand, offers a fast and predictive way to screen these ILs. It helps us narrow down the most promising candidates with desired properties while minimizing the need for trial-and-error experimentation.</a:t>
            </a:r>
          </a:p>
          <a:p>
            <a:r>
              <a:rPr lang="en-US" dirty="0"/>
              <a:t>Based on the cation-anion data we’ve collected so far, we were able to generate over 300 thousand novel IL candidates that are suitable for ML modeling — and we’re still expanding our design space to include even more.</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C40D768-5966-5103-EA3B-78C68B52AB58}"/>
              </a:ext>
            </a:extLst>
          </p:cNvPr>
          <p:cNvSpPr>
            <a:spLocks noGrp="1"/>
          </p:cNvSpPr>
          <p:nvPr>
            <p:ph type="sldNum" sz="quarter" idx="5"/>
          </p:nvPr>
        </p:nvSpPr>
        <p:spPr/>
        <p:txBody>
          <a:bodyPr/>
          <a:lstStyle/>
          <a:p>
            <a:fld id="{3153D443-CBAC-934A-8506-FB4DF260D863}" type="slidenum">
              <a:rPr lang="en-US" smtClean="0"/>
              <a:t>5</a:t>
            </a:fld>
            <a:endParaRPr lang="en-US"/>
          </a:p>
        </p:txBody>
      </p:sp>
    </p:spTree>
    <p:extLst>
      <p:ext uri="{BB962C8B-B14F-4D97-AF65-F5344CB8AC3E}">
        <p14:creationId xmlns:p14="http://schemas.microsoft.com/office/powerpoint/2010/main" val="108864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C4DFF-2572-583C-20F8-862E4401D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BE59E-B734-BBCE-2527-99BE4CBE6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A2AC5-66FA-901F-A6A6-CC159749EA1A}"/>
              </a:ext>
            </a:extLst>
          </p:cNvPr>
          <p:cNvSpPr>
            <a:spLocks noGrp="1"/>
          </p:cNvSpPr>
          <p:nvPr>
            <p:ph type="body" idx="1"/>
          </p:nvPr>
        </p:nvSpPr>
        <p:spPr/>
        <p:txBody>
          <a:bodyPr/>
          <a:lstStyle/>
          <a:p>
            <a:r>
              <a:rPr lang="en-US" dirty="0"/>
              <a:t>There’s been a surge in recent years in applying machine learning to predict ionic liquid properties — in fact, a new paper came out just last week from a group working on something similar, which shows this direction is gaining momentum.</a:t>
            </a:r>
          </a:p>
          <a:p>
            <a:r>
              <a:rPr lang="en-US" dirty="0"/>
              <a:t>Across the literature, we see applications ranging from the chemical industry to energy storage, batteries and carbon dioxide capture. </a:t>
            </a:r>
            <a:r>
              <a:rPr lang="en-US" dirty="0" err="1"/>
              <a:t>Paduszyński's</a:t>
            </a:r>
            <a:r>
              <a:rPr lang="en-US" dirty="0"/>
              <a:t> group explored viscosity and melting point prediction using various ML models. Datta’s team focused on ionic conductivity and emphasized how important the right data splitting strategy is for real-world prediction, which we applied to our work. Saher et al. went a step further by validating their melting point predictions experimentally for thermal energy storage systems.</a:t>
            </a:r>
          </a:p>
          <a:p>
            <a:r>
              <a:rPr lang="en-US" dirty="0"/>
              <a:t>However, while these studies show the potential of ML-IL integration, they don’t directly address spacecraft heat transfer. That’s the critical research gap our work focuses on — designing and predicting ILs specifically as high-performance heat transfer fluids for extreme environments in space applications.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3A325A0D-4D39-118E-9607-772BFD734E6C}"/>
              </a:ext>
            </a:extLst>
          </p:cNvPr>
          <p:cNvSpPr>
            <a:spLocks noGrp="1"/>
          </p:cNvSpPr>
          <p:nvPr>
            <p:ph type="sldNum" sz="quarter" idx="5"/>
          </p:nvPr>
        </p:nvSpPr>
        <p:spPr/>
        <p:txBody>
          <a:bodyPr/>
          <a:lstStyle/>
          <a:p>
            <a:fld id="{3153D443-CBAC-934A-8506-FB4DF260D863}" type="slidenum">
              <a:rPr lang="en-US" smtClean="0"/>
              <a:t>6</a:t>
            </a:fld>
            <a:endParaRPr lang="en-US"/>
          </a:p>
        </p:txBody>
      </p:sp>
    </p:spTree>
    <p:extLst>
      <p:ext uri="{BB962C8B-B14F-4D97-AF65-F5344CB8AC3E}">
        <p14:creationId xmlns:p14="http://schemas.microsoft.com/office/powerpoint/2010/main" val="81767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E5E0C-8767-F59C-2FCB-88D477B09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4EB99-327D-C4F9-A6CB-ACB64CDA3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051AF-FD94-1F5E-E091-01AA706570AB}"/>
              </a:ext>
            </a:extLst>
          </p:cNvPr>
          <p:cNvSpPr>
            <a:spLocks noGrp="1"/>
          </p:cNvSpPr>
          <p:nvPr>
            <p:ph type="body" idx="1"/>
          </p:nvPr>
        </p:nvSpPr>
        <p:spPr/>
        <p:txBody>
          <a:bodyPr/>
          <a:lstStyle/>
          <a:p>
            <a:r>
              <a:rPr lang="en-US" dirty="0"/>
              <a:t>We started by gathering data from the NIST </a:t>
            </a:r>
            <a:r>
              <a:rPr lang="en-US" dirty="0" err="1"/>
              <a:t>ILThermo</a:t>
            </a:r>
            <a:r>
              <a:rPr lang="en-US" dirty="0"/>
              <a:t> database, which includes thermophysical property measurements for thousands of ionic liquids.</a:t>
            </a:r>
          </a:p>
          <a:p>
            <a:r>
              <a:rPr lang="en-US" dirty="0"/>
              <a:t>For effective machine learning development, we need three key things:</a:t>
            </a:r>
            <a:br>
              <a:rPr lang="en-US" dirty="0"/>
            </a:br>
            <a:r>
              <a:rPr lang="en-US" dirty="0"/>
              <a:t>a wide variety of ILs, a high number of data points, and a broad temperature range—especially on the low end, which is critical for spacecraft applications.</a:t>
            </a:r>
          </a:p>
          <a:p>
            <a:r>
              <a:rPr lang="en-US" dirty="0"/>
              <a:t>Among the properties, viscosity stood out. It had the best combination of unique ILs, rich data coverage, and a wide temperature span, making it ideal for training robust ML models.</a:t>
            </a:r>
          </a:p>
          <a:p>
            <a:r>
              <a:rPr lang="en-US" dirty="0"/>
              <a:t>Other properties, however, were more challenging. For example, thermal conductivity and liquid phase transition temperature had much lower data availability and variety, which limited model performance.</a:t>
            </a:r>
          </a:p>
          <a:p>
            <a:r>
              <a:rPr lang="en-US" dirty="0"/>
              <a:t>The figure on the right shows how complex and nonlinear these property trends can be—and that’s exactly where machine learning is most useful: capturing patterns that traditional models often miss.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2526AB75-B89A-6F8F-0897-F8CE90B98AB1}"/>
              </a:ext>
            </a:extLst>
          </p:cNvPr>
          <p:cNvSpPr>
            <a:spLocks noGrp="1"/>
          </p:cNvSpPr>
          <p:nvPr>
            <p:ph type="sldNum" sz="quarter" idx="5"/>
          </p:nvPr>
        </p:nvSpPr>
        <p:spPr/>
        <p:txBody>
          <a:bodyPr/>
          <a:lstStyle/>
          <a:p>
            <a:fld id="{3153D443-CBAC-934A-8506-FB4DF260D863}" type="slidenum">
              <a:rPr lang="en-US" smtClean="0"/>
              <a:t>7</a:t>
            </a:fld>
            <a:endParaRPr lang="en-US"/>
          </a:p>
        </p:txBody>
      </p:sp>
    </p:spTree>
    <p:extLst>
      <p:ext uri="{BB962C8B-B14F-4D97-AF65-F5344CB8AC3E}">
        <p14:creationId xmlns:p14="http://schemas.microsoft.com/office/powerpoint/2010/main" val="244129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C006-4185-7F51-E08C-61897AF58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7B7E6-18BC-AD57-B9FB-53EB43D02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90436-845E-6FD7-41CA-008679EBBC27}"/>
              </a:ext>
            </a:extLst>
          </p:cNvPr>
          <p:cNvSpPr>
            <a:spLocks noGrp="1"/>
          </p:cNvSpPr>
          <p:nvPr>
            <p:ph type="body" idx="1"/>
          </p:nvPr>
        </p:nvSpPr>
        <p:spPr/>
        <p:txBody>
          <a:bodyPr/>
          <a:lstStyle/>
          <a:p>
            <a:pPr marL="285750" marR="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After gathering the data, we applied featurization method. </a:t>
            </a:r>
          </a:p>
          <a:p>
            <a:pPr marL="285750" marR="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Which is the process of transforming physical and chemical features of ionic liquids into vectoral representations as </a:t>
            </a:r>
            <a:r>
              <a:rPr lang="en-US" sz="1800" dirty="0"/>
              <a:t>models can’t work directly with chemical names or molecular drawings.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First using py2opsin library we convert chemical names of ILs into SMILES strings. </a:t>
            </a:r>
          </a:p>
          <a:p>
            <a:pPr marL="285750" marR="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From SMILES using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RDkit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library we obtain molecular descriptors of each unique IL. </a:t>
            </a:r>
          </a:p>
          <a:p>
            <a:pPr marL="285750" marR="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descriptors are numerical presentation of molecules such as atom types and bond types but its not limited to these as we obtained 210 descriptors. </a:t>
            </a:r>
          </a:p>
          <a:p>
            <a:pPr marL="285750" marR="0" indent="-285750">
              <a:buFont typeface="Arial" panose="020B0604020202020204" pitchFamily="34" charset="0"/>
              <a:buChar char="•"/>
            </a:pPr>
            <a:r>
              <a:rPr lang="en-US" sz="1800" dirty="0"/>
              <a:t>At the bottom, you can see an example of this process for two ionic liquids with just a few of their descriptors shown.</a:t>
            </a:r>
            <a:endParaRPr lang="en-US" dirty="0"/>
          </a:p>
          <a:p>
            <a:r>
              <a:rPr lang="en-US" dirty="0"/>
              <a:t>--------</a:t>
            </a:r>
          </a:p>
          <a:p>
            <a:r>
              <a:rPr lang="en-US" dirty="0"/>
              <a:t>210 molecular descriptors</a:t>
            </a:r>
          </a:p>
        </p:txBody>
      </p:sp>
      <p:sp>
        <p:nvSpPr>
          <p:cNvPr id="4" name="Slide Number Placeholder 3">
            <a:extLst>
              <a:ext uri="{FF2B5EF4-FFF2-40B4-BE49-F238E27FC236}">
                <a16:creationId xmlns:a16="http://schemas.microsoft.com/office/drawing/2014/main" id="{DB0243F2-8FA5-E3DD-BF1A-586F062473D9}"/>
              </a:ext>
            </a:extLst>
          </p:cNvPr>
          <p:cNvSpPr>
            <a:spLocks noGrp="1"/>
          </p:cNvSpPr>
          <p:nvPr>
            <p:ph type="sldNum" sz="quarter" idx="5"/>
          </p:nvPr>
        </p:nvSpPr>
        <p:spPr/>
        <p:txBody>
          <a:bodyPr/>
          <a:lstStyle/>
          <a:p>
            <a:fld id="{3153D443-CBAC-934A-8506-FB4DF260D863}" type="slidenum">
              <a:rPr lang="en-US" smtClean="0"/>
              <a:t>8</a:t>
            </a:fld>
            <a:endParaRPr lang="en-US"/>
          </a:p>
        </p:txBody>
      </p:sp>
    </p:spTree>
    <p:extLst>
      <p:ext uri="{BB962C8B-B14F-4D97-AF65-F5344CB8AC3E}">
        <p14:creationId xmlns:p14="http://schemas.microsoft.com/office/powerpoint/2010/main" val="90599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A6B20-ECB2-BC13-EA29-EAE26C57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ABB0E-CFA4-DD0F-A406-441AF9F4A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55B37-ECB1-5B26-9EDF-BD6B12C758DB}"/>
              </a:ext>
            </a:extLst>
          </p:cNvPr>
          <p:cNvSpPr>
            <a:spLocks noGrp="1"/>
          </p:cNvSpPr>
          <p:nvPr>
            <p:ph type="body" idx="1"/>
          </p:nvPr>
        </p:nvSpPr>
        <p:spPr/>
        <p:txBody>
          <a:bodyPr/>
          <a:lstStyle/>
          <a:p>
            <a:r>
              <a:rPr lang="en-US" dirty="0"/>
              <a:t>After constructing the feature set, we prepared the data for machine learning by applying three key steps: splitting, scaling, and reduction.</a:t>
            </a:r>
          </a:p>
          <a:p>
            <a:r>
              <a:rPr lang="en-US" dirty="0"/>
              <a:t>We first split the data into train, validation, and test sets.</a:t>
            </a:r>
          </a:p>
          <a:p>
            <a:r>
              <a:rPr lang="en-US" dirty="0"/>
              <a:t>The </a:t>
            </a:r>
            <a:r>
              <a:rPr lang="en-US" b="1" dirty="0"/>
              <a:t>training set</a:t>
            </a:r>
            <a:r>
              <a:rPr lang="en-US" dirty="0"/>
              <a:t> is used for the model to learn patterns.</a:t>
            </a:r>
          </a:p>
          <a:p>
            <a:r>
              <a:rPr lang="en-US" dirty="0"/>
              <a:t>The </a:t>
            </a:r>
            <a:r>
              <a:rPr lang="en-US" b="1" dirty="0"/>
              <a:t>validation set</a:t>
            </a:r>
            <a:r>
              <a:rPr lang="en-US" dirty="0"/>
              <a:t>, when used, helps us tune the model and avoid overfitting.</a:t>
            </a:r>
          </a:p>
          <a:p>
            <a:r>
              <a:rPr lang="en-US" dirty="0"/>
              <a:t>And the </a:t>
            </a:r>
            <a:r>
              <a:rPr lang="en-US" b="1" dirty="0"/>
              <a:t>test set</a:t>
            </a:r>
            <a:r>
              <a:rPr lang="en-US" dirty="0"/>
              <a:t> is for final performance evaluation on completely unseen ILs.</a:t>
            </a:r>
            <a:br>
              <a:rPr lang="en-US" dirty="0"/>
            </a:br>
            <a:r>
              <a:rPr lang="en-US" dirty="0"/>
              <a:t>For some properties, like LPTT and density, we skipped validation because the model type didn’t require it.</a:t>
            </a:r>
          </a:p>
          <a:p>
            <a:r>
              <a:rPr lang="en-US" dirty="0"/>
              <a:t>Then, we applied </a:t>
            </a:r>
            <a:r>
              <a:rPr lang="en-US" b="1" dirty="0"/>
              <a:t>scaling</a:t>
            </a:r>
            <a:r>
              <a:rPr lang="en-US" dirty="0"/>
              <a:t> to ensure numerical comparability across features. This helps the model converge faster and prevents bias from large feature ranges.</a:t>
            </a:r>
            <a:br>
              <a:rPr lang="en-US" dirty="0"/>
            </a:br>
            <a:r>
              <a:rPr lang="en-US" dirty="0"/>
              <a:t>For properties like LPTT and density, we didn’t scale the target because it wasn’t necessary.</a:t>
            </a:r>
          </a:p>
          <a:p>
            <a:r>
              <a:rPr lang="en-US" dirty="0"/>
              <a:t>Lastly, we performed </a:t>
            </a:r>
            <a:r>
              <a:rPr lang="en-US" b="1" dirty="0"/>
              <a:t>feature reduction</a:t>
            </a:r>
            <a:r>
              <a:rPr lang="en-US" dirty="0"/>
              <a:t> to remove zero-variance or fully correlated features. This step reduces noise, prevents overfitting, and improves model performance overall.</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B726BD4-59D1-604F-2EFB-CDE2D96906F3}"/>
              </a:ext>
            </a:extLst>
          </p:cNvPr>
          <p:cNvSpPr>
            <a:spLocks noGrp="1"/>
          </p:cNvSpPr>
          <p:nvPr>
            <p:ph type="sldNum" sz="quarter" idx="5"/>
          </p:nvPr>
        </p:nvSpPr>
        <p:spPr/>
        <p:txBody>
          <a:bodyPr/>
          <a:lstStyle/>
          <a:p>
            <a:fld id="{3153D443-CBAC-934A-8506-FB4DF260D863}" type="slidenum">
              <a:rPr lang="en-US" smtClean="0"/>
              <a:t>9</a:t>
            </a:fld>
            <a:endParaRPr lang="en-US"/>
          </a:p>
        </p:txBody>
      </p:sp>
    </p:spTree>
    <p:extLst>
      <p:ext uri="{BB962C8B-B14F-4D97-AF65-F5344CB8AC3E}">
        <p14:creationId xmlns:p14="http://schemas.microsoft.com/office/powerpoint/2010/main" val="1580818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FAEB33-364D-C845-9282-CE82843A1143}" type="datetime1">
              <a:rPr lang="en-US" smtClean="0"/>
              <a:t>7/30/25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3" name="Title 18">
            <a:extLst>
              <a:ext uri="{FF2B5EF4-FFF2-40B4-BE49-F238E27FC236}">
                <a16:creationId xmlns:a16="http://schemas.microsoft.com/office/drawing/2014/main" id="{DC0A9285-546C-824E-BB82-80DD4A7E5723}"/>
              </a:ext>
            </a:extLst>
          </p:cNvPr>
          <p:cNvSpPr>
            <a:spLocks noGrp="1"/>
          </p:cNvSpPr>
          <p:nvPr>
            <p:ph type="title" hasCustomPrompt="1"/>
          </p:nvPr>
        </p:nvSpPr>
        <p:spPr>
          <a:xfrm>
            <a:off x="304272" y="2561844"/>
            <a:ext cx="4777596" cy="829533"/>
          </a:xfrm>
          <a:noFill/>
        </p:spPr>
        <p:txBody>
          <a:bodyPr lIns="182880" tIns="182880" rIns="182880" anchor="t">
            <a:normAutofit/>
          </a:bodyPr>
          <a:lstStyle>
            <a:lvl1pPr algn="l">
              <a:defRPr sz="3200" baseline="0">
                <a:solidFill>
                  <a:schemeClr val="tx1"/>
                </a:solidFill>
              </a:defRPr>
            </a:lvl1pPr>
          </a:lstStyle>
          <a:p>
            <a:r>
              <a:rPr lang="en-US" dirty="0"/>
              <a:t>Click to add title</a:t>
            </a:r>
          </a:p>
        </p:txBody>
      </p:sp>
      <p:pic>
        <p:nvPicPr>
          <p:cNvPr id="10" name="Picture 9">
            <a:extLst>
              <a:ext uri="{FF2B5EF4-FFF2-40B4-BE49-F238E27FC236}">
                <a16:creationId xmlns:a16="http://schemas.microsoft.com/office/drawing/2014/main" id="{C6A6C757-F494-C249-B435-958A389BFC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117" y="590550"/>
            <a:ext cx="994225" cy="999600"/>
          </a:xfrm>
          <a:prstGeom prst="rect">
            <a:avLst/>
          </a:prstGeom>
        </p:spPr>
      </p:pic>
      <p:sp>
        <p:nvSpPr>
          <p:cNvPr id="11" name="Rectangle 10">
            <a:extLst>
              <a:ext uri="{FF2B5EF4-FFF2-40B4-BE49-F238E27FC236}">
                <a16:creationId xmlns:a16="http://schemas.microsoft.com/office/drawing/2014/main" id="{2703C8E5-147E-4644-A094-238B240D41BF}"/>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7470F22-3D51-8D47-9BDC-3F4D49D359C4}"/>
              </a:ext>
            </a:extLst>
          </p:cNvPr>
          <p:cNvSpPr>
            <a:spLocks noGrp="1"/>
          </p:cNvSpPr>
          <p:nvPr>
            <p:ph type="body" sz="quarter" idx="13" hasCustomPrompt="1"/>
          </p:nvPr>
        </p:nvSpPr>
        <p:spPr>
          <a:xfrm>
            <a:off x="304800" y="3486150"/>
            <a:ext cx="4776788" cy="762000"/>
          </a:xfrm>
        </p:spPr>
        <p:txBody>
          <a:bodyPr lIns="182880" tIns="0" rIns="182880" bIns="0">
            <a:noAutofit/>
          </a:bodyPr>
          <a:lstStyle>
            <a:lvl1pPr marL="0" indent="0">
              <a:buNone/>
              <a:defRPr sz="1800">
                <a:solidFill>
                  <a:schemeClr val="tx1"/>
                </a:solidFill>
              </a:defRPr>
            </a:lvl1pPr>
          </a:lstStyle>
          <a:p>
            <a:pPr lvl="0"/>
            <a:r>
              <a:rPr lang="en-US" dirty="0"/>
              <a:t>Click to add text</a:t>
            </a:r>
          </a:p>
        </p:txBody>
      </p:sp>
    </p:spTree>
    <p:extLst>
      <p:ext uri="{BB962C8B-B14F-4D97-AF65-F5344CB8AC3E}">
        <p14:creationId xmlns:p14="http://schemas.microsoft.com/office/powerpoint/2010/main" val="243152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5D5404-8BE1-6B49-8911-E1AF935FCEA2}" type="datetime1">
              <a:rPr lang="en-US" smtClean="0"/>
              <a:t>7/30/25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4" name="Text Placeholder 13"/>
          <p:cNvSpPr>
            <a:spLocks noGrp="1"/>
          </p:cNvSpPr>
          <p:nvPr>
            <p:ph type="body" sz="quarter" idx="13" hasCustomPrompt="1"/>
          </p:nvPr>
        </p:nvSpPr>
        <p:spPr>
          <a:xfrm>
            <a:off x="0" y="1985433"/>
            <a:ext cx="9144000" cy="1491725"/>
          </a:xfrm>
        </p:spPr>
        <p:txBody>
          <a:bodyPr>
            <a:noAutofit/>
          </a:bodyPr>
          <a:lstStyle>
            <a:lvl1pPr marL="0" indent="0" algn="ctr">
              <a:buNone/>
              <a:defRPr sz="2800">
                <a:solidFill>
                  <a:schemeClr val="accent2"/>
                </a:solidFill>
              </a:defRPr>
            </a:lvl1pPr>
          </a:lstStyle>
          <a:p>
            <a:pPr lvl="0"/>
            <a:r>
              <a:rPr lang="en-US" dirty="0"/>
              <a:t>Click to add text</a:t>
            </a:r>
          </a:p>
        </p:txBody>
      </p:sp>
      <p:pic>
        <p:nvPicPr>
          <p:cNvPr id="10" name="Picture 9" descr="cu screen b31b1b.psd">
            <a:extLst>
              <a:ext uri="{FF2B5EF4-FFF2-40B4-BE49-F238E27FC236}">
                <a16:creationId xmlns:a16="http://schemas.microsoft.com/office/drawing/2014/main" id="{2F0129F0-F30E-CA46-95D8-485C2699B0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82033" y="402168"/>
            <a:ext cx="1113367" cy="1019803"/>
          </a:xfrm>
          <a:prstGeom prst="rect">
            <a:avLst/>
          </a:prstGeom>
        </p:spPr>
      </p:pic>
      <p:sp>
        <p:nvSpPr>
          <p:cNvPr id="9" name="Rectangle 8">
            <a:extLst>
              <a:ext uri="{FF2B5EF4-FFF2-40B4-BE49-F238E27FC236}">
                <a16:creationId xmlns:a16="http://schemas.microsoft.com/office/drawing/2014/main" id="{DC174D41-7CC7-7D41-8BF1-2412C5E93533}"/>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EE059B75-688C-714C-A731-B1FA0FCA36C8}"/>
              </a:ext>
            </a:extLst>
          </p:cNvPr>
          <p:cNvSpPr>
            <a:spLocks noGrp="1"/>
          </p:cNvSpPr>
          <p:nvPr>
            <p:ph type="body" sz="quarter" idx="14" hasCustomPrompt="1"/>
          </p:nvPr>
        </p:nvSpPr>
        <p:spPr>
          <a:xfrm>
            <a:off x="0" y="1276350"/>
            <a:ext cx="9144000" cy="685800"/>
          </a:xfrm>
        </p:spPr>
        <p:txBody>
          <a:bodyPr anchor="ctr">
            <a:noAutofit/>
          </a:bodyPr>
          <a:lstStyle>
            <a:lvl1pPr marL="0" indent="0" algn="ctr" defTabSz="914377" rtl="0" eaLnBrk="1" latinLnBrk="0" hangingPunct="1">
              <a:spcBef>
                <a:spcPct val="0"/>
              </a:spcBef>
              <a:buNone/>
              <a:defRPr lang="en-US" sz="3200" kern="1200" dirty="0" smtClean="0">
                <a:solidFill>
                  <a:schemeClr val="accent3"/>
                </a:solidFill>
                <a:latin typeface="+mj-lt"/>
                <a:ea typeface="+mj-ea"/>
                <a:cs typeface="+mj-cs"/>
              </a:defRPr>
            </a:lvl1pPr>
            <a:lvl2pPr marL="0" indent="0" algn="ctr" defTabSz="914377" rtl="0" eaLnBrk="1" latinLnBrk="0" hangingPunct="1">
              <a:spcBef>
                <a:spcPct val="0"/>
              </a:spcBef>
              <a:buNone/>
              <a:defRPr lang="en-US" sz="3200" kern="1200" dirty="0" smtClean="0">
                <a:solidFill>
                  <a:schemeClr val="accent3"/>
                </a:solidFill>
                <a:latin typeface="+mj-lt"/>
                <a:ea typeface="+mj-ea"/>
                <a:cs typeface="+mj-cs"/>
              </a:defRPr>
            </a:lvl2pPr>
            <a:lvl3pPr marL="0" indent="0" algn="ctr" defTabSz="914377" rtl="0" eaLnBrk="1" latinLnBrk="0" hangingPunct="1">
              <a:spcBef>
                <a:spcPct val="0"/>
              </a:spcBef>
              <a:buNone/>
              <a:defRPr lang="en-US" sz="3200" kern="1200" dirty="0" smtClean="0">
                <a:solidFill>
                  <a:schemeClr val="accent3"/>
                </a:solidFill>
                <a:latin typeface="+mj-lt"/>
                <a:ea typeface="+mj-ea"/>
                <a:cs typeface="+mj-cs"/>
              </a:defRPr>
            </a:lvl3pPr>
            <a:lvl4pPr marL="0" indent="0" algn="ctr" defTabSz="914377" rtl="0" eaLnBrk="1" latinLnBrk="0" hangingPunct="1">
              <a:spcBef>
                <a:spcPct val="0"/>
              </a:spcBef>
              <a:buNone/>
              <a:defRPr lang="en-US" sz="3200" kern="1200" dirty="0" smtClean="0">
                <a:solidFill>
                  <a:schemeClr val="accent3"/>
                </a:solidFill>
                <a:latin typeface="+mj-lt"/>
                <a:ea typeface="+mj-ea"/>
                <a:cs typeface="+mj-cs"/>
              </a:defRPr>
            </a:lvl4pPr>
            <a:lvl5pPr marL="0" indent="0" algn="ctr" defTabSz="914377" rtl="0" eaLnBrk="1" latinLnBrk="0" hangingPunct="1">
              <a:spcBef>
                <a:spcPct val="0"/>
              </a:spcBef>
              <a:buNone/>
              <a:defRPr lang="en-US" sz="3200" kern="1200" dirty="0">
                <a:solidFill>
                  <a:schemeClr val="accent3"/>
                </a:solidFill>
                <a:latin typeface="+mj-lt"/>
                <a:ea typeface="+mj-ea"/>
                <a:cs typeface="+mj-cs"/>
              </a:defRPr>
            </a:lvl5pPr>
          </a:lstStyle>
          <a:p>
            <a:pPr lvl="0"/>
            <a:r>
              <a:rPr lang="en-US" dirty="0"/>
              <a:t>Click to add title</a:t>
            </a:r>
          </a:p>
        </p:txBody>
      </p:sp>
    </p:spTree>
    <p:extLst>
      <p:ext uri="{BB962C8B-B14F-4D97-AF65-F5344CB8AC3E}">
        <p14:creationId xmlns:p14="http://schemas.microsoft.com/office/powerpoint/2010/main" val="54029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F4EA80-136C-4C4E-BC64-1280472CBAEA}" type="datetime1">
              <a:rPr lang="en-US" smtClean="0"/>
              <a:t>7/30/25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3" name="Text Placeholder 2"/>
          <p:cNvSpPr>
            <a:spLocks noGrp="1"/>
          </p:cNvSpPr>
          <p:nvPr>
            <p:ph type="body" sz="quarter" idx="13" hasCustomPrompt="1"/>
          </p:nvPr>
        </p:nvSpPr>
        <p:spPr>
          <a:xfrm>
            <a:off x="285753" y="1428750"/>
            <a:ext cx="8678863" cy="2884887"/>
          </a:xfrm>
        </p:spPr>
        <p:txBody>
          <a:bodyPr>
            <a:noAutofit/>
          </a:bodyPr>
          <a:lstStyle>
            <a:lvl1pPr>
              <a:defRPr sz="2800"/>
            </a:lvl1pPr>
            <a:lvl2pPr>
              <a:defRPr sz="2400"/>
            </a:lvl2pPr>
            <a:lvl3pPr>
              <a:defRPr sz="2000"/>
            </a:lvl3pPr>
            <a:lvl4pPr>
              <a:defRPr sz="1800"/>
            </a:lvl4pPr>
            <a:lvl5pPr>
              <a:defRPr sz="1800"/>
            </a:lvl5pPr>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hasCustomPrompt="1"/>
          </p:nvPr>
        </p:nvSpPr>
        <p:spPr>
          <a:xfrm>
            <a:off x="285750" y="800100"/>
            <a:ext cx="8677656" cy="514350"/>
          </a:xfrm>
        </p:spPr>
        <p:txBody>
          <a:bodyPr>
            <a:noAutofit/>
          </a:bodyPr>
          <a:lstStyle>
            <a:lvl1pPr algn="l">
              <a:defRPr/>
            </a:lvl1pPr>
          </a:lstStyle>
          <a:p>
            <a:r>
              <a:rPr lang="en-US" dirty="0"/>
              <a:t>Click to add text</a:t>
            </a:r>
          </a:p>
        </p:txBody>
      </p:sp>
      <p:sp>
        <p:nvSpPr>
          <p:cNvPr id="9" name="Rectangle 8">
            <a:extLst>
              <a:ext uri="{FF2B5EF4-FFF2-40B4-BE49-F238E27FC236}">
                <a16:creationId xmlns:a16="http://schemas.microsoft.com/office/drawing/2014/main" id="{7F3ACDC8-27DC-0145-A868-75822BC87982}"/>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cu white lrg.psd">
            <a:extLst>
              <a:ext uri="{FF2B5EF4-FFF2-40B4-BE49-F238E27FC236}">
                <a16:creationId xmlns:a16="http://schemas.microsoft.com/office/drawing/2014/main" id="{6E01EECD-840D-AC48-AFCC-03304D0069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99"/>
          <a:stretch/>
        </p:blipFill>
        <p:spPr>
          <a:xfrm>
            <a:off x="4103639" y="-95250"/>
            <a:ext cx="929024" cy="354268"/>
          </a:xfrm>
          <a:prstGeom prst="rect">
            <a:avLst/>
          </a:prstGeom>
        </p:spPr>
      </p:pic>
    </p:spTree>
    <p:extLst>
      <p:ext uri="{BB962C8B-B14F-4D97-AF65-F5344CB8AC3E}">
        <p14:creationId xmlns:p14="http://schemas.microsoft.com/office/powerpoint/2010/main" val="481278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330323-A3B2-E548-AD58-B975B3E2C27B}" type="datetime1">
              <a:rPr lang="en-US" smtClean="0"/>
              <a:t>7/30/25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4" name="Title 13"/>
          <p:cNvSpPr>
            <a:spLocks noGrp="1"/>
          </p:cNvSpPr>
          <p:nvPr>
            <p:ph type="title" hasCustomPrompt="1"/>
          </p:nvPr>
        </p:nvSpPr>
        <p:spPr>
          <a:xfrm>
            <a:off x="287899" y="461820"/>
            <a:ext cx="8534400" cy="646331"/>
          </a:xfrm>
        </p:spPr>
        <p:txBody>
          <a:bodyPr/>
          <a:lstStyle>
            <a:lvl1pPr algn="l">
              <a:defRPr/>
            </a:lvl1pPr>
          </a:lstStyle>
          <a:p>
            <a:r>
              <a:rPr lang="en-US" dirty="0"/>
              <a:t>Click to add title</a:t>
            </a:r>
          </a:p>
        </p:txBody>
      </p:sp>
      <p:sp>
        <p:nvSpPr>
          <p:cNvPr id="16" name="Text Placeholder 15"/>
          <p:cNvSpPr>
            <a:spLocks noGrp="1"/>
          </p:cNvSpPr>
          <p:nvPr>
            <p:ph type="body" sz="quarter" idx="14" hasCustomPrompt="1"/>
          </p:nvPr>
        </p:nvSpPr>
        <p:spPr>
          <a:xfrm>
            <a:off x="289405" y="1200150"/>
            <a:ext cx="8534400" cy="1600200"/>
          </a:xfrm>
        </p:spPr>
        <p:txBody>
          <a:bodyPr numCol="2"/>
          <a:lstStyle/>
          <a:p>
            <a:pPr lvl="0"/>
            <a:r>
              <a:rPr lang="en-US" dirty="0"/>
              <a:t>Click to edit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2B375926-5564-7F41-982B-2CA540DB949F}"/>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cu white lrg.psd">
            <a:extLst>
              <a:ext uri="{FF2B5EF4-FFF2-40B4-BE49-F238E27FC236}">
                <a16:creationId xmlns:a16="http://schemas.microsoft.com/office/drawing/2014/main" id="{FDCB217E-A06D-974D-8E3A-ED42CE06B2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99"/>
          <a:stretch/>
        </p:blipFill>
        <p:spPr>
          <a:xfrm>
            <a:off x="4103639" y="-95250"/>
            <a:ext cx="929024" cy="354268"/>
          </a:xfrm>
          <a:prstGeom prst="rect">
            <a:avLst/>
          </a:prstGeom>
        </p:spPr>
      </p:pic>
      <p:sp>
        <p:nvSpPr>
          <p:cNvPr id="8" name="Content Placeholder 7">
            <a:extLst>
              <a:ext uri="{FF2B5EF4-FFF2-40B4-BE49-F238E27FC236}">
                <a16:creationId xmlns:a16="http://schemas.microsoft.com/office/drawing/2014/main" id="{B9CB0402-D9EA-C84A-BBAD-7D05BA746916}"/>
              </a:ext>
            </a:extLst>
          </p:cNvPr>
          <p:cNvSpPr>
            <a:spLocks noGrp="1"/>
          </p:cNvSpPr>
          <p:nvPr>
            <p:ph sz="quarter" idx="15" hasCustomPrompt="1"/>
          </p:nvPr>
        </p:nvSpPr>
        <p:spPr>
          <a:xfrm>
            <a:off x="287338" y="2876550"/>
            <a:ext cx="8535987" cy="1752600"/>
          </a:xfrm>
        </p:spPr>
        <p:txBody>
          <a:bodyPr anchor="ctr" anchorCtr="0"/>
          <a:lstStyle>
            <a:lvl1pPr marL="0" indent="0" algn="ctr">
              <a:buNone/>
              <a:defRPr/>
            </a:lvl1pPr>
          </a:lstStyle>
          <a:p>
            <a:pPr lvl="0"/>
            <a:r>
              <a:rPr lang="en-US" dirty="0"/>
              <a:t>Graphic</a:t>
            </a:r>
          </a:p>
        </p:txBody>
      </p:sp>
    </p:spTree>
    <p:extLst>
      <p:ext uri="{BB962C8B-B14F-4D97-AF65-F5344CB8AC3E}">
        <p14:creationId xmlns:p14="http://schemas.microsoft.com/office/powerpoint/2010/main" val="109238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FC8BC1-7802-7941-B109-CC720C32BDBB}" type="datetime1">
              <a:rPr lang="en-US" smtClean="0"/>
              <a:t>7/30/25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12" name="TextBox 11"/>
          <p:cNvSpPr txBox="1"/>
          <p:nvPr userDrawn="1"/>
        </p:nvSpPr>
        <p:spPr>
          <a:xfrm>
            <a:off x="438726" y="3567547"/>
            <a:ext cx="8258850" cy="584775"/>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sz="1800" dirty="0">
              <a:solidFill>
                <a:schemeClr val="bg1"/>
              </a:solidFill>
            </a:endParaRPr>
          </a:p>
        </p:txBody>
      </p:sp>
      <p:sp>
        <p:nvSpPr>
          <p:cNvPr id="13" name="Content Placeholder 12"/>
          <p:cNvSpPr>
            <a:spLocks noGrp="1"/>
          </p:cNvSpPr>
          <p:nvPr>
            <p:ph sz="quarter" idx="13" hasCustomPrompt="1"/>
          </p:nvPr>
        </p:nvSpPr>
        <p:spPr>
          <a:xfrm>
            <a:off x="4800605" y="1085850"/>
            <a:ext cx="4050507" cy="3657600"/>
          </a:xfrm>
        </p:spPr>
        <p:txBody>
          <a:bodyPr anchor="ctr" anchorCtr="0"/>
          <a:lstStyle>
            <a:lvl1pPr marL="0" indent="0" algn="ctr">
              <a:buNone/>
              <a:defRPr/>
            </a:lvl1pPr>
          </a:lstStyle>
          <a:p>
            <a:pPr lvl="0"/>
            <a:r>
              <a:rPr lang="en-US" dirty="0"/>
              <a:t>Graphic</a:t>
            </a:r>
          </a:p>
        </p:txBody>
      </p:sp>
      <p:sp>
        <p:nvSpPr>
          <p:cNvPr id="14" name="Title 13"/>
          <p:cNvSpPr>
            <a:spLocks noGrp="1"/>
          </p:cNvSpPr>
          <p:nvPr>
            <p:ph type="title" hasCustomPrompt="1"/>
          </p:nvPr>
        </p:nvSpPr>
        <p:spPr>
          <a:xfrm>
            <a:off x="287899" y="461818"/>
            <a:ext cx="6554707" cy="452582"/>
          </a:xfrm>
        </p:spPr>
        <p:txBody>
          <a:bodyPr/>
          <a:lstStyle>
            <a:lvl1pPr algn="l">
              <a:defRPr/>
            </a:lvl1pPr>
          </a:lstStyle>
          <a:p>
            <a:r>
              <a:rPr lang="en-US" dirty="0"/>
              <a:t>Click to add title</a:t>
            </a:r>
          </a:p>
        </p:txBody>
      </p:sp>
      <p:sp>
        <p:nvSpPr>
          <p:cNvPr id="16" name="Text Placeholder 15"/>
          <p:cNvSpPr>
            <a:spLocks noGrp="1"/>
          </p:cNvSpPr>
          <p:nvPr>
            <p:ph type="body" sz="quarter" idx="14" hasCustomPrompt="1"/>
          </p:nvPr>
        </p:nvSpPr>
        <p:spPr>
          <a:xfrm>
            <a:off x="289410" y="1085850"/>
            <a:ext cx="4358795" cy="3657600"/>
          </a:xfrm>
        </p:spPr>
        <p:txBody>
          <a:bodyPr numCol="1"/>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FF9335A-E71C-3044-BC65-4FC387DA27B6}"/>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cu white lrg.psd">
            <a:extLst>
              <a:ext uri="{FF2B5EF4-FFF2-40B4-BE49-F238E27FC236}">
                <a16:creationId xmlns:a16="http://schemas.microsoft.com/office/drawing/2014/main" id="{497F341F-F847-2445-8EF5-47EF63BEE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99"/>
          <a:stretch/>
        </p:blipFill>
        <p:spPr>
          <a:xfrm>
            <a:off x="4103639" y="-95250"/>
            <a:ext cx="929024" cy="354268"/>
          </a:xfrm>
          <a:prstGeom prst="rect">
            <a:avLst/>
          </a:prstGeom>
        </p:spPr>
      </p:pic>
    </p:spTree>
    <p:extLst>
      <p:ext uri="{BB962C8B-B14F-4D97-AF65-F5344CB8AC3E}">
        <p14:creationId xmlns:p14="http://schemas.microsoft.com/office/powerpoint/2010/main" val="242311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4D39469-33D6-0A4D-B1F4-8C030E95E758}" type="datetime1">
              <a:rPr lang="en-US" smtClean="0"/>
              <a:t>7/30/25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2" name="Title 1"/>
          <p:cNvSpPr>
            <a:spLocks noGrp="1"/>
          </p:cNvSpPr>
          <p:nvPr>
            <p:ph type="title" hasCustomPrompt="1"/>
          </p:nvPr>
        </p:nvSpPr>
        <p:spPr>
          <a:xfrm>
            <a:off x="838200" y="569785"/>
            <a:ext cx="7467600" cy="403957"/>
          </a:xfrm>
        </p:spPr>
        <p:txBody>
          <a:bodyPr/>
          <a:lstStyle/>
          <a:p>
            <a:r>
              <a:rPr lang="en-US" dirty="0"/>
              <a:t>Click to add title</a:t>
            </a:r>
          </a:p>
        </p:txBody>
      </p:sp>
      <p:sp>
        <p:nvSpPr>
          <p:cNvPr id="13" name="Content Placeholder 12"/>
          <p:cNvSpPr>
            <a:spLocks noGrp="1"/>
          </p:cNvSpPr>
          <p:nvPr>
            <p:ph sz="quarter" idx="14" hasCustomPrompt="1"/>
          </p:nvPr>
        </p:nvSpPr>
        <p:spPr>
          <a:xfrm>
            <a:off x="838200" y="1123950"/>
            <a:ext cx="7467600" cy="3448050"/>
          </a:xfrm>
        </p:spPr>
        <p:txBody>
          <a:bodyPr anchor="ctr" anchorCtr="0"/>
          <a:lstStyle>
            <a:lvl1pPr marL="0" indent="0" algn="ctr">
              <a:buNone/>
              <a:defRPr/>
            </a:lvl1pPr>
          </a:lstStyle>
          <a:p>
            <a:pPr lvl="0"/>
            <a:r>
              <a:rPr lang="en-US" dirty="0"/>
              <a:t>Graphic</a:t>
            </a:r>
          </a:p>
        </p:txBody>
      </p:sp>
      <p:sp>
        <p:nvSpPr>
          <p:cNvPr id="12" name="Rectangle 11">
            <a:extLst>
              <a:ext uri="{FF2B5EF4-FFF2-40B4-BE49-F238E27FC236}">
                <a16:creationId xmlns:a16="http://schemas.microsoft.com/office/drawing/2014/main" id="{04D4C3B8-C72A-234F-801D-62CC4EFC1473}"/>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descr="cu white lrg.psd">
            <a:extLst>
              <a:ext uri="{FF2B5EF4-FFF2-40B4-BE49-F238E27FC236}">
                <a16:creationId xmlns:a16="http://schemas.microsoft.com/office/drawing/2014/main" id="{0424A742-A864-314F-80E6-E197D7DB73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99"/>
          <a:stretch/>
        </p:blipFill>
        <p:spPr>
          <a:xfrm>
            <a:off x="4103639" y="-95250"/>
            <a:ext cx="929024" cy="354268"/>
          </a:xfrm>
          <a:prstGeom prst="rect">
            <a:avLst/>
          </a:prstGeom>
        </p:spPr>
      </p:pic>
    </p:spTree>
    <p:extLst>
      <p:ext uri="{BB962C8B-B14F-4D97-AF65-F5344CB8AC3E}">
        <p14:creationId xmlns:p14="http://schemas.microsoft.com/office/powerpoint/2010/main" val="137150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3A2C13-BAD6-D94D-9D86-681257A7AB70}" type="datetime1">
              <a:rPr lang="en-US" smtClean="0"/>
              <a:t>7/30/25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11" name="Text Placeholder 9">
            <a:extLst>
              <a:ext uri="{FF2B5EF4-FFF2-40B4-BE49-F238E27FC236}">
                <a16:creationId xmlns:a16="http://schemas.microsoft.com/office/drawing/2014/main" id="{7E419631-6A90-1D4B-9AC3-E03C8AA89D35}"/>
              </a:ext>
            </a:extLst>
          </p:cNvPr>
          <p:cNvSpPr>
            <a:spLocks noGrp="1"/>
          </p:cNvSpPr>
          <p:nvPr>
            <p:ph type="body" sz="quarter" idx="14" hasCustomPrompt="1"/>
          </p:nvPr>
        </p:nvSpPr>
        <p:spPr>
          <a:xfrm>
            <a:off x="346286" y="2197058"/>
            <a:ext cx="2498725" cy="679492"/>
          </a:xfrm>
          <a:noFill/>
        </p:spPr>
        <p:txBody>
          <a:bodyPr lIns="182880" tIns="91440" rIns="182880"/>
          <a:lstStyle>
            <a:lvl1pPr marL="0" indent="0">
              <a:buNone/>
              <a:defRPr baseline="0">
                <a:solidFill>
                  <a:schemeClr val="tx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pic>
        <p:nvPicPr>
          <p:cNvPr id="6" name="Picture 5">
            <a:extLst>
              <a:ext uri="{FF2B5EF4-FFF2-40B4-BE49-F238E27FC236}">
                <a16:creationId xmlns:a16="http://schemas.microsoft.com/office/drawing/2014/main" id="{6C464510-7A77-DB43-9098-69BAB5172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9627" y="590550"/>
            <a:ext cx="1019218" cy="1024728"/>
          </a:xfrm>
          <a:prstGeom prst="rect">
            <a:avLst/>
          </a:prstGeom>
        </p:spPr>
      </p:pic>
      <p:sp>
        <p:nvSpPr>
          <p:cNvPr id="8" name="Rectangle 7">
            <a:extLst>
              <a:ext uri="{FF2B5EF4-FFF2-40B4-BE49-F238E27FC236}">
                <a16:creationId xmlns:a16="http://schemas.microsoft.com/office/drawing/2014/main" id="{9306357B-88AF-5E41-A0F9-506D230E0D01}"/>
              </a:ext>
            </a:extLst>
          </p:cNvPr>
          <p:cNvSpPr/>
          <p:nvPr userDrawn="1"/>
        </p:nvSpPr>
        <p:spPr>
          <a:xfrm>
            <a:off x="0" y="0"/>
            <a:ext cx="9144000" cy="166688"/>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411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A6A640-BDFA-954E-B9EB-2D1B16F196DF}" type="datetime1">
              <a:rPr lang="en-US" smtClean="0"/>
              <a:t>7/30/25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145900525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65" r:id="rId5"/>
    <p:sldLayoutId id="2147483657" r:id="rId6"/>
    <p:sldLayoutId id="2147483669" r:id="rId7"/>
  </p:sldLayoutIdLst>
  <p:hf hdr="0" ftr="0" dt="0"/>
  <p:txStyles>
    <p:titleStyle>
      <a:lvl1pPr algn="ctr" defTabSz="914377" rtl="0" eaLnBrk="1" latinLnBrk="0" hangingPunct="1">
        <a:spcBef>
          <a:spcPct val="0"/>
        </a:spcBef>
        <a:buNone/>
        <a:defRPr sz="3200" kern="1200">
          <a:solidFill>
            <a:schemeClr val="accent3"/>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hyperlink" Target="https://www.google.com/url?sa=i&amp;rct=j&amp;q=&amp;esrc=s&amp;source=images&amp;cd=&amp;ved=2ahUKEwjGuf7e-ojnAhWJoJ4KHZLtCC4QjRx6BAgBEAQ&amp;url=https%3A%2F%2Fengineering.stanford.edu%2F&amp;psig=AOvVaw1cCOt94CLkeSpGxdnoMfi6&amp;ust=157929292092368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emf"/><Relationship Id="rId7" Type="http://schemas.openxmlformats.org/officeDocument/2006/relationships/image" Target="../media/image15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4.emf"/><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67622-3B47-DB9A-0E83-58198663643A}"/>
              </a:ext>
            </a:extLst>
          </p:cNvPr>
          <p:cNvSpPr>
            <a:spLocks noGrp="1"/>
          </p:cNvSpPr>
          <p:nvPr>
            <p:ph type="title"/>
          </p:nvPr>
        </p:nvSpPr>
        <p:spPr>
          <a:xfrm>
            <a:off x="304272" y="1447323"/>
            <a:ext cx="5715528" cy="2038827"/>
          </a:xfrm>
        </p:spPr>
        <p:txBody>
          <a:bodyPr>
            <a:normAutofit fontScale="90000"/>
          </a:bodyPr>
          <a:lstStyle/>
          <a:p>
            <a:r>
              <a:rPr lang="en-US" b="1" dirty="0"/>
              <a:t>Machine Learning-Guided Design of Ionic Liquids for Next-Generation Pumped Fluid Loops</a:t>
            </a:r>
            <a:r>
              <a:rPr lang="en-US" dirty="0"/>
              <a:t> </a:t>
            </a:r>
            <a:br>
              <a:rPr lang="en-US" b="1" dirty="0">
                <a:latin typeface="Helvetica" pitchFamily="2" charset="0"/>
              </a:rPr>
            </a:br>
            <a:endParaRPr lang="en-US" b="1" dirty="0">
              <a:latin typeface="Helvetica" pitchFamily="2" charset="0"/>
            </a:endParaRPr>
          </a:p>
        </p:txBody>
      </p:sp>
      <p:sp>
        <p:nvSpPr>
          <p:cNvPr id="3" name="Text Placeholder 2">
            <a:extLst>
              <a:ext uri="{FF2B5EF4-FFF2-40B4-BE49-F238E27FC236}">
                <a16:creationId xmlns:a16="http://schemas.microsoft.com/office/drawing/2014/main" id="{6FBF64DB-215E-84D8-7629-5992FA5EF309}"/>
              </a:ext>
            </a:extLst>
          </p:cNvPr>
          <p:cNvSpPr>
            <a:spLocks noGrp="1"/>
          </p:cNvSpPr>
          <p:nvPr>
            <p:ph type="body" sz="quarter" idx="13"/>
          </p:nvPr>
        </p:nvSpPr>
        <p:spPr>
          <a:xfrm>
            <a:off x="304799" y="3486150"/>
            <a:ext cx="5096589" cy="762000"/>
          </a:xfrm>
        </p:spPr>
        <p:txBody>
          <a:bodyPr/>
          <a:lstStyle/>
          <a:p>
            <a:r>
              <a:rPr lang="en-US" dirty="0">
                <a:latin typeface="Helvetica" pitchFamily="2" charset="0"/>
              </a:rPr>
              <a:t>Elif Acar, Eric Yablonski, and Sadaf Sobhani</a:t>
            </a:r>
          </a:p>
          <a:p>
            <a:r>
              <a:rPr lang="en-US" dirty="0">
                <a:latin typeface="Helvetica" pitchFamily="2" charset="0"/>
              </a:rPr>
              <a:t>Cornell University</a:t>
            </a:r>
          </a:p>
        </p:txBody>
      </p:sp>
      <p:sp>
        <p:nvSpPr>
          <p:cNvPr id="5" name="TextBox 4">
            <a:extLst>
              <a:ext uri="{FF2B5EF4-FFF2-40B4-BE49-F238E27FC236}">
                <a16:creationId xmlns:a16="http://schemas.microsoft.com/office/drawing/2014/main" id="{B06DA57B-AB54-CE86-CA0B-A94B5F8D3DFD}"/>
              </a:ext>
            </a:extLst>
          </p:cNvPr>
          <p:cNvSpPr txBox="1"/>
          <p:nvPr/>
        </p:nvSpPr>
        <p:spPr>
          <a:xfrm>
            <a:off x="2819400" y="182791"/>
            <a:ext cx="6324600" cy="1077218"/>
          </a:xfrm>
          <a:prstGeom prst="rect">
            <a:avLst/>
          </a:prstGeom>
          <a:noFill/>
        </p:spPr>
        <p:txBody>
          <a:bodyPr wrap="square">
            <a:spAutoFit/>
          </a:bodyPr>
          <a:lstStyle/>
          <a:p>
            <a:pPr algn="r"/>
            <a:r>
              <a:rPr lang="en-US" sz="1600" dirty="0">
                <a:latin typeface="Helvetica" pitchFamily="2" charset="0"/>
              </a:rPr>
              <a:t>Thermal &amp; Fluids Analysis Workshop 2025</a:t>
            </a:r>
          </a:p>
          <a:p>
            <a:pPr algn="r"/>
            <a:r>
              <a:rPr lang="en-US" sz="1600" dirty="0">
                <a:latin typeface="Helvetica" pitchFamily="2" charset="0"/>
              </a:rPr>
              <a:t>NASA Ames Research Center</a:t>
            </a:r>
          </a:p>
          <a:p>
            <a:pPr algn="r"/>
            <a:r>
              <a:rPr lang="en-US" sz="1600" dirty="0">
                <a:latin typeface="Helvetica" pitchFamily="2" charset="0"/>
              </a:rPr>
              <a:t>Thermal Control and Protection</a:t>
            </a:r>
            <a:br>
              <a:rPr lang="en-US" sz="1600" dirty="0">
                <a:latin typeface="Helvetica" pitchFamily="2" charset="0"/>
              </a:rPr>
            </a:br>
            <a:r>
              <a:rPr lang="en-US" sz="1600" dirty="0">
                <a:latin typeface="Helvetica" pitchFamily="2" charset="0"/>
              </a:rPr>
              <a:t>August 4, 2025</a:t>
            </a:r>
          </a:p>
        </p:txBody>
      </p:sp>
      <p:pic>
        <p:nvPicPr>
          <p:cNvPr id="6" name="Picture 5">
            <a:extLst>
              <a:ext uri="{FF2B5EF4-FFF2-40B4-BE49-F238E27FC236}">
                <a16:creationId xmlns:a16="http://schemas.microsoft.com/office/drawing/2014/main" id="{C5271FA5-6F52-784A-173F-B63EFBE4676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14600" y="4042577"/>
            <a:ext cx="1192360" cy="1120417"/>
          </a:xfrm>
          <a:prstGeom prst="rect">
            <a:avLst/>
          </a:prstGeom>
        </p:spPr>
      </p:pic>
      <p:pic>
        <p:nvPicPr>
          <p:cNvPr id="8" name="Picture 7" descr="A black background with red text&#10;&#10;Description automatically generated">
            <a:extLst>
              <a:ext uri="{FF2B5EF4-FFF2-40B4-BE49-F238E27FC236}">
                <a16:creationId xmlns:a16="http://schemas.microsoft.com/office/drawing/2014/main" id="{E417A75D-D40D-EC70-C4D7-53C208B8F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4116088"/>
            <a:ext cx="2490788" cy="825261"/>
          </a:xfrm>
          <a:prstGeom prst="rect">
            <a:avLst/>
          </a:prstGeom>
        </p:spPr>
      </p:pic>
      <p:pic>
        <p:nvPicPr>
          <p:cNvPr id="10" name="Picture 9">
            <a:extLst>
              <a:ext uri="{FF2B5EF4-FFF2-40B4-BE49-F238E27FC236}">
                <a16:creationId xmlns:a16="http://schemas.microsoft.com/office/drawing/2014/main" id="{4D5F2595-9401-ADD5-6D11-DB1F1B9368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560" y="1228228"/>
            <a:ext cx="3684440" cy="3915272"/>
          </a:xfrm>
          <a:prstGeom prst="rect">
            <a:avLst/>
          </a:prstGeom>
        </p:spPr>
      </p:pic>
      <p:sp>
        <p:nvSpPr>
          <p:cNvPr id="4" name="TextBox 3">
            <a:extLst>
              <a:ext uri="{FF2B5EF4-FFF2-40B4-BE49-F238E27FC236}">
                <a16:creationId xmlns:a16="http://schemas.microsoft.com/office/drawing/2014/main" id="{907BD65E-B35A-F532-8840-5639F29321F6}"/>
              </a:ext>
            </a:extLst>
          </p:cNvPr>
          <p:cNvSpPr txBox="1"/>
          <p:nvPr/>
        </p:nvSpPr>
        <p:spPr>
          <a:xfrm>
            <a:off x="6037634" y="1205526"/>
            <a:ext cx="1095172" cy="261610"/>
          </a:xfrm>
          <a:prstGeom prst="rect">
            <a:avLst/>
          </a:prstGeom>
          <a:noFill/>
        </p:spPr>
        <p:txBody>
          <a:bodyPr wrap="none" rtlCol="0">
            <a:spAutoFit/>
          </a:bodyPr>
          <a:lstStyle/>
          <a:p>
            <a:r>
              <a:rPr lang="en-US" sz="1100" i="1" dirty="0">
                <a:solidFill>
                  <a:schemeClr val="bg1"/>
                </a:solidFill>
                <a:latin typeface="Helvetica" pitchFamily="2" charset="0"/>
              </a:rPr>
              <a:t>Source: NASA</a:t>
            </a:r>
          </a:p>
        </p:txBody>
      </p:sp>
      <p:sp>
        <p:nvSpPr>
          <p:cNvPr id="7" name="Rounded Rectangle 6">
            <a:extLst>
              <a:ext uri="{FF2B5EF4-FFF2-40B4-BE49-F238E27FC236}">
                <a16:creationId xmlns:a16="http://schemas.microsoft.com/office/drawing/2014/main" id="{F4AECE78-CC3A-1B85-56F6-7C175A0729A5}"/>
              </a:ext>
            </a:extLst>
          </p:cNvPr>
          <p:cNvSpPr/>
          <p:nvPr/>
        </p:nvSpPr>
        <p:spPr>
          <a:xfrm rot="19712500">
            <a:off x="6771887" y="2021839"/>
            <a:ext cx="1117687" cy="45719"/>
          </a:xfrm>
          <a:prstGeom prst="roundRect">
            <a:avLst/>
          </a:prstGeom>
          <a:noFill/>
          <a:ln>
            <a:solidFill>
              <a:srgbClr val="C00000"/>
            </a:solidFill>
          </a:ln>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70919DD-B5B2-BC8E-846B-8BE82113EFB1}"/>
              </a:ext>
            </a:extLst>
          </p:cNvPr>
          <p:cNvSpPr/>
          <p:nvPr/>
        </p:nvSpPr>
        <p:spPr>
          <a:xfrm rot="13902413">
            <a:off x="6922626" y="2011165"/>
            <a:ext cx="169908" cy="317000"/>
          </a:xfrm>
          <a:prstGeom prst="roundRect">
            <a:avLst/>
          </a:prstGeom>
          <a:noFill/>
          <a:ln>
            <a:solidFill>
              <a:srgbClr val="C00000"/>
            </a:solidFill>
          </a:ln>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CCE2AA4-B271-EC7E-CADE-41D4C4454BEA}"/>
              </a:ext>
            </a:extLst>
          </p:cNvPr>
          <p:cNvSpPr/>
          <p:nvPr/>
        </p:nvSpPr>
        <p:spPr>
          <a:xfrm rot="13847030" flipH="1">
            <a:off x="7640485" y="2021571"/>
            <a:ext cx="152160" cy="321807"/>
          </a:xfrm>
          <a:prstGeom prst="roundRect">
            <a:avLst/>
          </a:prstGeom>
          <a:noFill/>
          <a:ln>
            <a:solidFill>
              <a:srgbClr val="C00000"/>
            </a:solidFill>
          </a:ln>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3F6F584-482C-9510-85EC-DBF3D90FF5B7}"/>
              </a:ext>
            </a:extLst>
          </p:cNvPr>
          <p:cNvPicPr>
            <a:picLocks noChangeAspect="1"/>
          </p:cNvPicPr>
          <p:nvPr/>
        </p:nvPicPr>
        <p:blipFill>
          <a:blip r:embed="rId6"/>
          <a:srcRect b="13337"/>
          <a:stretch>
            <a:fillRect/>
          </a:stretch>
        </p:blipFill>
        <p:spPr>
          <a:xfrm>
            <a:off x="3548419" y="3937345"/>
            <a:ext cx="2047162" cy="1182746"/>
          </a:xfrm>
          <a:prstGeom prst="rect">
            <a:avLst/>
          </a:prstGeom>
        </p:spPr>
      </p:pic>
    </p:spTree>
    <p:extLst>
      <p:ext uri="{BB962C8B-B14F-4D97-AF65-F5344CB8AC3E}">
        <p14:creationId xmlns:p14="http://schemas.microsoft.com/office/powerpoint/2010/main" val="2926774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CC41-C4DD-53F8-AB7D-9A5FF20A8A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1F6CF8-480D-367B-963F-0378F5A28949}"/>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Model Development</a:t>
            </a:r>
          </a:p>
        </p:txBody>
      </p:sp>
      <p:sp>
        <p:nvSpPr>
          <p:cNvPr id="7" name="Slide Number Placeholder 6">
            <a:extLst>
              <a:ext uri="{FF2B5EF4-FFF2-40B4-BE49-F238E27FC236}">
                <a16:creationId xmlns:a16="http://schemas.microsoft.com/office/drawing/2014/main" id="{0760642E-4E5C-4DF3-BF5D-185819BF9EA8}"/>
              </a:ext>
            </a:extLst>
          </p:cNvPr>
          <p:cNvSpPr>
            <a:spLocks noGrp="1"/>
          </p:cNvSpPr>
          <p:nvPr>
            <p:ph type="sldNum" sz="quarter" idx="12"/>
          </p:nvPr>
        </p:nvSpPr>
        <p:spPr/>
        <p:txBody>
          <a:bodyPr/>
          <a:lstStyle/>
          <a:p>
            <a:fld id="{6315554C-9387-4378-80C2-5F7076CAC952}" type="slidenum">
              <a:rPr lang="en-US" smtClean="0"/>
              <a:t>10</a:t>
            </a:fld>
            <a:endParaRPr lang="en-US"/>
          </a:p>
        </p:txBody>
      </p:sp>
      <p:pic>
        <p:nvPicPr>
          <p:cNvPr id="4" name="Graphic 3">
            <a:extLst>
              <a:ext uri="{FF2B5EF4-FFF2-40B4-BE49-F238E27FC236}">
                <a16:creationId xmlns:a16="http://schemas.microsoft.com/office/drawing/2014/main" id="{2765823D-BC3A-89AF-F731-CC38D594D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314450"/>
            <a:ext cx="4437529" cy="2514600"/>
          </a:xfrm>
          <a:prstGeom prst="rect">
            <a:avLst/>
          </a:prstGeom>
        </p:spPr>
      </p:pic>
      <p:pic>
        <p:nvPicPr>
          <p:cNvPr id="9" name="Graphic 8">
            <a:extLst>
              <a:ext uri="{FF2B5EF4-FFF2-40B4-BE49-F238E27FC236}">
                <a16:creationId xmlns:a16="http://schemas.microsoft.com/office/drawing/2014/main" id="{E0CF1B60-1BB9-2F20-5D7F-FFE771D0B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9000" y="857836"/>
            <a:ext cx="1828800" cy="647114"/>
          </a:xfrm>
          <a:prstGeom prst="rect">
            <a:avLst/>
          </a:prstGeom>
        </p:spPr>
      </p:pic>
      <p:pic>
        <p:nvPicPr>
          <p:cNvPr id="13" name="Graphic 12">
            <a:extLst>
              <a:ext uri="{FF2B5EF4-FFF2-40B4-BE49-F238E27FC236}">
                <a16:creationId xmlns:a16="http://schemas.microsoft.com/office/drawing/2014/main" id="{3FED7D31-B7BF-D546-F031-7ED1B23729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72000" y="1314450"/>
            <a:ext cx="4565197" cy="2514600"/>
          </a:xfrm>
          <a:prstGeom prst="rect">
            <a:avLst/>
          </a:prstGeom>
        </p:spPr>
      </p:pic>
      <p:sp>
        <p:nvSpPr>
          <p:cNvPr id="15" name="TextBox 14">
            <a:extLst>
              <a:ext uri="{FF2B5EF4-FFF2-40B4-BE49-F238E27FC236}">
                <a16:creationId xmlns:a16="http://schemas.microsoft.com/office/drawing/2014/main" id="{1B0F420C-4127-14BE-D7B2-72D30157F1E5}"/>
              </a:ext>
            </a:extLst>
          </p:cNvPr>
          <p:cNvSpPr txBox="1"/>
          <p:nvPr/>
        </p:nvSpPr>
        <p:spPr>
          <a:xfrm>
            <a:off x="457200" y="3865840"/>
            <a:ext cx="2743200" cy="646331"/>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tx1"/>
                </a:solidFill>
                <a:latin typeface="Helvetica" pitchFamily="2" charset="0"/>
              </a:rPr>
              <a:t>Viscosity</a:t>
            </a:r>
          </a:p>
          <a:p>
            <a:pPr marL="285750" indent="-285750">
              <a:buFont typeface="Arial" panose="020B0604020202020204" pitchFamily="34" charset="0"/>
              <a:buChar char="•"/>
            </a:pPr>
            <a:r>
              <a:rPr lang="en-US" dirty="0">
                <a:latin typeface="Helvetica" pitchFamily="2" charset="0"/>
              </a:rPr>
              <a:t>Thermal Conductivity</a:t>
            </a:r>
            <a:endParaRPr lang="en-US" sz="1800" dirty="0">
              <a:solidFill>
                <a:schemeClr val="tx1"/>
              </a:solidFill>
              <a:latin typeface="Helvetica" pitchFamily="2" charset="0"/>
            </a:endParaRPr>
          </a:p>
        </p:txBody>
      </p:sp>
      <p:sp>
        <p:nvSpPr>
          <p:cNvPr id="16" name="TextBox 15">
            <a:extLst>
              <a:ext uri="{FF2B5EF4-FFF2-40B4-BE49-F238E27FC236}">
                <a16:creationId xmlns:a16="http://schemas.microsoft.com/office/drawing/2014/main" id="{F3CDF26B-D0EE-2553-FA2A-F166C08FAFFF}"/>
              </a:ext>
            </a:extLst>
          </p:cNvPr>
          <p:cNvSpPr txBox="1"/>
          <p:nvPr/>
        </p:nvSpPr>
        <p:spPr>
          <a:xfrm>
            <a:off x="5181600" y="3865840"/>
            <a:ext cx="2743200" cy="923330"/>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tx1"/>
                </a:solidFill>
                <a:latin typeface="Helvetica" pitchFamily="2" charset="0"/>
              </a:rPr>
              <a:t>LPTT</a:t>
            </a:r>
          </a:p>
          <a:p>
            <a:pPr marL="285750" indent="-285750">
              <a:buFont typeface="Arial" panose="020B0604020202020204" pitchFamily="34" charset="0"/>
              <a:buChar char="•"/>
            </a:pPr>
            <a:r>
              <a:rPr lang="en-US" dirty="0">
                <a:latin typeface="Helvetica" pitchFamily="2" charset="0"/>
              </a:rPr>
              <a:t>Density</a:t>
            </a:r>
          </a:p>
          <a:p>
            <a:pPr marL="285750" indent="-285750">
              <a:buFont typeface="Arial" panose="020B0604020202020204" pitchFamily="34" charset="0"/>
              <a:buChar char="•"/>
            </a:pPr>
            <a:r>
              <a:rPr lang="en-US" dirty="0">
                <a:latin typeface="Helvetica" pitchFamily="2" charset="0"/>
              </a:rPr>
              <a:t>Heat Capacity</a:t>
            </a:r>
            <a:endParaRPr lang="en-US" dirty="0"/>
          </a:p>
        </p:txBody>
      </p:sp>
      <p:sp>
        <p:nvSpPr>
          <p:cNvPr id="18" name="TextBox 17">
            <a:extLst>
              <a:ext uri="{FF2B5EF4-FFF2-40B4-BE49-F238E27FC236}">
                <a16:creationId xmlns:a16="http://schemas.microsoft.com/office/drawing/2014/main" id="{4116CFA0-3492-6ABC-82CD-807523488771}"/>
              </a:ext>
            </a:extLst>
          </p:cNvPr>
          <p:cNvSpPr txBox="1"/>
          <p:nvPr/>
        </p:nvSpPr>
        <p:spPr>
          <a:xfrm>
            <a:off x="609600" y="945118"/>
            <a:ext cx="2514600" cy="369332"/>
          </a:xfrm>
          <a:prstGeom prst="rect">
            <a:avLst/>
          </a:prstGeom>
          <a:noFill/>
        </p:spPr>
        <p:txBody>
          <a:bodyPr wrap="square">
            <a:spAutoFit/>
          </a:bodyPr>
          <a:lstStyle/>
          <a:p>
            <a:r>
              <a:rPr lang="en-US" b="1" u="sng" dirty="0">
                <a:latin typeface="Helvetica" pitchFamily="2" charset="0"/>
              </a:rPr>
              <a:t>Deep Neural Network</a:t>
            </a:r>
            <a:endParaRPr lang="en-US" b="1" u="sng" dirty="0"/>
          </a:p>
        </p:txBody>
      </p:sp>
      <p:sp>
        <p:nvSpPr>
          <p:cNvPr id="19" name="TextBox 18">
            <a:extLst>
              <a:ext uri="{FF2B5EF4-FFF2-40B4-BE49-F238E27FC236}">
                <a16:creationId xmlns:a16="http://schemas.microsoft.com/office/drawing/2014/main" id="{F2DB0FBF-61FD-1082-C040-4C294FA82BFA}"/>
              </a:ext>
            </a:extLst>
          </p:cNvPr>
          <p:cNvSpPr txBox="1"/>
          <p:nvPr/>
        </p:nvSpPr>
        <p:spPr>
          <a:xfrm>
            <a:off x="5181600" y="945356"/>
            <a:ext cx="1988003" cy="369332"/>
          </a:xfrm>
          <a:prstGeom prst="rect">
            <a:avLst/>
          </a:prstGeom>
          <a:noFill/>
        </p:spPr>
        <p:txBody>
          <a:bodyPr wrap="square">
            <a:spAutoFit/>
          </a:bodyPr>
          <a:lstStyle/>
          <a:p>
            <a:r>
              <a:rPr lang="en-US" b="1" u="sng" dirty="0">
                <a:latin typeface="Helvetica" pitchFamily="2" charset="0"/>
              </a:rPr>
              <a:t>Random Forest</a:t>
            </a:r>
            <a:endParaRPr lang="en-US" b="1" u="sng" dirty="0"/>
          </a:p>
        </p:txBody>
      </p:sp>
      <p:sp>
        <p:nvSpPr>
          <p:cNvPr id="6" name="TextBox 5">
            <a:extLst>
              <a:ext uri="{FF2B5EF4-FFF2-40B4-BE49-F238E27FC236}">
                <a16:creationId xmlns:a16="http://schemas.microsoft.com/office/drawing/2014/main" id="{C4D68E43-2C77-45A2-A236-1849CF440E90}"/>
              </a:ext>
            </a:extLst>
          </p:cNvPr>
          <p:cNvSpPr txBox="1"/>
          <p:nvPr/>
        </p:nvSpPr>
        <p:spPr>
          <a:xfrm>
            <a:off x="5334000" y="133350"/>
            <a:ext cx="3802380" cy="600164"/>
          </a:xfrm>
          <a:prstGeom prst="rect">
            <a:avLst/>
          </a:prstGeom>
          <a:noFill/>
        </p:spPr>
        <p:txBody>
          <a:bodyPr wrap="square">
            <a:spAutoFit/>
          </a:bodyPr>
          <a:lstStyle/>
          <a:p>
            <a:pPr algn="r"/>
            <a:r>
              <a:rPr lang="en-US" sz="1100" i="1" dirty="0">
                <a:latin typeface="Calibri" panose="020F0502020204030204" pitchFamily="34" charset="0"/>
                <a:cs typeface="Calibri" panose="020F0502020204030204" pitchFamily="34" charset="0"/>
              </a:rPr>
              <a:t>*Acar, E. and Sobhani, S., (2025). "Predicting Thermophysical Properties of Ionic Liquids Using Deep Neural Networks and Random Forests," AIAA SCITECH 2025 Forum</a:t>
            </a:r>
          </a:p>
        </p:txBody>
      </p:sp>
    </p:spTree>
    <p:extLst>
      <p:ext uri="{BB962C8B-B14F-4D97-AF65-F5344CB8AC3E}">
        <p14:creationId xmlns:p14="http://schemas.microsoft.com/office/powerpoint/2010/main" val="27763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703AC-B71B-BD4D-6F16-5FAC7D9AC2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9C9E2E-2190-2F0E-3B6B-53C004A75E8C}"/>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ML Model Performance</a:t>
            </a:r>
          </a:p>
        </p:txBody>
      </p:sp>
      <p:sp>
        <p:nvSpPr>
          <p:cNvPr id="7" name="Slide Number Placeholder 6">
            <a:extLst>
              <a:ext uri="{FF2B5EF4-FFF2-40B4-BE49-F238E27FC236}">
                <a16:creationId xmlns:a16="http://schemas.microsoft.com/office/drawing/2014/main" id="{C3AE68DA-4EE8-EFF5-8778-BA2D80C76E18}"/>
              </a:ext>
            </a:extLst>
          </p:cNvPr>
          <p:cNvSpPr>
            <a:spLocks noGrp="1"/>
          </p:cNvSpPr>
          <p:nvPr>
            <p:ph type="sldNum" sz="quarter" idx="12"/>
          </p:nvPr>
        </p:nvSpPr>
        <p:spPr/>
        <p:txBody>
          <a:bodyPr/>
          <a:lstStyle/>
          <a:p>
            <a:fld id="{6315554C-9387-4378-80C2-5F7076CAC952}" type="slidenum">
              <a:rPr lang="en-US" smtClean="0"/>
              <a:t>11</a:t>
            </a:fld>
            <a:endParaRPr lang="en-US"/>
          </a:p>
        </p:txBody>
      </p:sp>
      <p:pic>
        <p:nvPicPr>
          <p:cNvPr id="12" name="Graphic 11">
            <a:extLst>
              <a:ext uri="{FF2B5EF4-FFF2-40B4-BE49-F238E27FC236}">
                <a16:creationId xmlns:a16="http://schemas.microsoft.com/office/drawing/2014/main" id="{03ED6448-EECE-EB96-1E26-2E982BDDF1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18" y="2917010"/>
            <a:ext cx="3606265" cy="2194560"/>
          </a:xfrm>
          <a:prstGeom prst="rect">
            <a:avLst/>
          </a:prstGeom>
        </p:spPr>
      </p:pic>
      <p:sp>
        <p:nvSpPr>
          <p:cNvPr id="28" name="TextBox 27">
            <a:extLst>
              <a:ext uri="{FF2B5EF4-FFF2-40B4-BE49-F238E27FC236}">
                <a16:creationId xmlns:a16="http://schemas.microsoft.com/office/drawing/2014/main" id="{11334077-2E71-1DBE-C7F3-89430F9CEC1E}"/>
              </a:ext>
            </a:extLst>
          </p:cNvPr>
          <p:cNvSpPr txBox="1"/>
          <p:nvPr/>
        </p:nvSpPr>
        <p:spPr>
          <a:xfrm>
            <a:off x="6610349" y="317467"/>
            <a:ext cx="2247901" cy="369332"/>
          </a:xfrm>
          <a:prstGeom prst="rect">
            <a:avLst/>
          </a:prstGeom>
          <a:noFill/>
        </p:spPr>
        <p:txBody>
          <a:bodyPr wrap="square">
            <a:spAutoFit/>
          </a:bodyPr>
          <a:lstStyle/>
          <a:p>
            <a:pPr marL="285750" indent="-285750">
              <a:buFont typeface="Wingdings" pitchFamily="2" charset="2"/>
              <a:buChar char="ü"/>
            </a:pPr>
            <a:r>
              <a:rPr lang="en-US" b="1" dirty="0">
                <a:latin typeface="Helvetica" pitchFamily="2" charset="0"/>
              </a:rPr>
              <a:t>R² ~1 → good fit</a:t>
            </a:r>
          </a:p>
        </p:txBody>
      </p:sp>
      <p:pic>
        <p:nvPicPr>
          <p:cNvPr id="32" name="Picture 31" descr="A diagram of a test set&#10;&#10;AI-generated content may be incorrect.">
            <a:extLst>
              <a:ext uri="{FF2B5EF4-FFF2-40B4-BE49-F238E27FC236}">
                <a16:creationId xmlns:a16="http://schemas.microsoft.com/office/drawing/2014/main" id="{51678E60-445B-E8DD-29EC-939DAD15C7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806" y="792581"/>
            <a:ext cx="3444626" cy="2194560"/>
          </a:xfrm>
          <a:prstGeom prst="rect">
            <a:avLst/>
          </a:prstGeom>
        </p:spPr>
      </p:pic>
      <p:pic>
        <p:nvPicPr>
          <p:cNvPr id="34" name="Graphic 33">
            <a:extLst>
              <a:ext uri="{FF2B5EF4-FFF2-40B4-BE49-F238E27FC236}">
                <a16:creationId xmlns:a16="http://schemas.microsoft.com/office/drawing/2014/main" id="{15A8191A-B3B2-751A-3517-712E90B6A9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387" y="797907"/>
            <a:ext cx="3370729" cy="2194560"/>
          </a:xfrm>
          <a:prstGeom prst="rect">
            <a:avLst/>
          </a:prstGeom>
        </p:spPr>
      </p:pic>
      <p:pic>
        <p:nvPicPr>
          <p:cNvPr id="30" name="Graphic 29">
            <a:extLst>
              <a:ext uri="{FF2B5EF4-FFF2-40B4-BE49-F238E27FC236}">
                <a16:creationId xmlns:a16="http://schemas.microsoft.com/office/drawing/2014/main" id="{C0744392-586E-409F-B69C-2E96D7AF45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78564" y="2917010"/>
            <a:ext cx="3456791" cy="2194560"/>
          </a:xfrm>
          <a:prstGeom prst="rect">
            <a:avLst/>
          </a:prstGeom>
        </p:spPr>
      </p:pic>
    </p:spTree>
    <p:extLst>
      <p:ext uri="{BB962C8B-B14F-4D97-AF65-F5344CB8AC3E}">
        <p14:creationId xmlns:p14="http://schemas.microsoft.com/office/powerpoint/2010/main" val="10714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0EB1-433E-55F5-6EA1-6FA2BCA0C67D}"/>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25B96827-C675-E181-4232-6686EDAE8DB4}"/>
              </a:ext>
            </a:extLst>
          </p:cNvPr>
          <p:cNvSpPr/>
          <p:nvPr/>
        </p:nvSpPr>
        <p:spPr>
          <a:xfrm>
            <a:off x="6705600" y="2492125"/>
            <a:ext cx="2257806" cy="838200"/>
          </a:xfrm>
          <a:prstGeom prst="roundRect">
            <a:avLst/>
          </a:prstGeom>
          <a:solidFill>
            <a:srgbClr val="B1FD61">
              <a:alpha val="10232"/>
            </a:srgbClr>
          </a:solidFill>
          <a:ln>
            <a:solidFill>
              <a:srgbClr val="B1FD61">
                <a:alpha val="10316"/>
              </a:srgbClr>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FD86E5-5A84-AD6E-6912-3965E6D28F67}"/>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System-Level Performance Analysis</a:t>
            </a:r>
          </a:p>
        </p:txBody>
      </p:sp>
      <p:sp>
        <p:nvSpPr>
          <p:cNvPr id="7" name="Slide Number Placeholder 6">
            <a:extLst>
              <a:ext uri="{FF2B5EF4-FFF2-40B4-BE49-F238E27FC236}">
                <a16:creationId xmlns:a16="http://schemas.microsoft.com/office/drawing/2014/main" id="{9A13B733-D3A6-AC18-4B4C-B84A1F4B24F9}"/>
              </a:ext>
            </a:extLst>
          </p:cNvPr>
          <p:cNvSpPr>
            <a:spLocks noGrp="1"/>
          </p:cNvSpPr>
          <p:nvPr>
            <p:ph type="sldNum" sz="quarter" idx="12"/>
          </p:nvPr>
        </p:nvSpPr>
        <p:spPr/>
        <p:txBody>
          <a:bodyPr/>
          <a:lstStyle/>
          <a:p>
            <a:fld id="{6315554C-9387-4378-80C2-5F7076CAC952}" type="slidenum">
              <a:rPr lang="en-US" smtClean="0"/>
              <a:t>12</a:t>
            </a:fld>
            <a:endParaRPr lang="en-US"/>
          </a:p>
        </p:txBody>
      </p:sp>
      <p:sp>
        <p:nvSpPr>
          <p:cNvPr id="12" name="Rounded Rectangle 11">
            <a:extLst>
              <a:ext uri="{FF2B5EF4-FFF2-40B4-BE49-F238E27FC236}">
                <a16:creationId xmlns:a16="http://schemas.microsoft.com/office/drawing/2014/main" id="{F8542795-BBC9-A586-26C5-CCA0F9C909B1}"/>
              </a:ext>
            </a:extLst>
          </p:cNvPr>
          <p:cNvSpPr/>
          <p:nvPr/>
        </p:nvSpPr>
        <p:spPr>
          <a:xfrm>
            <a:off x="2416898" y="1352550"/>
            <a:ext cx="1645920" cy="609600"/>
          </a:xfrm>
          <a:prstGeom prst="roundRect">
            <a:avLst/>
          </a:prstGeom>
          <a:solidFill>
            <a:srgbClr val="9EDAED"/>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Helvetica" pitchFamily="2" charset="0"/>
              </a:rPr>
              <a:t>viscosity</a:t>
            </a:r>
          </a:p>
        </p:txBody>
      </p:sp>
      <p:sp>
        <p:nvSpPr>
          <p:cNvPr id="13" name="Rounded Rectangle 12">
            <a:extLst>
              <a:ext uri="{FF2B5EF4-FFF2-40B4-BE49-F238E27FC236}">
                <a16:creationId xmlns:a16="http://schemas.microsoft.com/office/drawing/2014/main" id="{EC617EDF-15DC-32BE-D5D7-57CD1C2C8A97}"/>
              </a:ext>
            </a:extLst>
          </p:cNvPr>
          <p:cNvSpPr/>
          <p:nvPr/>
        </p:nvSpPr>
        <p:spPr>
          <a:xfrm>
            <a:off x="2420211" y="4324350"/>
            <a:ext cx="1645920" cy="609600"/>
          </a:xfrm>
          <a:prstGeom prst="roundRect">
            <a:avLst/>
          </a:prstGeom>
          <a:solidFill>
            <a:srgbClr val="C693A2"/>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Helvetica" pitchFamily="2" charset="0"/>
              </a:rPr>
              <a:t>Thermal Conductivity</a:t>
            </a:r>
          </a:p>
        </p:txBody>
      </p:sp>
      <p:sp>
        <p:nvSpPr>
          <p:cNvPr id="14" name="Rounded Rectangle 13">
            <a:extLst>
              <a:ext uri="{FF2B5EF4-FFF2-40B4-BE49-F238E27FC236}">
                <a16:creationId xmlns:a16="http://schemas.microsoft.com/office/drawing/2014/main" id="{7A3C6D3E-463E-352C-184A-57B10C8511B6}"/>
              </a:ext>
            </a:extLst>
          </p:cNvPr>
          <p:cNvSpPr/>
          <p:nvPr/>
        </p:nvSpPr>
        <p:spPr>
          <a:xfrm>
            <a:off x="2416898" y="2114550"/>
            <a:ext cx="1645920" cy="609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Helvetica" pitchFamily="2" charset="0"/>
              </a:rPr>
              <a:t>density</a:t>
            </a:r>
          </a:p>
        </p:txBody>
      </p:sp>
      <p:sp>
        <p:nvSpPr>
          <p:cNvPr id="15" name="Rounded Rectangle 14">
            <a:extLst>
              <a:ext uri="{FF2B5EF4-FFF2-40B4-BE49-F238E27FC236}">
                <a16:creationId xmlns:a16="http://schemas.microsoft.com/office/drawing/2014/main" id="{64194BAC-CEF9-31DE-5B0B-F8FE11DD4D8A}"/>
              </a:ext>
            </a:extLst>
          </p:cNvPr>
          <p:cNvSpPr/>
          <p:nvPr/>
        </p:nvSpPr>
        <p:spPr>
          <a:xfrm>
            <a:off x="2416898" y="2848388"/>
            <a:ext cx="1645920" cy="609600"/>
          </a:xfrm>
          <a:prstGeom prst="roundRect">
            <a:avLst/>
          </a:prstGeom>
          <a:solidFill>
            <a:srgbClr val="FEFFBE"/>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Helvetica" pitchFamily="2" charset="0"/>
              </a:rPr>
              <a:t>LPTT</a:t>
            </a:r>
          </a:p>
        </p:txBody>
      </p:sp>
      <p:sp>
        <p:nvSpPr>
          <p:cNvPr id="16" name="Rounded Rectangle 15">
            <a:extLst>
              <a:ext uri="{FF2B5EF4-FFF2-40B4-BE49-F238E27FC236}">
                <a16:creationId xmlns:a16="http://schemas.microsoft.com/office/drawing/2014/main" id="{5EECA845-B1B5-2035-663E-6102FDB296B5}"/>
              </a:ext>
            </a:extLst>
          </p:cNvPr>
          <p:cNvSpPr/>
          <p:nvPr/>
        </p:nvSpPr>
        <p:spPr>
          <a:xfrm>
            <a:off x="2420211" y="3562350"/>
            <a:ext cx="1645920" cy="609600"/>
          </a:xfrm>
          <a:prstGeom prst="roundRect">
            <a:avLst/>
          </a:prstGeom>
          <a:solidFill>
            <a:schemeClr val="accent1">
              <a:lumMod val="40000"/>
              <a:lumOff val="6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Helvetica" pitchFamily="2" charset="0"/>
              </a:rPr>
              <a:t>Heat Capacity</a:t>
            </a:r>
          </a:p>
        </p:txBody>
      </p:sp>
      <p:cxnSp>
        <p:nvCxnSpPr>
          <p:cNvPr id="19" name="Straight Arrow Connector 18">
            <a:extLst>
              <a:ext uri="{FF2B5EF4-FFF2-40B4-BE49-F238E27FC236}">
                <a16:creationId xmlns:a16="http://schemas.microsoft.com/office/drawing/2014/main" id="{913BE279-13D1-876C-FA46-0570181755C1}"/>
              </a:ext>
            </a:extLst>
          </p:cNvPr>
          <p:cNvCxnSpPr>
            <a:cxnSpLocks/>
            <a:endCxn id="12" idx="1"/>
          </p:cNvCxnSpPr>
          <p:nvPr/>
        </p:nvCxnSpPr>
        <p:spPr>
          <a:xfrm>
            <a:off x="892898" y="1657350"/>
            <a:ext cx="1524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B507D45D-C25A-6C58-B08E-780C30662D69}"/>
              </a:ext>
            </a:extLst>
          </p:cNvPr>
          <p:cNvCxnSpPr>
            <a:cxnSpLocks/>
            <a:endCxn id="14" idx="1"/>
          </p:cNvCxnSpPr>
          <p:nvPr/>
        </p:nvCxnSpPr>
        <p:spPr>
          <a:xfrm flipV="1">
            <a:off x="892898" y="2419350"/>
            <a:ext cx="1524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D4E409EA-8BD4-34D6-A89E-EC0548D3E4EA}"/>
              </a:ext>
            </a:extLst>
          </p:cNvPr>
          <p:cNvCxnSpPr>
            <a:cxnSpLocks/>
            <a:endCxn id="15" idx="1"/>
          </p:cNvCxnSpPr>
          <p:nvPr/>
        </p:nvCxnSpPr>
        <p:spPr>
          <a:xfrm flipV="1">
            <a:off x="892898" y="3153188"/>
            <a:ext cx="152400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102843A5-571E-6E3C-B8BD-BF0A5AB82D1F}"/>
              </a:ext>
            </a:extLst>
          </p:cNvPr>
          <p:cNvCxnSpPr>
            <a:cxnSpLocks/>
            <a:endCxn id="16" idx="1"/>
          </p:cNvCxnSpPr>
          <p:nvPr/>
        </p:nvCxnSpPr>
        <p:spPr>
          <a:xfrm>
            <a:off x="892898" y="3867150"/>
            <a:ext cx="152731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AFCD9BEB-A66F-F279-2C41-03E5CE328203}"/>
              </a:ext>
            </a:extLst>
          </p:cNvPr>
          <p:cNvCxnSpPr>
            <a:cxnSpLocks/>
            <a:endCxn id="13" idx="1"/>
          </p:cNvCxnSpPr>
          <p:nvPr/>
        </p:nvCxnSpPr>
        <p:spPr>
          <a:xfrm flipV="1">
            <a:off x="892898" y="4629150"/>
            <a:ext cx="152731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03A01881-C669-2D3A-163A-9AA53FF4D9D7}"/>
              </a:ext>
            </a:extLst>
          </p:cNvPr>
          <p:cNvCxnSpPr>
            <a:cxnSpLocks/>
            <a:stCxn id="12" idx="3"/>
            <a:endCxn id="41" idx="1"/>
          </p:cNvCxnSpPr>
          <p:nvPr/>
        </p:nvCxnSpPr>
        <p:spPr>
          <a:xfrm>
            <a:off x="4062818" y="1657350"/>
            <a:ext cx="844462" cy="14958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A9893B61-2FB0-0847-D841-D11FF6A9277B}"/>
              </a:ext>
            </a:extLst>
          </p:cNvPr>
          <p:cNvCxnSpPr>
            <a:cxnSpLocks/>
            <a:stCxn id="14" idx="3"/>
            <a:endCxn id="41" idx="1"/>
          </p:cNvCxnSpPr>
          <p:nvPr/>
        </p:nvCxnSpPr>
        <p:spPr>
          <a:xfrm>
            <a:off x="4062818" y="2419350"/>
            <a:ext cx="844462" cy="7338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F8BC77F5-83F2-7DE1-56DC-158AF13830FD}"/>
              </a:ext>
            </a:extLst>
          </p:cNvPr>
          <p:cNvCxnSpPr>
            <a:cxnSpLocks/>
            <a:stCxn id="15" idx="3"/>
            <a:endCxn id="41" idx="1"/>
          </p:cNvCxnSpPr>
          <p:nvPr/>
        </p:nvCxnSpPr>
        <p:spPr>
          <a:xfrm>
            <a:off x="4062818" y="3153188"/>
            <a:ext cx="84446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2C368861-5637-6573-2784-4F189B597520}"/>
              </a:ext>
            </a:extLst>
          </p:cNvPr>
          <p:cNvCxnSpPr>
            <a:cxnSpLocks/>
            <a:stCxn id="16" idx="3"/>
            <a:endCxn id="41" idx="1"/>
          </p:cNvCxnSpPr>
          <p:nvPr/>
        </p:nvCxnSpPr>
        <p:spPr>
          <a:xfrm flipV="1">
            <a:off x="4066131" y="3153188"/>
            <a:ext cx="841149" cy="7139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00EDC137-617D-BF31-0A40-9843281CEA53}"/>
              </a:ext>
            </a:extLst>
          </p:cNvPr>
          <p:cNvCxnSpPr>
            <a:cxnSpLocks/>
            <a:stCxn id="13" idx="3"/>
            <a:endCxn id="41" idx="1"/>
          </p:cNvCxnSpPr>
          <p:nvPr/>
        </p:nvCxnSpPr>
        <p:spPr>
          <a:xfrm flipV="1">
            <a:off x="4066131" y="3153188"/>
            <a:ext cx="841149" cy="14759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1" name="Rounded Rectangle 40">
            <a:extLst>
              <a:ext uri="{FF2B5EF4-FFF2-40B4-BE49-F238E27FC236}">
                <a16:creationId xmlns:a16="http://schemas.microsoft.com/office/drawing/2014/main" id="{3E249BCF-5347-70A6-DE91-DA4CA2DC5218}"/>
              </a:ext>
            </a:extLst>
          </p:cNvPr>
          <p:cNvSpPr/>
          <p:nvPr/>
        </p:nvSpPr>
        <p:spPr>
          <a:xfrm>
            <a:off x="4907280" y="2536551"/>
            <a:ext cx="1645920" cy="1233273"/>
          </a:xfrm>
          <a:prstGeom prst="roundRect">
            <a:avLst/>
          </a:prstGeom>
          <a:solidFill>
            <a:schemeClr val="tx2">
              <a:lumMod val="25000"/>
              <a:lumOff val="75000"/>
            </a:schemeClr>
          </a:solidFill>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US" b="1" dirty="0">
                <a:solidFill>
                  <a:schemeClr val="tx1"/>
                </a:solidFill>
                <a:latin typeface="Helvetica" pitchFamily="2" charset="0"/>
              </a:rPr>
              <a:t>System-Level Performance Analysis</a:t>
            </a:r>
          </a:p>
        </p:txBody>
      </p:sp>
      <p:sp>
        <p:nvSpPr>
          <p:cNvPr id="17" name="Rounded Rectangle 16">
            <a:extLst>
              <a:ext uri="{FF2B5EF4-FFF2-40B4-BE49-F238E27FC236}">
                <a16:creationId xmlns:a16="http://schemas.microsoft.com/office/drawing/2014/main" id="{639845F9-53E3-4BB4-D5D5-BF053332E764}"/>
              </a:ext>
            </a:extLst>
          </p:cNvPr>
          <p:cNvSpPr/>
          <p:nvPr/>
        </p:nvSpPr>
        <p:spPr>
          <a:xfrm>
            <a:off x="152400" y="1425435"/>
            <a:ext cx="1524000" cy="3418234"/>
          </a:xfrm>
          <a:prstGeom prst="roundRect">
            <a:avLst/>
          </a:prstGeom>
          <a:solidFill>
            <a:schemeClr val="tx2">
              <a:lumMod val="10000"/>
              <a:lumOff val="90000"/>
            </a:schemeClr>
          </a:solidFill>
        </p:spPr>
        <p:style>
          <a:lnRef idx="0">
            <a:schemeClr val="accent6"/>
          </a:lnRef>
          <a:fillRef idx="3">
            <a:schemeClr val="accent6"/>
          </a:fillRef>
          <a:effectRef idx="3">
            <a:schemeClr val="accent6"/>
          </a:effectRef>
          <a:fontRef idx="minor">
            <a:schemeClr val="lt1"/>
          </a:fontRef>
        </p:style>
        <p:txBody>
          <a:bodyPr lIns="0" tIns="0" rIns="0" bIns="0" rtlCol="0" anchor="t" anchorCtr="0"/>
          <a:lstStyle/>
          <a:p>
            <a:pPr algn="ctr"/>
            <a:r>
              <a:rPr lang="en-US" b="1" u="sng" dirty="0">
                <a:solidFill>
                  <a:schemeClr val="tx1"/>
                </a:solidFill>
                <a:latin typeface="Helvetica" pitchFamily="2" charset="0"/>
              </a:rPr>
              <a:t>Generated ILs</a:t>
            </a:r>
          </a:p>
          <a:p>
            <a:pPr algn="ctr"/>
            <a:endParaRPr lang="en-US" u="sng" dirty="0">
              <a:solidFill>
                <a:schemeClr val="tx1"/>
              </a:solidFill>
              <a:latin typeface="Helvetica" pitchFamily="2" charset="0"/>
            </a:endParaRPr>
          </a:p>
          <a:p>
            <a:pPr algn="ctr"/>
            <a:endParaRPr lang="en-US" u="sng" dirty="0">
              <a:solidFill>
                <a:schemeClr val="tx1"/>
              </a:solidFill>
              <a:latin typeface="Helvetica" pitchFamily="2" charset="0"/>
            </a:endParaRPr>
          </a:p>
          <a:p>
            <a:pPr algn="ctr"/>
            <a:r>
              <a:rPr lang="en-US" dirty="0">
                <a:solidFill>
                  <a:schemeClr val="tx1"/>
                </a:solidFill>
                <a:latin typeface="Helvetica" pitchFamily="2" charset="0"/>
              </a:rPr>
              <a:t>Molecular Descriptors </a:t>
            </a:r>
          </a:p>
          <a:p>
            <a:pPr algn="ctr"/>
            <a:r>
              <a:rPr lang="en-US" dirty="0">
                <a:solidFill>
                  <a:schemeClr val="tx1"/>
                </a:solidFill>
                <a:latin typeface="Helvetica" pitchFamily="2" charset="0"/>
              </a:rPr>
              <a:t>+ Temperature:</a:t>
            </a:r>
            <a:r>
              <a:rPr lang="en-US" i="1" kern="0" dirty="0">
                <a:solidFill>
                  <a:prstClr val="black"/>
                </a:solidFill>
                <a:latin typeface="Helvetica" pitchFamily="2" charset="0"/>
                <a:ea typeface="ＭＳ Ｐゴシック"/>
                <a:cs typeface="Times New Roman" panose="02020603050405020304" pitchFamily="18" charset="0"/>
              </a:rPr>
              <a:t>223 to 373 K </a:t>
            </a:r>
          </a:p>
          <a:p>
            <a:pPr algn="ctr"/>
            <a:r>
              <a:rPr lang="en-US" i="1" kern="0" dirty="0">
                <a:solidFill>
                  <a:prstClr val="black"/>
                </a:solidFill>
                <a:latin typeface="Helvetica" pitchFamily="2" charset="0"/>
                <a:ea typeface="ＭＳ Ｐゴシック"/>
                <a:cs typeface="Times New Roman" panose="02020603050405020304" pitchFamily="18" charset="0"/>
              </a:rPr>
              <a:t>(10 K step)</a:t>
            </a:r>
            <a:endParaRPr lang="en-US" kern="0" dirty="0">
              <a:solidFill>
                <a:prstClr val="black"/>
              </a:solidFill>
              <a:latin typeface="Helvetica" pitchFamily="2" charset="0"/>
              <a:ea typeface="ＭＳ Ｐゴシック"/>
              <a:cs typeface="Times New Roman" panose="02020603050405020304" pitchFamily="18" charset="0"/>
            </a:endParaRPr>
          </a:p>
          <a:p>
            <a:pPr algn="ctr"/>
            <a:endParaRPr lang="en-US" dirty="0">
              <a:solidFill>
                <a:schemeClr val="tx1"/>
              </a:solidFill>
              <a:latin typeface="Helvetica" pitchFamily="2" charset="0"/>
            </a:endParaRPr>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8A0D3AA-E0D5-11C7-9A1B-5BBD54A000FD}"/>
                  </a:ext>
                </a:extLst>
              </p:cNvPr>
              <p:cNvSpPr txBox="1"/>
              <p:nvPr/>
            </p:nvSpPr>
            <p:spPr>
              <a:xfrm>
                <a:off x="6705600" y="2011064"/>
                <a:ext cx="2209800" cy="1928861"/>
              </a:xfrm>
              <a:prstGeom prst="rect">
                <a:avLst/>
              </a:prstGeom>
              <a:noFill/>
            </p:spPr>
            <p:txBody>
              <a:bodyPr wrap="square">
                <a:spAutoFit/>
              </a:bodyPr>
              <a:lstStyle/>
              <a:p>
                <a:pPr algn="ctr">
                  <a:lnSpc>
                    <a:spcPct val="150000"/>
                  </a:lnSpc>
                  <a:spcAft>
                    <a:spcPts val="1200"/>
                  </a:spcAft>
                </a:pPr>
                <a:r>
                  <a:rPr lang="en-US" b="1" u="sng" dirty="0">
                    <a:solidFill>
                      <a:schemeClr val="tx1"/>
                    </a:solidFill>
                    <a:latin typeface="Helvetica" pitchFamily="2" charset="0"/>
                  </a:rPr>
                  <a:t>Figure of Merit</a:t>
                </a:r>
              </a:p>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𝐹𝑂𝑀</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𝜌</m:t>
                              </m:r>
                            </m:e>
                            <m:sup>
                              <m:r>
                                <a:rPr lang="en-US" b="0" i="1" smtClean="0">
                                  <a:latin typeface="Cambria Math" panose="02040503050406030204" pitchFamily="18" charset="0"/>
                                </a:rPr>
                                <m:t>0.58</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𝐶</m:t>
                              </m:r>
                            </m:e>
                            <m:sub>
                              <m:r>
                                <a:rPr lang="en-US" b="0" i="1" smtClean="0">
                                  <a:latin typeface="Cambria Math" panose="02040503050406030204" pitchFamily="18" charset="0"/>
                                </a:rPr>
                                <m:t>𝑝</m:t>
                              </m:r>
                            </m:sub>
                            <m:sup>
                              <m:r>
                                <a:rPr lang="en-US" b="0" i="1" smtClean="0">
                                  <a:latin typeface="Cambria Math" panose="02040503050406030204" pitchFamily="18" charset="0"/>
                                </a:rPr>
                                <m:t>0.4</m:t>
                              </m:r>
                            </m:sup>
                          </m:sSubSup>
                          <m:sSup>
                            <m:sSupPr>
                              <m:ctrlPr>
                                <a:rPr lang="en-US" i="1">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0.6</m:t>
                              </m:r>
                            </m:sup>
                          </m:sSup>
                        </m:num>
                        <m:den>
                          <m:sSup>
                            <m:sSupPr>
                              <m:ctrlPr>
                                <a:rPr lang="en-US" i="1">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rPr>
                                <m:t>0.47</m:t>
                              </m:r>
                            </m:sup>
                          </m:sSup>
                        </m:den>
                      </m:f>
                    </m:oMath>
                  </m:oMathPara>
                </a14:m>
                <a:endParaRPr lang="en-US" b="0" i="1" dirty="0">
                  <a:latin typeface="Cambria Math" panose="02040503050406030204" pitchFamily="18" charset="0"/>
                </a:endParaRPr>
              </a:p>
              <a:p>
                <a:pPr algn="ctr">
                  <a:spcBef>
                    <a:spcPts val="1200"/>
                  </a:spcBef>
                </a:pPr>
                <a14:m>
                  <m:oMathPara xmlns:m="http://schemas.openxmlformats.org/officeDocument/2006/math">
                    <m:oMathParaPr>
                      <m:jc m:val="right"/>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𝑄</m:t>
                              </m:r>
                            </m:e>
                          </m:acc>
                        </m:num>
                        <m:den>
                          <m:sSubSup>
                            <m:sSubSupPr>
                              <m:ctrlPr>
                                <a:rPr lang="en-US" i="1">
                                  <a:latin typeface="Cambria Math" panose="02040503050406030204" pitchFamily="18" charset="0"/>
                                </a:rPr>
                              </m:ctrlPr>
                            </m:sSubSupPr>
                            <m:e>
                              <m:r>
                                <a:rPr lang="en-US" i="1">
                                  <a:latin typeface="Cambria Math" panose="02040503050406030204" pitchFamily="18" charset="0"/>
                                </a:rPr>
                                <m:t>𝑃</m:t>
                              </m:r>
                            </m:e>
                            <m:sub>
                              <m:r>
                                <a:rPr lang="en-US" i="1">
                                  <a:latin typeface="Cambria Math" panose="02040503050406030204" pitchFamily="18" charset="0"/>
                                </a:rPr>
                                <m:t>𝑝𝑢𝑚𝑝</m:t>
                              </m:r>
                            </m:sub>
                            <m:sup>
                              <m:r>
                                <a:rPr lang="en-US" i="1">
                                  <a:latin typeface="Cambria Math" panose="02040503050406030204" pitchFamily="18" charset="0"/>
                                </a:rPr>
                                <m:t>0.29</m:t>
                              </m:r>
                            </m:sup>
                          </m:sSubSup>
                        </m:den>
                      </m:f>
                      <m:r>
                        <a:rPr lang="en-US" b="0"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den>
                      </m:f>
                      <m:r>
                        <a:rPr lang="en-US" b="0" i="1" smtClean="0">
                          <a:latin typeface="Cambria Math" panose="02040503050406030204" pitchFamily="18" charset="0"/>
                        </a:rPr>
                        <m:t> </m:t>
                      </m:r>
                    </m:oMath>
                  </m:oMathPara>
                </a14:m>
                <a:endParaRPr lang="en-US" i="1" dirty="0"/>
              </a:p>
            </p:txBody>
          </p:sp>
        </mc:Choice>
        <mc:Fallback xmlns="">
          <p:sp>
            <p:nvSpPr>
              <p:cNvPr id="69" name="TextBox 68">
                <a:extLst>
                  <a:ext uri="{FF2B5EF4-FFF2-40B4-BE49-F238E27FC236}">
                    <a16:creationId xmlns:a16="http://schemas.microsoft.com/office/drawing/2014/main" id="{98A0D3AA-E0D5-11C7-9A1B-5BBD54A000FD}"/>
                  </a:ext>
                </a:extLst>
              </p:cNvPr>
              <p:cNvSpPr txBox="1">
                <a:spLocks noRot="1" noChangeAspect="1" noMove="1" noResize="1" noEditPoints="1" noAdjustHandles="1" noChangeArrowheads="1" noChangeShapeType="1" noTextEdit="1"/>
              </p:cNvSpPr>
              <p:nvPr/>
            </p:nvSpPr>
            <p:spPr>
              <a:xfrm>
                <a:off x="6705600" y="2011064"/>
                <a:ext cx="2209800" cy="1928861"/>
              </a:xfrm>
              <a:prstGeom prst="rect">
                <a:avLst/>
              </a:prstGeom>
              <a:blipFill>
                <a:blip r:embed="rId3"/>
                <a:stretch>
                  <a:fillRect r="-114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8716BC3-FB19-1EF1-5FAC-1C0BF2CFC8FA}"/>
              </a:ext>
            </a:extLst>
          </p:cNvPr>
          <p:cNvSpPr txBox="1"/>
          <p:nvPr/>
        </p:nvSpPr>
        <p:spPr>
          <a:xfrm>
            <a:off x="502373" y="1056067"/>
            <a:ext cx="781050" cy="369332"/>
          </a:xfrm>
          <a:prstGeom prst="rect">
            <a:avLst/>
          </a:prstGeom>
          <a:noFill/>
        </p:spPr>
        <p:txBody>
          <a:bodyPr wrap="square">
            <a:spAutoFit/>
          </a:bodyPr>
          <a:lstStyle/>
          <a:p>
            <a:r>
              <a:rPr lang="en-US" b="1" i="1" dirty="0">
                <a:solidFill>
                  <a:schemeClr val="tx1"/>
                </a:solidFill>
                <a:latin typeface="Helvetica" pitchFamily="2" charset="0"/>
              </a:rPr>
              <a:t>Input</a:t>
            </a:r>
            <a:endParaRPr lang="en-US" b="1" i="1" dirty="0"/>
          </a:p>
        </p:txBody>
      </p:sp>
      <p:sp>
        <p:nvSpPr>
          <p:cNvPr id="5" name="TextBox 4">
            <a:extLst>
              <a:ext uri="{FF2B5EF4-FFF2-40B4-BE49-F238E27FC236}">
                <a16:creationId xmlns:a16="http://schemas.microsoft.com/office/drawing/2014/main" id="{D5B9532C-3F9F-5D40-D2FB-7008D4EC4E24}"/>
              </a:ext>
            </a:extLst>
          </p:cNvPr>
          <p:cNvSpPr txBox="1"/>
          <p:nvPr/>
        </p:nvSpPr>
        <p:spPr>
          <a:xfrm>
            <a:off x="2100121" y="782419"/>
            <a:ext cx="2319479" cy="646331"/>
          </a:xfrm>
          <a:prstGeom prst="rect">
            <a:avLst/>
          </a:prstGeom>
          <a:noFill/>
        </p:spPr>
        <p:txBody>
          <a:bodyPr wrap="square">
            <a:spAutoFit/>
          </a:bodyPr>
          <a:lstStyle/>
          <a:p>
            <a:pPr algn="ctr"/>
            <a:r>
              <a:rPr lang="en-US" b="1" i="1" dirty="0">
                <a:solidFill>
                  <a:schemeClr val="tx1"/>
                </a:solidFill>
                <a:latin typeface="Helvetica" pitchFamily="2" charset="0"/>
              </a:rPr>
              <a:t>Trained &amp; Tested</a:t>
            </a:r>
          </a:p>
          <a:p>
            <a:pPr algn="ctr"/>
            <a:r>
              <a:rPr lang="en-US" b="1" i="1" dirty="0">
                <a:solidFill>
                  <a:schemeClr val="tx1"/>
                </a:solidFill>
                <a:latin typeface="Helvetica" pitchFamily="2" charset="0"/>
              </a:rPr>
              <a:t>ML Models</a:t>
            </a:r>
            <a:endParaRPr lang="en-US" b="1" i="1" dirty="0"/>
          </a:p>
        </p:txBody>
      </p:sp>
      <p:sp>
        <p:nvSpPr>
          <p:cNvPr id="6" name="TextBox 5">
            <a:extLst>
              <a:ext uri="{FF2B5EF4-FFF2-40B4-BE49-F238E27FC236}">
                <a16:creationId xmlns:a16="http://schemas.microsoft.com/office/drawing/2014/main" id="{F33688B8-60BC-59B6-A72A-0A21911B3508}"/>
              </a:ext>
            </a:extLst>
          </p:cNvPr>
          <p:cNvSpPr txBox="1"/>
          <p:nvPr/>
        </p:nvSpPr>
        <p:spPr>
          <a:xfrm rot="20009657">
            <a:off x="4246766" y="1445302"/>
            <a:ext cx="1458551" cy="646331"/>
          </a:xfrm>
          <a:prstGeom prst="rect">
            <a:avLst/>
          </a:prstGeom>
          <a:noFill/>
        </p:spPr>
        <p:txBody>
          <a:bodyPr wrap="square">
            <a:spAutoFit/>
          </a:bodyPr>
          <a:lstStyle/>
          <a:p>
            <a:r>
              <a:rPr lang="en-US" b="1" i="1" dirty="0">
                <a:latin typeface="Helvetica" pitchFamily="2" charset="0"/>
              </a:rPr>
              <a:t>Property Predictions</a:t>
            </a:r>
            <a:endParaRPr lang="en-US" b="1" i="1" dirty="0"/>
          </a:p>
        </p:txBody>
      </p:sp>
      <p:sp>
        <p:nvSpPr>
          <p:cNvPr id="11" name="TextBox 10">
            <a:extLst>
              <a:ext uri="{FF2B5EF4-FFF2-40B4-BE49-F238E27FC236}">
                <a16:creationId xmlns:a16="http://schemas.microsoft.com/office/drawing/2014/main" id="{0A7805BA-2798-C2A2-2873-F89DAA0E1F2C}"/>
              </a:ext>
            </a:extLst>
          </p:cNvPr>
          <p:cNvSpPr txBox="1"/>
          <p:nvPr/>
        </p:nvSpPr>
        <p:spPr>
          <a:xfrm>
            <a:off x="6611493" y="1123950"/>
            <a:ext cx="2446020" cy="923330"/>
          </a:xfrm>
          <a:prstGeom prst="rect">
            <a:avLst/>
          </a:prstGeom>
          <a:noFill/>
        </p:spPr>
        <p:txBody>
          <a:bodyPr wrap="square">
            <a:spAutoFit/>
          </a:bodyPr>
          <a:lstStyle/>
          <a:p>
            <a:r>
              <a:rPr lang="en-US" i="1" dirty="0">
                <a:latin typeface="Calibri" panose="020F0502020204030204" pitchFamily="34" charset="0"/>
                <a:cs typeface="Calibri" panose="020F0502020204030204" pitchFamily="34" charset="0"/>
              </a:rPr>
              <a:t>Reflects how well a fluid performs in a pumped thermal control loop</a:t>
            </a:r>
          </a:p>
        </p:txBody>
      </p:sp>
      <p:sp>
        <p:nvSpPr>
          <p:cNvPr id="9" name="TextBox 8">
            <a:extLst>
              <a:ext uri="{FF2B5EF4-FFF2-40B4-BE49-F238E27FC236}">
                <a16:creationId xmlns:a16="http://schemas.microsoft.com/office/drawing/2014/main" id="{64E08610-0A85-CC73-BC6E-40C35D3CCE31}"/>
              </a:ext>
            </a:extLst>
          </p:cNvPr>
          <p:cNvSpPr txBox="1"/>
          <p:nvPr/>
        </p:nvSpPr>
        <p:spPr>
          <a:xfrm>
            <a:off x="5910845" y="4039088"/>
            <a:ext cx="3146668" cy="646331"/>
          </a:xfrm>
          <a:prstGeom prst="rect">
            <a:avLst/>
          </a:prstGeom>
          <a:noFill/>
        </p:spPr>
        <p:txBody>
          <a:bodyPr wrap="square">
            <a:spAutoFit/>
          </a:bodyPr>
          <a:lstStyle/>
          <a:p>
            <a:pPr algn="r"/>
            <a:r>
              <a:rPr lang="en-US" i="1" dirty="0">
                <a:latin typeface="Calibri" panose="020F0502020204030204" pitchFamily="34" charset="0"/>
                <a:cs typeface="Calibri" panose="020F0502020204030204" pitchFamily="34" charset="0"/>
              </a:rPr>
              <a:t>FOM adapted for turbulent flow </a:t>
            </a:r>
          </a:p>
          <a:p>
            <a:pPr algn="r"/>
            <a:r>
              <a:rPr lang="en-US" i="1" dirty="0">
                <a:latin typeface="Calibri" panose="020F0502020204030204" pitchFamily="34" charset="0"/>
                <a:cs typeface="Calibri" panose="020F0502020204030204" pitchFamily="34" charset="0"/>
              </a:rPr>
              <a:t>(from Ehrenpreis et al., 2020)</a:t>
            </a:r>
            <a:endParaRPr lang="en-US" sz="1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269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41" grpId="0" animBg="1"/>
      <p:bldP spid="69" grpId="0"/>
      <p:bldP spid="5" grpId="0"/>
      <p:bldP spid="5" grpId="1"/>
      <p:bldP spid="6" grpId="0"/>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871B2-E547-4E39-1737-B3BB9BA7D8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F1963F-B544-DBDA-7A86-E5C40DC3A392}"/>
              </a:ext>
            </a:extLst>
          </p:cNvPr>
          <p:cNvSpPr>
            <a:spLocks noGrp="1"/>
          </p:cNvSpPr>
          <p:nvPr>
            <p:ph type="title"/>
          </p:nvPr>
        </p:nvSpPr>
        <p:spPr>
          <a:xfrm>
            <a:off x="285750" y="285750"/>
            <a:ext cx="8782050" cy="514350"/>
          </a:xfrm>
        </p:spPr>
        <p:txBody>
          <a:bodyPr/>
          <a:lstStyle/>
          <a:p>
            <a:r>
              <a:rPr lang="en-US" b="1" dirty="0">
                <a:solidFill>
                  <a:schemeClr val="accent3">
                    <a:lumMod val="75000"/>
                  </a:schemeClr>
                </a:solidFill>
              </a:rPr>
              <a:t>Promising System-Level Performance of ILs</a:t>
            </a:r>
          </a:p>
        </p:txBody>
      </p:sp>
      <p:sp>
        <p:nvSpPr>
          <p:cNvPr id="7" name="Slide Number Placeholder 6">
            <a:extLst>
              <a:ext uri="{FF2B5EF4-FFF2-40B4-BE49-F238E27FC236}">
                <a16:creationId xmlns:a16="http://schemas.microsoft.com/office/drawing/2014/main" id="{7A293853-2DD4-3107-867E-EE0FB01375A3}"/>
              </a:ext>
            </a:extLst>
          </p:cNvPr>
          <p:cNvSpPr>
            <a:spLocks noGrp="1"/>
          </p:cNvSpPr>
          <p:nvPr>
            <p:ph type="sldNum" sz="quarter" idx="12"/>
          </p:nvPr>
        </p:nvSpPr>
        <p:spPr/>
        <p:txBody>
          <a:bodyPr/>
          <a:lstStyle/>
          <a:p>
            <a:fld id="{6315554C-9387-4378-80C2-5F7076CAC952}" type="slidenum">
              <a:rPr lang="en-US" smtClean="0"/>
              <a:t>13</a:t>
            </a:fld>
            <a:endParaRPr lang="en-US"/>
          </a:p>
        </p:txBody>
      </p:sp>
      <p:sp>
        <p:nvSpPr>
          <p:cNvPr id="14" name="TextBox 13">
            <a:extLst>
              <a:ext uri="{FF2B5EF4-FFF2-40B4-BE49-F238E27FC236}">
                <a16:creationId xmlns:a16="http://schemas.microsoft.com/office/drawing/2014/main" id="{F8C16833-C6CD-23CB-6230-3ADEDBA9F84C}"/>
              </a:ext>
            </a:extLst>
          </p:cNvPr>
          <p:cNvSpPr txBox="1"/>
          <p:nvPr/>
        </p:nvSpPr>
        <p:spPr>
          <a:xfrm>
            <a:off x="4571999" y="3092211"/>
            <a:ext cx="4267201" cy="1200329"/>
          </a:xfrm>
          <a:prstGeom prst="rect">
            <a:avLst/>
          </a:prstGeom>
          <a:noFill/>
        </p:spPr>
        <p:txBody>
          <a:bodyPr wrap="square">
            <a:spAutoFit/>
          </a:bodyPr>
          <a:lstStyle/>
          <a:p>
            <a:pPr marL="285750" indent="-285750">
              <a:buFont typeface="Wingdings" pitchFamily="2" charset="2"/>
              <a:buChar char="v"/>
            </a:pPr>
            <a:r>
              <a:rPr lang="en-US" dirty="0">
                <a:latin typeface="Calibri" panose="020F0502020204030204" pitchFamily="34" charset="0"/>
                <a:cs typeface="Calibri" panose="020F0502020204030204" pitchFamily="34" charset="0"/>
              </a:rPr>
              <a:t>Higher FOM → better performance:</a:t>
            </a:r>
          </a:p>
          <a:p>
            <a:pPr marL="285750" indent="-285750">
              <a:buFont typeface="System Font Regular"/>
              <a:buChar char="-"/>
            </a:pPr>
            <a:r>
              <a:rPr lang="en-US" dirty="0">
                <a:latin typeface="Calibri" panose="020F0502020204030204" pitchFamily="34" charset="0"/>
                <a:cs typeface="Calibri" panose="020F0502020204030204" pitchFamily="34" charset="0"/>
              </a:rPr>
              <a:t>better heat transport</a:t>
            </a:r>
          </a:p>
          <a:p>
            <a:pPr marL="285750" indent="-285750">
              <a:buFont typeface="System Font Regular"/>
              <a:buChar char="-"/>
            </a:pPr>
            <a:r>
              <a:rPr lang="en-US" dirty="0">
                <a:latin typeface="Calibri" panose="020F0502020204030204" pitchFamily="34" charset="0"/>
                <a:cs typeface="Calibri" panose="020F0502020204030204" pitchFamily="34" charset="0"/>
              </a:rPr>
              <a:t>lower pump power</a:t>
            </a:r>
          </a:p>
          <a:p>
            <a:pPr marL="285750" indent="-285750">
              <a:buFont typeface="System Font Regular"/>
              <a:buChar char="-"/>
            </a:pPr>
            <a:r>
              <a:rPr lang="en-US" dirty="0">
                <a:latin typeface="Calibri" panose="020F0502020204030204" pitchFamily="34" charset="0"/>
                <a:cs typeface="Calibri" panose="020F0502020204030204" pitchFamily="34" charset="0"/>
              </a:rPr>
              <a:t>smaller system size</a:t>
            </a:r>
          </a:p>
        </p:txBody>
      </p:sp>
      <p:pic>
        <p:nvPicPr>
          <p:cNvPr id="19" name="Graphic 18">
            <a:extLst>
              <a:ext uri="{FF2B5EF4-FFF2-40B4-BE49-F238E27FC236}">
                <a16:creationId xmlns:a16="http://schemas.microsoft.com/office/drawing/2014/main" id="{EA91F159-A96B-1B48-CB11-B400ECF28B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48" y="1017268"/>
            <a:ext cx="4514851" cy="3611881"/>
          </a:xfrm>
          <a:prstGeom prst="rect">
            <a:avLst/>
          </a:prstGeom>
        </p:spPr>
      </p:pic>
      <p:pic>
        <p:nvPicPr>
          <p:cNvPr id="20" name="Graphic 19">
            <a:extLst>
              <a:ext uri="{FF2B5EF4-FFF2-40B4-BE49-F238E27FC236}">
                <a16:creationId xmlns:a16="http://schemas.microsoft.com/office/drawing/2014/main" id="{477D1827-7378-A75A-4644-982D8A5C1D74}"/>
              </a:ext>
            </a:extLst>
          </p:cNvPr>
          <p:cNvPicPr>
            <a:picLocks noChangeAspect="1"/>
          </p:cNvPicPr>
          <p:nvPr/>
        </p:nvPicPr>
        <p:blipFill>
          <a:blip r:embed="rId5">
            <a:extLst>
              <a:ext uri="{96DAC541-7B7A-43D3-8B79-37D633B846F1}">
                <asvg:svgBlip xmlns:asvg="http://schemas.microsoft.com/office/drawing/2016/SVG/main" r:embed="rId6"/>
              </a:ext>
            </a:extLst>
          </a:blip>
          <a:srcRect t="-6522" b="56100"/>
          <a:stretch>
            <a:fillRect/>
          </a:stretch>
        </p:blipFill>
        <p:spPr>
          <a:xfrm>
            <a:off x="4876800" y="1657350"/>
            <a:ext cx="3488538" cy="1200329"/>
          </a:xfrm>
          <a:prstGeom prst="rect">
            <a:avLst/>
          </a:prstGeom>
        </p:spPr>
      </p:pic>
      <p:sp>
        <p:nvSpPr>
          <p:cNvPr id="34" name="TextBox 33">
            <a:extLst>
              <a:ext uri="{FF2B5EF4-FFF2-40B4-BE49-F238E27FC236}">
                <a16:creationId xmlns:a16="http://schemas.microsoft.com/office/drawing/2014/main" id="{551C6A02-A7EB-5C1A-7D09-C377D8848BE3}"/>
              </a:ext>
            </a:extLst>
          </p:cNvPr>
          <p:cNvSpPr txBox="1"/>
          <p:nvPr/>
        </p:nvSpPr>
        <p:spPr>
          <a:xfrm>
            <a:off x="1066800" y="1200150"/>
            <a:ext cx="1066800" cy="369332"/>
          </a:xfrm>
          <a:prstGeom prst="rect">
            <a:avLst/>
          </a:prstGeom>
          <a:noFill/>
        </p:spPr>
        <p:txBody>
          <a:bodyPr wrap="square">
            <a:spAutoFit/>
          </a:bodyPr>
          <a:lstStyle/>
          <a:p>
            <a:r>
              <a:rPr lang="en-US" i="1" dirty="0">
                <a:latin typeface="Helvetica" pitchFamily="2" charset="0"/>
              </a:rPr>
              <a:t>at 283 K</a:t>
            </a:r>
            <a:endParaRPr lang="en-US" i="1" dirty="0"/>
          </a:p>
        </p:txBody>
      </p:sp>
      <p:sp>
        <p:nvSpPr>
          <p:cNvPr id="4" name="TextBox 3">
            <a:extLst>
              <a:ext uri="{FF2B5EF4-FFF2-40B4-BE49-F238E27FC236}">
                <a16:creationId xmlns:a16="http://schemas.microsoft.com/office/drawing/2014/main" id="{35C6954E-050C-3B71-12F8-0F4ACA199516}"/>
              </a:ext>
            </a:extLst>
          </p:cNvPr>
          <p:cNvSpPr txBox="1"/>
          <p:nvPr/>
        </p:nvSpPr>
        <p:spPr>
          <a:xfrm>
            <a:off x="4571999" y="1034337"/>
            <a:ext cx="4572000" cy="646331"/>
          </a:xfrm>
          <a:prstGeom prst="rect">
            <a:avLst/>
          </a:prstGeom>
          <a:noFill/>
        </p:spPr>
        <p:txBody>
          <a:bodyPr wrap="square">
            <a:spAutoFit/>
          </a:bodyPr>
          <a:lstStyle/>
          <a:p>
            <a:pPr marL="285750" indent="-285750">
              <a:buFont typeface="Wingdings" pitchFamily="2" charset="2"/>
              <a:buChar char="v"/>
            </a:pPr>
            <a:r>
              <a:rPr lang="en-US" sz="1800" dirty="0">
                <a:latin typeface="Calibri" panose="020F0502020204030204" pitchFamily="34" charset="0"/>
                <a:cs typeface="Calibri" panose="020F0502020204030204" pitchFamily="34" charset="0"/>
              </a:rPr>
              <a:t>Promising novel IL candidates are picked according to high FOM</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82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080D4-CFCB-2426-9EC7-37DBBB3AC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275FC5-C8E5-0C00-6F5D-56E56F3EBF14}"/>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Properties of Top-Ranked Novel ILs</a:t>
            </a:r>
          </a:p>
        </p:txBody>
      </p:sp>
      <p:sp>
        <p:nvSpPr>
          <p:cNvPr id="7" name="Slide Number Placeholder 6">
            <a:extLst>
              <a:ext uri="{FF2B5EF4-FFF2-40B4-BE49-F238E27FC236}">
                <a16:creationId xmlns:a16="http://schemas.microsoft.com/office/drawing/2014/main" id="{41995FC0-E2B1-CB15-9917-38A9C0D1431C}"/>
              </a:ext>
            </a:extLst>
          </p:cNvPr>
          <p:cNvSpPr>
            <a:spLocks noGrp="1"/>
          </p:cNvSpPr>
          <p:nvPr>
            <p:ph type="sldNum" sz="quarter" idx="12"/>
          </p:nvPr>
        </p:nvSpPr>
        <p:spPr/>
        <p:txBody>
          <a:bodyPr/>
          <a:lstStyle/>
          <a:p>
            <a:fld id="{6315554C-9387-4378-80C2-5F7076CAC952}" type="slidenum">
              <a:rPr lang="en-US" smtClean="0"/>
              <a:t>14</a:t>
            </a:fld>
            <a:endParaRPr lang="en-US"/>
          </a:p>
        </p:txBody>
      </p:sp>
      <p:pic>
        <p:nvPicPr>
          <p:cNvPr id="22" name="Graphic 21">
            <a:extLst>
              <a:ext uri="{FF2B5EF4-FFF2-40B4-BE49-F238E27FC236}">
                <a16:creationId xmlns:a16="http://schemas.microsoft.com/office/drawing/2014/main" id="{B3FAFD4E-B716-BC6C-5E93-AA8E10BE3C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58" y="865437"/>
            <a:ext cx="2667000" cy="1819970"/>
          </a:xfrm>
          <a:prstGeom prst="rect">
            <a:avLst/>
          </a:prstGeom>
        </p:spPr>
      </p:pic>
      <p:pic>
        <p:nvPicPr>
          <p:cNvPr id="25" name="Graphic 24">
            <a:extLst>
              <a:ext uri="{FF2B5EF4-FFF2-40B4-BE49-F238E27FC236}">
                <a16:creationId xmlns:a16="http://schemas.microsoft.com/office/drawing/2014/main" id="{9385EDB1-9161-C2CD-A7EF-B9120FFE66A2}"/>
              </a:ext>
            </a:extLst>
          </p:cNvPr>
          <p:cNvPicPr>
            <a:picLocks noChangeAspect="1"/>
          </p:cNvPicPr>
          <p:nvPr/>
        </p:nvPicPr>
        <p:blipFill>
          <a:blip r:embed="rId5">
            <a:extLst>
              <a:ext uri="{96DAC541-7B7A-43D3-8B79-37D633B846F1}">
                <asvg:svgBlip xmlns:asvg="http://schemas.microsoft.com/office/drawing/2016/SVG/main" r:embed="rId6"/>
              </a:ext>
            </a:extLst>
          </a:blip>
          <a:srcRect b="8532"/>
          <a:stretch>
            <a:fillRect/>
          </a:stretch>
        </p:blipFill>
        <p:spPr>
          <a:xfrm>
            <a:off x="2638586" y="772367"/>
            <a:ext cx="3228814" cy="2090938"/>
          </a:xfrm>
          <a:prstGeom prst="rect">
            <a:avLst/>
          </a:prstGeom>
        </p:spPr>
      </p:pic>
      <p:pic>
        <p:nvPicPr>
          <p:cNvPr id="37" name="Graphic 36">
            <a:extLst>
              <a:ext uri="{FF2B5EF4-FFF2-40B4-BE49-F238E27FC236}">
                <a16:creationId xmlns:a16="http://schemas.microsoft.com/office/drawing/2014/main" id="{A818CE25-C008-DCC5-190C-B6EE921AAC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90800" y="2914650"/>
            <a:ext cx="3390900" cy="2095500"/>
          </a:xfrm>
          <a:prstGeom prst="rect">
            <a:avLst/>
          </a:prstGeom>
        </p:spPr>
      </p:pic>
      <p:pic>
        <p:nvPicPr>
          <p:cNvPr id="39" name="Graphic 38">
            <a:extLst>
              <a:ext uri="{FF2B5EF4-FFF2-40B4-BE49-F238E27FC236}">
                <a16:creationId xmlns:a16="http://schemas.microsoft.com/office/drawing/2014/main" id="{67A1ACBC-E490-1C0A-47E9-DD5E97A5B1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74267" y="788796"/>
            <a:ext cx="3378200" cy="2095500"/>
          </a:xfrm>
          <a:prstGeom prst="rect">
            <a:avLst/>
          </a:prstGeom>
        </p:spPr>
      </p:pic>
      <p:pic>
        <p:nvPicPr>
          <p:cNvPr id="41" name="Graphic 40">
            <a:extLst>
              <a:ext uri="{FF2B5EF4-FFF2-40B4-BE49-F238E27FC236}">
                <a16:creationId xmlns:a16="http://schemas.microsoft.com/office/drawing/2014/main" id="{F0030E89-EEC9-21F7-5670-2AE92B384CB8}"/>
              </a:ext>
            </a:extLst>
          </p:cNvPr>
          <p:cNvPicPr>
            <a:picLocks noChangeAspect="1"/>
          </p:cNvPicPr>
          <p:nvPr/>
        </p:nvPicPr>
        <p:blipFill>
          <a:blip r:embed="rId11">
            <a:extLst>
              <a:ext uri="{96DAC541-7B7A-43D3-8B79-37D633B846F1}">
                <asvg:svgBlip xmlns:asvg="http://schemas.microsoft.com/office/drawing/2016/SVG/main" r:embed="rId12"/>
              </a:ext>
            </a:extLst>
          </a:blip>
          <a:srcRect b="1412"/>
          <a:stretch>
            <a:fillRect/>
          </a:stretch>
        </p:blipFill>
        <p:spPr>
          <a:xfrm>
            <a:off x="5904281" y="2878703"/>
            <a:ext cx="3225800" cy="2090938"/>
          </a:xfrm>
          <a:prstGeom prst="rect">
            <a:avLst/>
          </a:prstGeom>
        </p:spPr>
      </p:pic>
      <p:pic>
        <p:nvPicPr>
          <p:cNvPr id="48" name="Graphic 47">
            <a:extLst>
              <a:ext uri="{FF2B5EF4-FFF2-40B4-BE49-F238E27FC236}">
                <a16:creationId xmlns:a16="http://schemas.microsoft.com/office/drawing/2014/main" id="{0093617D-1A66-2190-4037-A16D6BD005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985" y="3107303"/>
            <a:ext cx="2473808" cy="1979047"/>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1445B67-507E-5CE0-FF6B-0F799AB9DFFA}"/>
                  </a:ext>
                </a:extLst>
              </p:cNvPr>
              <p:cNvSpPr txBox="1"/>
              <p:nvPr/>
            </p:nvSpPr>
            <p:spPr>
              <a:xfrm>
                <a:off x="152400" y="2914650"/>
                <a:ext cx="1353312" cy="406906"/>
              </a:xfrm>
              <a:prstGeom prst="rect">
                <a:avLst/>
              </a:prstGeom>
              <a:solidFill>
                <a:schemeClr val="accent6">
                  <a:lumMod val="20000"/>
                  <a:lumOff val="80000"/>
                </a:schemeClr>
              </a:solidFill>
            </p:spPr>
            <p:txBody>
              <a:bodyPr wrap="square" lIns="0" tIns="0" rIns="0" bIns="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𝐹𝑂𝑀</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ea typeface="Cambria Math" panose="02040503050406030204" pitchFamily="18" charset="0"/>
                                </a:rPr>
                                <m:t>𝜌</m:t>
                              </m:r>
                            </m:e>
                            <m:sup>
                              <m:r>
                                <a:rPr lang="en-US" sz="1200" b="0" i="1" smtClean="0">
                                  <a:latin typeface="Cambria Math" panose="02040503050406030204" pitchFamily="18" charset="0"/>
                                </a:rPr>
                                <m:t>0.58</m:t>
                              </m:r>
                            </m:sup>
                          </m:sSup>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𝐶</m:t>
                              </m:r>
                            </m:e>
                            <m:sub>
                              <m:r>
                                <a:rPr lang="en-US" sz="1200" b="0" i="1" smtClean="0">
                                  <a:latin typeface="Cambria Math" panose="02040503050406030204" pitchFamily="18" charset="0"/>
                                </a:rPr>
                                <m:t>𝑝</m:t>
                              </m:r>
                            </m:sub>
                            <m:sup>
                              <m:r>
                                <a:rPr lang="en-US" sz="1200" b="0" i="1" smtClean="0">
                                  <a:latin typeface="Cambria Math" panose="02040503050406030204" pitchFamily="18" charset="0"/>
                                </a:rPr>
                                <m:t>0.4</m:t>
                              </m:r>
                            </m:sup>
                          </m:sSubSup>
                          <m:sSup>
                            <m:sSupPr>
                              <m:ctrlPr>
                                <a:rPr lang="en-US" sz="1200" i="1">
                                  <a:latin typeface="Cambria Math" panose="02040503050406030204" pitchFamily="18" charset="0"/>
                                </a:rPr>
                              </m:ctrlPr>
                            </m:sSupPr>
                            <m:e>
                              <m:r>
                                <a:rPr lang="en-US" sz="1200" b="0" i="1" smtClean="0">
                                  <a:latin typeface="Cambria Math" panose="02040503050406030204" pitchFamily="18" charset="0"/>
                                </a:rPr>
                                <m:t>𝑘</m:t>
                              </m:r>
                            </m:e>
                            <m:sup>
                              <m:r>
                                <a:rPr lang="en-US" sz="1200" b="0" i="1" smtClean="0">
                                  <a:latin typeface="Cambria Math" panose="02040503050406030204" pitchFamily="18" charset="0"/>
                                </a:rPr>
                                <m:t>0.6</m:t>
                              </m:r>
                            </m:sup>
                          </m:sSup>
                        </m:num>
                        <m:den>
                          <m:sSup>
                            <m:sSupPr>
                              <m:ctrlPr>
                                <a:rPr lang="en-US" sz="1200" i="1">
                                  <a:latin typeface="Cambria Math" panose="02040503050406030204" pitchFamily="18" charset="0"/>
                                </a:rPr>
                              </m:ctrlPr>
                            </m:sSupPr>
                            <m:e>
                              <m:r>
                                <a:rPr lang="en-US" sz="1200" i="1" smtClean="0">
                                  <a:latin typeface="Cambria Math" panose="02040503050406030204" pitchFamily="18" charset="0"/>
                                  <a:ea typeface="Cambria Math" panose="02040503050406030204" pitchFamily="18" charset="0"/>
                                </a:rPr>
                                <m:t>𝜇</m:t>
                              </m:r>
                            </m:e>
                            <m:sup>
                              <m:r>
                                <a:rPr lang="en-US" sz="1200" b="0" i="1" smtClean="0">
                                  <a:latin typeface="Cambria Math" panose="02040503050406030204" pitchFamily="18" charset="0"/>
                                </a:rPr>
                                <m:t>0.47</m:t>
                              </m:r>
                            </m:sup>
                          </m:sSup>
                        </m:den>
                      </m:f>
                    </m:oMath>
                  </m:oMathPara>
                </a14:m>
                <a:endParaRPr lang="en-US" sz="1200" dirty="0"/>
              </a:p>
            </p:txBody>
          </p:sp>
        </mc:Choice>
        <mc:Fallback xmlns="">
          <p:sp>
            <p:nvSpPr>
              <p:cNvPr id="50" name="TextBox 49">
                <a:extLst>
                  <a:ext uri="{FF2B5EF4-FFF2-40B4-BE49-F238E27FC236}">
                    <a16:creationId xmlns:a16="http://schemas.microsoft.com/office/drawing/2014/main" id="{C1445B67-507E-5CE0-FF6B-0F799AB9DFFA}"/>
                  </a:ext>
                </a:extLst>
              </p:cNvPr>
              <p:cNvSpPr txBox="1">
                <a:spLocks noRot="1" noChangeAspect="1" noMove="1" noResize="1" noEditPoints="1" noAdjustHandles="1" noChangeArrowheads="1" noChangeShapeType="1" noTextEdit="1"/>
              </p:cNvSpPr>
              <p:nvPr/>
            </p:nvSpPr>
            <p:spPr>
              <a:xfrm>
                <a:off x="152400" y="2914650"/>
                <a:ext cx="1353312" cy="406906"/>
              </a:xfrm>
              <a:prstGeom prst="rect">
                <a:avLst/>
              </a:prstGeom>
              <a:blipFill>
                <a:blip r:embed="rId15"/>
                <a:stretch>
                  <a:fillRect l="-4673" t="-3030" r="-1869" b="-9091"/>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DBC58BEF-79D4-FA9C-A3C8-FC468F2D6E61}"/>
              </a:ext>
            </a:extLst>
          </p:cNvPr>
          <p:cNvSpPr txBox="1"/>
          <p:nvPr/>
        </p:nvSpPr>
        <p:spPr>
          <a:xfrm>
            <a:off x="4191000" y="845795"/>
            <a:ext cx="1066800" cy="276999"/>
          </a:xfrm>
          <a:prstGeom prst="rect">
            <a:avLst/>
          </a:prstGeom>
          <a:noFill/>
        </p:spPr>
        <p:txBody>
          <a:bodyPr wrap="square">
            <a:spAutoFit/>
          </a:bodyPr>
          <a:lstStyle/>
          <a:p>
            <a:r>
              <a:rPr lang="en-US" sz="1200" i="1" dirty="0">
                <a:latin typeface="Helvetica" pitchFamily="2" charset="0"/>
              </a:rPr>
              <a:t>at 283 K</a:t>
            </a:r>
            <a:endParaRPr lang="en-US" sz="1200" i="1" dirty="0"/>
          </a:p>
        </p:txBody>
      </p:sp>
      <p:sp>
        <p:nvSpPr>
          <p:cNvPr id="4" name="TextBox 3">
            <a:extLst>
              <a:ext uri="{FF2B5EF4-FFF2-40B4-BE49-F238E27FC236}">
                <a16:creationId xmlns:a16="http://schemas.microsoft.com/office/drawing/2014/main" id="{D4557397-3B40-2F89-EA99-74DCAB84A4A4}"/>
              </a:ext>
            </a:extLst>
          </p:cNvPr>
          <p:cNvSpPr txBox="1"/>
          <p:nvPr/>
        </p:nvSpPr>
        <p:spPr>
          <a:xfrm>
            <a:off x="1676400" y="3148340"/>
            <a:ext cx="914400" cy="261610"/>
          </a:xfrm>
          <a:prstGeom prst="rect">
            <a:avLst/>
          </a:prstGeom>
          <a:noFill/>
        </p:spPr>
        <p:txBody>
          <a:bodyPr wrap="square">
            <a:spAutoFit/>
          </a:bodyPr>
          <a:lstStyle/>
          <a:p>
            <a:r>
              <a:rPr lang="en-US" sz="1100" dirty="0">
                <a:solidFill>
                  <a:srgbClr val="0070C0"/>
                </a:solidFill>
                <a:latin typeface="Calibri" panose="020F0502020204030204" pitchFamily="34" charset="0"/>
                <a:cs typeface="Calibri" panose="020F0502020204030204" pitchFamily="34" charset="0"/>
              </a:rPr>
              <a:t>195 K </a:t>
            </a:r>
            <a:r>
              <a:rPr lang="en-US" sz="1100" b="1" dirty="0">
                <a:solidFill>
                  <a:srgbClr val="0070C0"/>
                </a:solidFill>
                <a:latin typeface="Calibri" panose="020F0502020204030204" pitchFamily="34" charset="0"/>
                <a:cs typeface="Calibri" panose="020F0502020204030204" pitchFamily="34" charset="0"/>
              </a:rPr>
              <a:t>[LPTT]</a:t>
            </a:r>
            <a:endParaRPr lang="en-US" sz="1100" b="1" dirty="0">
              <a:solidFill>
                <a:srgbClr val="0070C0"/>
              </a:solidFill>
            </a:endParaRPr>
          </a:p>
        </p:txBody>
      </p:sp>
      <p:sp>
        <p:nvSpPr>
          <p:cNvPr id="5" name="TextBox 4">
            <a:extLst>
              <a:ext uri="{FF2B5EF4-FFF2-40B4-BE49-F238E27FC236}">
                <a16:creationId xmlns:a16="http://schemas.microsoft.com/office/drawing/2014/main" id="{4ECF1804-1D5F-7F0F-1678-EA8DA698F99A}"/>
              </a:ext>
            </a:extLst>
          </p:cNvPr>
          <p:cNvSpPr txBox="1"/>
          <p:nvPr/>
        </p:nvSpPr>
        <p:spPr>
          <a:xfrm>
            <a:off x="1752600" y="3650980"/>
            <a:ext cx="685800" cy="261610"/>
          </a:xfrm>
          <a:prstGeom prst="rect">
            <a:avLst/>
          </a:prstGeom>
          <a:noFill/>
        </p:spPr>
        <p:txBody>
          <a:bodyPr wrap="square">
            <a:spAutoFit/>
          </a:bodyPr>
          <a:lstStyle/>
          <a:p>
            <a:r>
              <a:rPr lang="en-US" sz="1100" dirty="0">
                <a:solidFill>
                  <a:srgbClr val="0070C0"/>
                </a:solidFill>
                <a:latin typeface="Calibri" panose="020F0502020204030204" pitchFamily="34" charset="0"/>
                <a:cs typeface="Calibri" panose="020F0502020204030204" pitchFamily="34" charset="0"/>
              </a:rPr>
              <a:t>273 K</a:t>
            </a:r>
            <a:endParaRPr lang="en-US" sz="1100" dirty="0">
              <a:solidFill>
                <a:srgbClr val="0070C0"/>
              </a:solidFill>
            </a:endParaRPr>
          </a:p>
        </p:txBody>
      </p:sp>
      <p:sp>
        <p:nvSpPr>
          <p:cNvPr id="6" name="TextBox 5">
            <a:extLst>
              <a:ext uri="{FF2B5EF4-FFF2-40B4-BE49-F238E27FC236}">
                <a16:creationId xmlns:a16="http://schemas.microsoft.com/office/drawing/2014/main" id="{6DAC752C-B6BD-2C03-4FC2-1A9268D4F6EE}"/>
              </a:ext>
            </a:extLst>
          </p:cNvPr>
          <p:cNvSpPr txBox="1"/>
          <p:nvPr/>
        </p:nvSpPr>
        <p:spPr>
          <a:xfrm rot="19849468">
            <a:off x="1808537" y="4112964"/>
            <a:ext cx="685800" cy="261610"/>
          </a:xfrm>
          <a:prstGeom prst="rect">
            <a:avLst/>
          </a:prstGeom>
          <a:noFill/>
        </p:spPr>
        <p:txBody>
          <a:bodyPr wrap="square">
            <a:spAutoFit/>
          </a:bodyPr>
          <a:lstStyle/>
          <a:p>
            <a:r>
              <a:rPr lang="en-US" sz="1100" dirty="0">
                <a:solidFill>
                  <a:srgbClr val="0070C0"/>
                </a:solidFill>
                <a:latin typeface="Calibri" panose="020F0502020204030204" pitchFamily="34" charset="0"/>
                <a:cs typeface="Calibri" panose="020F0502020204030204" pitchFamily="34" charset="0"/>
              </a:rPr>
              <a:t>146 K</a:t>
            </a:r>
            <a:endParaRPr lang="en-US" sz="1100" dirty="0">
              <a:solidFill>
                <a:srgbClr val="0070C0"/>
              </a:solidFill>
            </a:endParaRPr>
          </a:p>
        </p:txBody>
      </p:sp>
      <p:sp>
        <p:nvSpPr>
          <p:cNvPr id="8" name="TextBox 7">
            <a:extLst>
              <a:ext uri="{FF2B5EF4-FFF2-40B4-BE49-F238E27FC236}">
                <a16:creationId xmlns:a16="http://schemas.microsoft.com/office/drawing/2014/main" id="{698734EC-8CBA-80A0-B4E7-9ED4FDDB4B3A}"/>
              </a:ext>
            </a:extLst>
          </p:cNvPr>
          <p:cNvSpPr txBox="1"/>
          <p:nvPr/>
        </p:nvSpPr>
        <p:spPr>
          <a:xfrm rot="19849468">
            <a:off x="2189537" y="4170115"/>
            <a:ext cx="685800" cy="261610"/>
          </a:xfrm>
          <a:prstGeom prst="rect">
            <a:avLst/>
          </a:prstGeom>
          <a:noFill/>
        </p:spPr>
        <p:txBody>
          <a:bodyPr wrap="square">
            <a:spAutoFit/>
          </a:bodyPr>
          <a:lstStyle/>
          <a:p>
            <a:r>
              <a:rPr lang="en-US" sz="1100" dirty="0">
                <a:solidFill>
                  <a:srgbClr val="0070C0"/>
                </a:solidFill>
                <a:latin typeface="Calibri" panose="020F0502020204030204" pitchFamily="34" charset="0"/>
                <a:cs typeface="Calibri" panose="020F0502020204030204" pitchFamily="34" charset="0"/>
              </a:rPr>
              <a:t>183 K</a:t>
            </a:r>
            <a:endParaRPr lang="en-US" sz="1100" dirty="0">
              <a:solidFill>
                <a:srgbClr val="0070C0"/>
              </a:solidFill>
            </a:endParaRPr>
          </a:p>
        </p:txBody>
      </p:sp>
      <p:sp>
        <p:nvSpPr>
          <p:cNvPr id="9" name="TextBox 8">
            <a:extLst>
              <a:ext uri="{FF2B5EF4-FFF2-40B4-BE49-F238E27FC236}">
                <a16:creationId xmlns:a16="http://schemas.microsoft.com/office/drawing/2014/main" id="{6DC4FD0D-EB93-CC08-8C3D-678B400EECD8}"/>
              </a:ext>
            </a:extLst>
          </p:cNvPr>
          <p:cNvSpPr txBox="1"/>
          <p:nvPr/>
        </p:nvSpPr>
        <p:spPr>
          <a:xfrm rot="19849468">
            <a:off x="2001463" y="4140775"/>
            <a:ext cx="685800" cy="261610"/>
          </a:xfrm>
          <a:prstGeom prst="rect">
            <a:avLst/>
          </a:prstGeom>
          <a:noFill/>
        </p:spPr>
        <p:txBody>
          <a:bodyPr wrap="square">
            <a:spAutoFit/>
          </a:bodyPr>
          <a:lstStyle/>
          <a:p>
            <a:r>
              <a:rPr lang="en-US" sz="1100" dirty="0">
                <a:solidFill>
                  <a:srgbClr val="0070C0"/>
                </a:solidFill>
                <a:latin typeface="Calibri" panose="020F0502020204030204" pitchFamily="34" charset="0"/>
                <a:cs typeface="Calibri" panose="020F0502020204030204" pitchFamily="34" charset="0"/>
              </a:rPr>
              <a:t>135 K</a:t>
            </a:r>
            <a:endParaRPr lang="en-US" sz="1100" dirty="0">
              <a:solidFill>
                <a:srgbClr val="0070C0"/>
              </a:solidFill>
            </a:endParaRPr>
          </a:p>
        </p:txBody>
      </p:sp>
    </p:spTree>
    <p:extLst>
      <p:ext uri="{BB962C8B-B14F-4D97-AF65-F5344CB8AC3E}">
        <p14:creationId xmlns:p14="http://schemas.microsoft.com/office/powerpoint/2010/main" val="181705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EEF4A-AE25-76B7-43D3-9F9A1ADF2AB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FBD672-AC94-AD07-CBE3-036D6A685B89}"/>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Concluding Remarks</a:t>
            </a:r>
          </a:p>
        </p:txBody>
      </p:sp>
      <p:sp>
        <p:nvSpPr>
          <p:cNvPr id="7" name="Slide Number Placeholder 6">
            <a:extLst>
              <a:ext uri="{FF2B5EF4-FFF2-40B4-BE49-F238E27FC236}">
                <a16:creationId xmlns:a16="http://schemas.microsoft.com/office/drawing/2014/main" id="{32A5DCB8-EEC5-04F7-6389-69ADF98CB36D}"/>
              </a:ext>
            </a:extLst>
          </p:cNvPr>
          <p:cNvSpPr>
            <a:spLocks noGrp="1"/>
          </p:cNvSpPr>
          <p:nvPr>
            <p:ph type="sldNum" sz="quarter" idx="12"/>
          </p:nvPr>
        </p:nvSpPr>
        <p:spPr/>
        <p:txBody>
          <a:bodyPr/>
          <a:lstStyle/>
          <a:p>
            <a:fld id="{6315554C-9387-4378-80C2-5F7076CAC952}" type="slidenum">
              <a:rPr lang="en-US" smtClean="0"/>
              <a:t>15</a:t>
            </a:fld>
            <a:endParaRPr lang="en-US"/>
          </a:p>
        </p:txBody>
      </p:sp>
      <p:sp>
        <p:nvSpPr>
          <p:cNvPr id="2" name="Content Placeholder 2">
            <a:extLst>
              <a:ext uri="{FF2B5EF4-FFF2-40B4-BE49-F238E27FC236}">
                <a16:creationId xmlns:a16="http://schemas.microsoft.com/office/drawing/2014/main" id="{3D7F058C-53EB-80BA-0DDF-C32F239C4CED}"/>
              </a:ext>
            </a:extLst>
          </p:cNvPr>
          <p:cNvSpPr txBox="1">
            <a:spLocks/>
          </p:cNvSpPr>
          <p:nvPr/>
        </p:nvSpPr>
        <p:spPr bwMode="auto">
          <a:xfrm>
            <a:off x="97105" y="895350"/>
            <a:ext cx="8941698" cy="40783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pPr lvl="0">
              <a:spcBef>
                <a:spcPts val="0"/>
              </a:spcBef>
              <a:spcAft>
                <a:spcPts val="600"/>
              </a:spcAft>
              <a:defRPr/>
            </a:pPr>
            <a:r>
              <a:rPr lang="en-US" sz="2000" dirty="0"/>
              <a:t>Introduced a </a:t>
            </a:r>
            <a:r>
              <a:rPr lang="en-US" sz="2000" b="1" dirty="0"/>
              <a:t>ML framework</a:t>
            </a:r>
            <a:r>
              <a:rPr lang="en-US" sz="2000" dirty="0"/>
              <a:t> to predict thermophysical properties of ILs and identified </a:t>
            </a:r>
            <a:r>
              <a:rPr lang="en-US" sz="2000" b="1" dirty="0"/>
              <a:t>high-performance candidates</a:t>
            </a:r>
            <a:r>
              <a:rPr lang="en-US" sz="2000" dirty="0"/>
              <a:t> for single-phase pumped fluid loops in spacecraft thermal control</a:t>
            </a:r>
            <a:endParaRPr kumimoji="0" lang="en-US" sz="2000" b="0" i="0" u="none" strike="noStrike" kern="0" cap="none" spc="0" normalizeH="0" baseline="0" noProof="0" dirty="0">
              <a:ln>
                <a:noFill/>
              </a:ln>
              <a:solidFill>
                <a:srgbClr val="000000"/>
              </a:solidFill>
              <a:effectLst/>
              <a:uLnTx/>
              <a:uFillTx/>
              <a:latin typeface="Helvetica" charset="0"/>
            </a:endParaRPr>
          </a:p>
          <a:p>
            <a:pPr lvl="0">
              <a:spcBef>
                <a:spcPts val="0"/>
              </a:spcBef>
              <a:spcAft>
                <a:spcPts val="600"/>
              </a:spcAft>
              <a:defRPr/>
            </a:pPr>
            <a:r>
              <a:rPr lang="en-US" sz="2000" dirty="0"/>
              <a:t>Applied a </a:t>
            </a:r>
            <a:r>
              <a:rPr lang="en-US" sz="2000" b="1" dirty="0"/>
              <a:t>Figure of Merit (FOM)</a:t>
            </a:r>
            <a:r>
              <a:rPr lang="en-US" sz="2000" dirty="0"/>
              <a:t> approach to connect fluid properties with </a:t>
            </a:r>
            <a:r>
              <a:rPr lang="en-US" sz="2000" b="1" dirty="0"/>
              <a:t>system-level performance</a:t>
            </a:r>
          </a:p>
          <a:p>
            <a:pPr lvl="0">
              <a:spcBef>
                <a:spcPts val="0"/>
              </a:spcBef>
              <a:spcAft>
                <a:spcPts val="600"/>
              </a:spcAft>
              <a:defRPr/>
            </a:pPr>
            <a:r>
              <a:rPr lang="en-US" sz="2000" dirty="0"/>
              <a:t>Addressed a </a:t>
            </a:r>
            <a:r>
              <a:rPr lang="en-US" sz="2000" b="1" dirty="0"/>
              <a:t>critical research gap</a:t>
            </a:r>
            <a:r>
              <a:rPr lang="en-US" sz="2000" dirty="0"/>
              <a:t> in developing advanced heat transfer fluids for </a:t>
            </a:r>
            <a:r>
              <a:rPr lang="en-US" sz="2000" b="1" dirty="0"/>
              <a:t>extreme environments</a:t>
            </a:r>
            <a:endParaRPr kumimoji="0" lang="en-US" sz="2000" b="0" i="0" u="none" strike="noStrike" kern="0" cap="none" spc="0" normalizeH="0" baseline="0" noProof="0" dirty="0">
              <a:ln>
                <a:noFill/>
              </a:ln>
              <a:solidFill>
                <a:srgbClr val="000000"/>
              </a:solidFill>
              <a:effectLst/>
              <a:uLnTx/>
              <a:uFillTx/>
              <a:latin typeface="Helvetica" charset="0"/>
            </a:endParaRPr>
          </a:p>
        </p:txBody>
      </p:sp>
      <p:sp>
        <p:nvSpPr>
          <p:cNvPr id="4" name="Title 1">
            <a:extLst>
              <a:ext uri="{FF2B5EF4-FFF2-40B4-BE49-F238E27FC236}">
                <a16:creationId xmlns:a16="http://schemas.microsoft.com/office/drawing/2014/main" id="{A1BA914C-B3BB-56EC-CEE7-32FEC9E87885}"/>
              </a:ext>
            </a:extLst>
          </p:cNvPr>
          <p:cNvSpPr txBox="1">
            <a:spLocks/>
          </p:cNvSpPr>
          <p:nvPr/>
        </p:nvSpPr>
        <p:spPr bwMode="auto">
          <a:xfrm>
            <a:off x="224554" y="3257550"/>
            <a:ext cx="86868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marR="0" indent="0" algn="ctr" defTabSz="914400" rtl="0" eaLnBrk="0" fontAlgn="base" latinLnBrk="0" hangingPunct="0">
              <a:lnSpc>
                <a:spcPct val="100000"/>
              </a:lnSpc>
              <a:spcBef>
                <a:spcPct val="0"/>
              </a:spcBef>
              <a:spcAft>
                <a:spcPct val="0"/>
              </a:spcAft>
              <a:buClrTx/>
              <a:buSzTx/>
              <a:buFontTx/>
              <a:buNone/>
              <a:tabLst/>
              <a:defRPr sz="2800" b="1">
                <a:solidFill>
                  <a:schemeClr val="bg1"/>
                </a:solidFill>
                <a:latin typeface="Helvetica" charset="0"/>
                <a:ea typeface="Helvetica" charset="0"/>
                <a:cs typeface="Helvetica" charset="0"/>
              </a:defRPr>
            </a:lvl1pPr>
            <a:lvl2pPr algn="l" rtl="0" eaLnBrk="0" fontAlgn="base" hangingPunct="0">
              <a:spcBef>
                <a:spcPct val="0"/>
              </a:spcBef>
              <a:spcAft>
                <a:spcPct val="0"/>
              </a:spcAft>
              <a:defRPr sz="1800">
                <a:solidFill>
                  <a:schemeClr val="tx2"/>
                </a:solidFill>
                <a:latin typeface="Arial" charset="0"/>
                <a:ea typeface="ＭＳ Ｐゴシック" pitchFamily="80" charset="-128"/>
              </a:defRPr>
            </a:lvl2pPr>
            <a:lvl3pPr algn="l" rtl="0" eaLnBrk="0" fontAlgn="base" hangingPunct="0">
              <a:spcBef>
                <a:spcPct val="0"/>
              </a:spcBef>
              <a:spcAft>
                <a:spcPct val="0"/>
              </a:spcAft>
              <a:defRPr sz="1800">
                <a:solidFill>
                  <a:schemeClr val="tx2"/>
                </a:solidFill>
                <a:latin typeface="Arial" charset="0"/>
                <a:ea typeface="ＭＳ Ｐゴシック" pitchFamily="80" charset="-128"/>
              </a:defRPr>
            </a:lvl3pPr>
            <a:lvl4pPr algn="l" rtl="0" eaLnBrk="0" fontAlgn="base" hangingPunct="0">
              <a:spcBef>
                <a:spcPct val="0"/>
              </a:spcBef>
              <a:spcAft>
                <a:spcPct val="0"/>
              </a:spcAft>
              <a:defRPr sz="1800">
                <a:solidFill>
                  <a:schemeClr val="tx2"/>
                </a:solidFill>
                <a:latin typeface="Arial" charset="0"/>
                <a:ea typeface="ＭＳ Ｐゴシック" pitchFamily="80" charset="-128"/>
              </a:defRPr>
            </a:lvl4pPr>
            <a:lvl5pPr algn="l" rtl="0" eaLnBrk="0" fontAlgn="base" hangingPunct="0">
              <a:spcBef>
                <a:spcPct val="0"/>
              </a:spcBef>
              <a:spcAft>
                <a:spcPct val="0"/>
              </a:spcAft>
              <a:defRPr sz="1800">
                <a:solidFill>
                  <a:schemeClr val="tx2"/>
                </a:solidFill>
                <a:latin typeface="Arial" charset="0"/>
                <a:ea typeface="ＭＳ Ｐゴシック" pitchFamily="80" charset="-128"/>
              </a:defRPr>
            </a:lvl5pPr>
            <a:lvl6pPr marL="342900" algn="l" rtl="0" fontAlgn="base">
              <a:spcBef>
                <a:spcPct val="0"/>
              </a:spcBef>
              <a:spcAft>
                <a:spcPct val="0"/>
              </a:spcAft>
              <a:defRPr sz="1800">
                <a:solidFill>
                  <a:schemeClr val="tx2"/>
                </a:solidFill>
                <a:latin typeface="Arial" charset="0"/>
                <a:ea typeface="ＭＳ Ｐゴシック" pitchFamily="80" charset="-128"/>
              </a:defRPr>
            </a:lvl6pPr>
            <a:lvl7pPr marL="685800" algn="l" rtl="0" fontAlgn="base">
              <a:spcBef>
                <a:spcPct val="0"/>
              </a:spcBef>
              <a:spcAft>
                <a:spcPct val="0"/>
              </a:spcAft>
              <a:defRPr sz="1800">
                <a:solidFill>
                  <a:schemeClr val="tx2"/>
                </a:solidFill>
                <a:latin typeface="Arial" charset="0"/>
                <a:ea typeface="ＭＳ Ｐゴシック" pitchFamily="80" charset="-128"/>
              </a:defRPr>
            </a:lvl7pPr>
            <a:lvl8pPr marL="1028700" algn="l" rtl="0" fontAlgn="base">
              <a:spcBef>
                <a:spcPct val="0"/>
              </a:spcBef>
              <a:spcAft>
                <a:spcPct val="0"/>
              </a:spcAft>
              <a:defRPr sz="1800">
                <a:solidFill>
                  <a:schemeClr val="tx2"/>
                </a:solidFill>
                <a:latin typeface="Arial" charset="0"/>
                <a:ea typeface="ＭＳ Ｐゴシック" pitchFamily="80" charset="-128"/>
              </a:defRPr>
            </a:lvl8pPr>
            <a:lvl9pPr marL="1371600" algn="l" rtl="0" fontAlgn="base">
              <a:spcBef>
                <a:spcPct val="0"/>
              </a:spcBef>
              <a:spcAft>
                <a:spcPct val="0"/>
              </a:spcAft>
              <a:defRPr sz="1800">
                <a:solidFill>
                  <a:schemeClr val="tx2"/>
                </a:solidFill>
                <a:latin typeface="Arial" charset="0"/>
                <a:ea typeface="ＭＳ Ｐゴシック"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sng" strike="noStrike" kern="0" cap="none" spc="0" normalizeH="0" baseline="0" noProof="0" dirty="0">
                <a:ln>
                  <a:noFill/>
                </a:ln>
                <a:solidFill>
                  <a:srgbClr val="000000"/>
                </a:solidFill>
                <a:effectLst/>
                <a:uLnTx/>
                <a:uFillTx/>
                <a:latin typeface="Helvetica" charset="0"/>
              </a:rPr>
              <a:t>Acknowledgments</a:t>
            </a:r>
          </a:p>
        </p:txBody>
      </p:sp>
      <p:pic>
        <p:nvPicPr>
          <p:cNvPr id="5" name="Picture 4">
            <a:extLst>
              <a:ext uri="{FF2B5EF4-FFF2-40B4-BE49-F238E27FC236}">
                <a16:creationId xmlns:a16="http://schemas.microsoft.com/office/drawing/2014/main" id="{1A1FF58D-B754-99BF-6BBA-AAFA64B77C61}"/>
              </a:ext>
            </a:extLst>
          </p:cNvPr>
          <p:cNvPicPr>
            <a:picLocks noChangeAspect="1"/>
          </p:cNvPicPr>
          <p:nvPr/>
        </p:nvPicPr>
        <p:blipFill rotWithShape="1">
          <a:blip r:embed="rId3"/>
          <a:srcRect l="23395" r="23394"/>
          <a:stretch/>
        </p:blipFill>
        <p:spPr>
          <a:xfrm>
            <a:off x="4811589" y="3656314"/>
            <a:ext cx="1602953" cy="1506236"/>
          </a:xfrm>
          <a:prstGeom prst="rect">
            <a:avLst/>
          </a:prstGeom>
        </p:spPr>
      </p:pic>
      <p:sp>
        <p:nvSpPr>
          <p:cNvPr id="6" name="TextBox 5">
            <a:extLst>
              <a:ext uri="{FF2B5EF4-FFF2-40B4-BE49-F238E27FC236}">
                <a16:creationId xmlns:a16="http://schemas.microsoft.com/office/drawing/2014/main" id="{26BF07F4-4E31-B43A-A3F6-B664627084CC}"/>
              </a:ext>
            </a:extLst>
          </p:cNvPr>
          <p:cNvSpPr txBox="1"/>
          <p:nvPr/>
        </p:nvSpPr>
        <p:spPr>
          <a:xfrm>
            <a:off x="224554" y="3902154"/>
            <a:ext cx="4852658" cy="1107996"/>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2200" dirty="0">
                <a:solidFill>
                  <a:srgbClr val="000000"/>
                </a:solidFill>
                <a:latin typeface="Helvetica" pitchFamily="2" charset="0"/>
                <a:ea typeface="ＭＳ Ｐゴシック" charset="-128"/>
                <a:cs typeface="Arial" charset="0"/>
              </a:rPr>
              <a:t>Thomas </a:t>
            </a:r>
            <a:r>
              <a:rPr lang="en-US" sz="2200" dirty="0" err="1">
                <a:solidFill>
                  <a:srgbClr val="000000"/>
                </a:solidFill>
                <a:latin typeface="Helvetica" pitchFamily="2" charset="0"/>
                <a:ea typeface="ＭＳ Ｐゴシック" charset="-128"/>
                <a:cs typeface="Arial" charset="0"/>
              </a:rPr>
              <a:t>Leimkuehler</a:t>
            </a:r>
            <a:r>
              <a:rPr lang="en-US" sz="2200" dirty="0">
                <a:solidFill>
                  <a:srgbClr val="000000"/>
                </a:solidFill>
                <a:latin typeface="Helvetica" pitchFamily="2" charset="0"/>
                <a:ea typeface="ＭＳ Ｐゴシック" charset="-128"/>
                <a:cs typeface="Arial" charset="0"/>
              </a:rPr>
              <a:t>, NASA JSC</a:t>
            </a:r>
          </a:p>
          <a:p>
            <a:pPr marL="285750" indent="-285750" fontAlgn="base">
              <a:spcBef>
                <a:spcPct val="0"/>
              </a:spcBef>
              <a:spcAft>
                <a:spcPct val="0"/>
              </a:spcAft>
              <a:buFont typeface="Arial" panose="020B0604020202020204" pitchFamily="34" charset="0"/>
              <a:buChar char="•"/>
            </a:pPr>
            <a:r>
              <a:rPr lang="en-US" sz="2200" dirty="0">
                <a:solidFill>
                  <a:srgbClr val="000000"/>
                </a:solidFill>
                <a:latin typeface="Helvetica" pitchFamily="2" charset="0"/>
                <a:ea typeface="ＭＳ Ｐゴシック" charset="-128"/>
                <a:cs typeface="Arial" charset="0"/>
              </a:rPr>
              <a:t>Eric Fox, NASA MSFC</a:t>
            </a:r>
          </a:p>
          <a:p>
            <a:pPr marL="285750" indent="-285750" fontAlgn="base">
              <a:spcBef>
                <a:spcPct val="0"/>
              </a:spcBef>
              <a:spcAft>
                <a:spcPct val="0"/>
              </a:spcAft>
              <a:buFont typeface="Arial" panose="020B0604020202020204" pitchFamily="34" charset="0"/>
              <a:buChar char="•"/>
            </a:pPr>
            <a:r>
              <a:rPr lang="en-US" sz="2200" dirty="0">
                <a:solidFill>
                  <a:srgbClr val="000000"/>
                </a:solidFill>
                <a:latin typeface="Helvetica" pitchFamily="2" charset="0"/>
                <a:ea typeface="ＭＳ Ｐゴシック" charset="-128"/>
                <a:cs typeface="Arial" charset="0"/>
              </a:rPr>
              <a:t>Christopher Henry, NASA </a:t>
            </a:r>
            <a:r>
              <a:rPr lang="en-US" sz="2200" dirty="0">
                <a:solidFill>
                  <a:srgbClr val="222222"/>
                </a:solidFill>
                <a:latin typeface="Helvetica" pitchFamily="2" charset="0"/>
                <a:ea typeface="ＭＳ Ｐゴシック" charset="-128"/>
                <a:cs typeface="Arial" charset="0"/>
              </a:rPr>
              <a:t>MSFC</a:t>
            </a:r>
            <a:endParaRPr lang="en-US" sz="2200" dirty="0">
              <a:solidFill>
                <a:srgbClr val="000000"/>
              </a:solidFill>
              <a:latin typeface="Helvetica" pitchFamily="2" charset="0"/>
              <a:ea typeface="ＭＳ Ｐゴシック" charset="-128"/>
              <a:cs typeface="Arial" charset="0"/>
            </a:endParaRPr>
          </a:p>
        </p:txBody>
      </p:sp>
      <p:pic>
        <p:nvPicPr>
          <p:cNvPr id="8" name="Picture 2">
            <a:hlinkClick r:id="rId4"/>
            <a:extLst>
              <a:ext uri="{FF2B5EF4-FFF2-40B4-BE49-F238E27FC236}">
                <a16:creationId xmlns:a16="http://schemas.microsoft.com/office/drawing/2014/main" id="{3C586B74-C48C-08B0-A512-0A5C5F72BFE1}"/>
              </a:ext>
            </a:extLst>
          </p:cNvPr>
          <p:cNvPicPr>
            <a:picLocks noChangeAspect="1" noChangeArrowheads="1"/>
          </p:cNvPicPr>
          <p:nvPr/>
        </p:nvPicPr>
        <p:blipFill>
          <a:blip r:embed="rId5"/>
          <a:srcRect/>
          <a:stretch/>
        </p:blipFill>
        <p:spPr bwMode="auto">
          <a:xfrm>
            <a:off x="6636355" y="4404761"/>
            <a:ext cx="1981453" cy="6410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background with red text&#10;&#10;Description automatically generated">
            <a:extLst>
              <a:ext uri="{FF2B5EF4-FFF2-40B4-BE49-F238E27FC236}">
                <a16:creationId xmlns:a16="http://schemas.microsoft.com/office/drawing/2014/main" id="{17759910-503F-CA06-64D4-E0C1FB2416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9132" y="3401008"/>
            <a:ext cx="2995082" cy="992346"/>
          </a:xfrm>
          <a:prstGeom prst="rect">
            <a:avLst/>
          </a:prstGeom>
        </p:spPr>
      </p:pic>
    </p:spTree>
    <p:extLst>
      <p:ext uri="{BB962C8B-B14F-4D97-AF65-F5344CB8AC3E}">
        <p14:creationId xmlns:p14="http://schemas.microsoft.com/office/powerpoint/2010/main" val="34546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8D2711-234C-D042-22BE-3DA22976AEAF}"/>
              </a:ext>
            </a:extLst>
          </p:cNvPr>
          <p:cNvSpPr>
            <a:spLocks noGrp="1"/>
          </p:cNvSpPr>
          <p:nvPr>
            <p:ph type="sldNum" sz="quarter" idx="12"/>
          </p:nvPr>
        </p:nvSpPr>
        <p:spPr/>
        <p:txBody>
          <a:bodyPr/>
          <a:lstStyle/>
          <a:p>
            <a:fld id="{6315554C-9387-4378-80C2-5F7076CAC952}" type="slidenum">
              <a:rPr lang="en-US" smtClean="0"/>
              <a:t>16</a:t>
            </a:fld>
            <a:endParaRPr lang="en-US"/>
          </a:p>
        </p:txBody>
      </p:sp>
      <p:sp>
        <p:nvSpPr>
          <p:cNvPr id="3" name="Text Placeholder 2">
            <a:extLst>
              <a:ext uri="{FF2B5EF4-FFF2-40B4-BE49-F238E27FC236}">
                <a16:creationId xmlns:a16="http://schemas.microsoft.com/office/drawing/2014/main" id="{7A6C72C8-0572-7C63-299D-26AA861C8126}"/>
              </a:ext>
            </a:extLst>
          </p:cNvPr>
          <p:cNvSpPr>
            <a:spLocks noGrp="1"/>
          </p:cNvSpPr>
          <p:nvPr>
            <p:ph type="body" sz="quarter" idx="14"/>
          </p:nvPr>
        </p:nvSpPr>
        <p:spPr>
          <a:xfrm>
            <a:off x="346286" y="2197058"/>
            <a:ext cx="2498725" cy="1441492"/>
          </a:xfrm>
        </p:spPr>
        <p:txBody>
          <a:bodyPr>
            <a:normAutofit fontScale="92500"/>
          </a:bodyPr>
          <a:lstStyle/>
          <a:p>
            <a:r>
              <a:rPr lang="en-US" b="1" dirty="0"/>
              <a:t>Thank You!</a:t>
            </a:r>
          </a:p>
          <a:p>
            <a:r>
              <a:rPr lang="en-US" b="1" dirty="0"/>
              <a:t>Questions?</a:t>
            </a:r>
          </a:p>
        </p:txBody>
      </p:sp>
    </p:spTree>
    <p:extLst>
      <p:ext uri="{BB962C8B-B14F-4D97-AF65-F5344CB8AC3E}">
        <p14:creationId xmlns:p14="http://schemas.microsoft.com/office/powerpoint/2010/main" val="61043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391C1-FB17-50B9-FCBC-D379EEA19D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883864-487D-A64D-2F77-6A179178BC6C}"/>
              </a:ext>
            </a:extLst>
          </p:cNvPr>
          <p:cNvSpPr>
            <a:spLocks noGrp="1"/>
          </p:cNvSpPr>
          <p:nvPr>
            <p:ph type="title"/>
          </p:nvPr>
        </p:nvSpPr>
        <p:spPr>
          <a:xfrm>
            <a:off x="285750" y="285750"/>
            <a:ext cx="6302877" cy="514350"/>
          </a:xfrm>
        </p:spPr>
        <p:txBody>
          <a:bodyPr/>
          <a:lstStyle/>
          <a:p>
            <a:r>
              <a:rPr lang="en-US" b="1" dirty="0">
                <a:solidFill>
                  <a:schemeClr val="accent3">
                    <a:lumMod val="75000"/>
                  </a:schemeClr>
                </a:solidFill>
              </a:rPr>
              <a:t>Thermal Control Systems </a:t>
            </a:r>
          </a:p>
        </p:txBody>
      </p:sp>
      <p:sp>
        <p:nvSpPr>
          <p:cNvPr id="7" name="Slide Number Placeholder 6">
            <a:extLst>
              <a:ext uri="{FF2B5EF4-FFF2-40B4-BE49-F238E27FC236}">
                <a16:creationId xmlns:a16="http://schemas.microsoft.com/office/drawing/2014/main" id="{DA747FEE-5BE7-F9AA-20A7-43683060E62A}"/>
              </a:ext>
            </a:extLst>
          </p:cNvPr>
          <p:cNvSpPr>
            <a:spLocks noGrp="1"/>
          </p:cNvSpPr>
          <p:nvPr>
            <p:ph type="sldNum" sz="quarter" idx="12"/>
          </p:nvPr>
        </p:nvSpPr>
        <p:spPr/>
        <p:txBody>
          <a:bodyPr/>
          <a:lstStyle/>
          <a:p>
            <a:fld id="{6315554C-9387-4378-80C2-5F7076CAC952}" type="slidenum">
              <a:rPr lang="en-US" smtClean="0"/>
              <a:t>2</a:t>
            </a:fld>
            <a:endParaRPr lang="en-US"/>
          </a:p>
        </p:txBody>
      </p:sp>
      <p:pic>
        <p:nvPicPr>
          <p:cNvPr id="1030" name="Picture 6">
            <a:extLst>
              <a:ext uri="{FF2B5EF4-FFF2-40B4-BE49-F238E27FC236}">
                <a16:creationId xmlns:a16="http://schemas.microsoft.com/office/drawing/2014/main" id="{B6E27543-2FC5-3E53-02D4-D97EFB26BE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4800600" y="1504950"/>
            <a:ext cx="4293111" cy="25110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8" descr="A person in a space shuttle&#10;&#10;AI-generated content may be incorrect.">
            <a:extLst>
              <a:ext uri="{FF2B5EF4-FFF2-40B4-BE49-F238E27FC236}">
                <a16:creationId xmlns:a16="http://schemas.microsoft.com/office/drawing/2014/main" id="{F1AD17F8-B569-A8CE-6271-68D883C95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015" y="209550"/>
            <a:ext cx="2304308" cy="1535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ounded Rectangle 11">
            <a:extLst>
              <a:ext uri="{FF2B5EF4-FFF2-40B4-BE49-F238E27FC236}">
                <a16:creationId xmlns:a16="http://schemas.microsoft.com/office/drawing/2014/main" id="{50587366-8DEF-F492-93D4-D4C6E2B409AA}"/>
              </a:ext>
            </a:extLst>
          </p:cNvPr>
          <p:cNvSpPr/>
          <p:nvPr/>
        </p:nvSpPr>
        <p:spPr>
          <a:xfrm>
            <a:off x="6274311" y="2419350"/>
            <a:ext cx="381000" cy="685800"/>
          </a:xfrm>
          <a:prstGeom prst="round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97B463-5698-8798-6694-0286A6E3BB5F}"/>
              </a:ext>
            </a:extLst>
          </p:cNvPr>
          <p:cNvSpPr/>
          <p:nvPr/>
        </p:nvSpPr>
        <p:spPr>
          <a:xfrm>
            <a:off x="7203951" y="2381250"/>
            <a:ext cx="381000" cy="723900"/>
          </a:xfrm>
          <a:prstGeom prst="round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BDE468D-23DF-FE36-61AD-EBB0EB0AF33F}"/>
              </a:ext>
            </a:extLst>
          </p:cNvPr>
          <p:cNvCxnSpPr>
            <a:cxnSpLocks/>
          </p:cNvCxnSpPr>
          <p:nvPr/>
        </p:nvCxnSpPr>
        <p:spPr>
          <a:xfrm>
            <a:off x="7203951" y="1744471"/>
            <a:ext cx="190500" cy="5224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B7664D5-21E6-BE59-4577-236B0C91C196}"/>
              </a:ext>
            </a:extLst>
          </p:cNvPr>
          <p:cNvCxnSpPr>
            <a:cxnSpLocks/>
          </p:cNvCxnSpPr>
          <p:nvPr/>
        </p:nvCxnSpPr>
        <p:spPr>
          <a:xfrm flipH="1">
            <a:off x="7394451" y="1744386"/>
            <a:ext cx="704186" cy="52256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C0DEF4A-455F-577A-0B4D-B339E66680C4}"/>
              </a:ext>
            </a:extLst>
          </p:cNvPr>
          <p:cNvSpPr txBox="1"/>
          <p:nvPr/>
        </p:nvSpPr>
        <p:spPr>
          <a:xfrm>
            <a:off x="4937760" y="2985968"/>
            <a:ext cx="1056896" cy="27241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en-US" sz="1600" b="1" i="1" dirty="0">
                <a:solidFill>
                  <a:srgbClr val="00B0F0"/>
                </a:solidFill>
                <a:latin typeface="Helvetica" pitchFamily="2" charset="0"/>
              </a:rPr>
              <a:t>Radiators</a:t>
            </a:r>
          </a:p>
        </p:txBody>
      </p:sp>
      <p:sp>
        <p:nvSpPr>
          <p:cNvPr id="27" name="Down Arrow 26">
            <a:extLst>
              <a:ext uri="{FF2B5EF4-FFF2-40B4-BE49-F238E27FC236}">
                <a16:creationId xmlns:a16="http://schemas.microsoft.com/office/drawing/2014/main" id="{1AEB5C4C-6ECE-448A-C736-1D52188BD31E}"/>
              </a:ext>
            </a:extLst>
          </p:cNvPr>
          <p:cNvSpPr/>
          <p:nvPr/>
        </p:nvSpPr>
        <p:spPr>
          <a:xfrm>
            <a:off x="6411471" y="3105150"/>
            <a:ext cx="91440" cy="533400"/>
          </a:xfrm>
          <a:prstGeom prst="downArrow">
            <a:avLst/>
          </a:prstGeom>
          <a:ln>
            <a:solidFill>
              <a:srgbClr val="F09596"/>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Down Arrow 27">
            <a:extLst>
              <a:ext uri="{FF2B5EF4-FFF2-40B4-BE49-F238E27FC236}">
                <a16:creationId xmlns:a16="http://schemas.microsoft.com/office/drawing/2014/main" id="{1C9B9999-0C7D-0A95-09E1-DF7E5CA6ECC7}"/>
              </a:ext>
            </a:extLst>
          </p:cNvPr>
          <p:cNvSpPr/>
          <p:nvPr/>
        </p:nvSpPr>
        <p:spPr>
          <a:xfrm>
            <a:off x="7348731" y="3105150"/>
            <a:ext cx="91440" cy="533400"/>
          </a:xfrm>
          <a:prstGeom prst="downArrow">
            <a:avLst/>
          </a:prstGeom>
          <a:ln>
            <a:solidFill>
              <a:srgbClr val="F09596"/>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CA428FF-E5DA-63CD-9D75-F0FDFA01A63D}"/>
              </a:ext>
            </a:extLst>
          </p:cNvPr>
          <p:cNvSpPr txBox="1"/>
          <p:nvPr/>
        </p:nvSpPr>
        <p:spPr>
          <a:xfrm>
            <a:off x="6107634" y="3708101"/>
            <a:ext cx="1605892" cy="27241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en-US" sz="1600" b="1" i="1" dirty="0">
                <a:solidFill>
                  <a:srgbClr val="F09596"/>
                </a:solidFill>
                <a:latin typeface="Helvetica" pitchFamily="2" charset="0"/>
              </a:rPr>
              <a:t>Heat Rejection</a:t>
            </a:r>
          </a:p>
        </p:txBody>
      </p:sp>
      <p:cxnSp>
        <p:nvCxnSpPr>
          <p:cNvPr id="30" name="Straight Connector 29">
            <a:extLst>
              <a:ext uri="{FF2B5EF4-FFF2-40B4-BE49-F238E27FC236}">
                <a16:creationId xmlns:a16="http://schemas.microsoft.com/office/drawing/2014/main" id="{FF0C5828-1C1A-D919-349F-1F9FD87F9FF5}"/>
              </a:ext>
            </a:extLst>
          </p:cNvPr>
          <p:cNvCxnSpPr>
            <a:cxnSpLocks/>
            <a:endCxn id="25" idx="3"/>
          </p:cNvCxnSpPr>
          <p:nvPr/>
        </p:nvCxnSpPr>
        <p:spPr>
          <a:xfrm flipH="1">
            <a:off x="5994656" y="2760482"/>
            <a:ext cx="279655" cy="36169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BB0A7494-4967-519F-EA7E-D8F42F39B7CB}"/>
              </a:ext>
            </a:extLst>
          </p:cNvPr>
          <p:cNvCxnSpPr>
            <a:cxnSpLocks/>
            <a:stCxn id="13" idx="1"/>
            <a:endCxn id="25" idx="3"/>
          </p:cNvCxnSpPr>
          <p:nvPr/>
        </p:nvCxnSpPr>
        <p:spPr>
          <a:xfrm flipH="1">
            <a:off x="5994656" y="2743200"/>
            <a:ext cx="1209295" cy="378976"/>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42" name="U-Turn Arrow 41">
            <a:extLst>
              <a:ext uri="{FF2B5EF4-FFF2-40B4-BE49-F238E27FC236}">
                <a16:creationId xmlns:a16="http://schemas.microsoft.com/office/drawing/2014/main" id="{48AA04A0-59C2-01F2-6592-F9C4A967F8CB}"/>
              </a:ext>
            </a:extLst>
          </p:cNvPr>
          <p:cNvSpPr/>
          <p:nvPr/>
        </p:nvSpPr>
        <p:spPr>
          <a:xfrm rot="5400000">
            <a:off x="6835428" y="1529000"/>
            <a:ext cx="150304" cy="1605891"/>
          </a:xfrm>
          <a:prstGeom prst="uturnArrow">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36" name="Down Arrow 35">
            <a:extLst>
              <a:ext uri="{FF2B5EF4-FFF2-40B4-BE49-F238E27FC236}">
                <a16:creationId xmlns:a16="http://schemas.microsoft.com/office/drawing/2014/main" id="{E21E4D79-D1A0-D4AA-4EB9-E43FD1C281EC}"/>
              </a:ext>
            </a:extLst>
          </p:cNvPr>
          <p:cNvSpPr/>
          <p:nvPr/>
        </p:nvSpPr>
        <p:spPr>
          <a:xfrm>
            <a:off x="6426711" y="2266950"/>
            <a:ext cx="102206" cy="152400"/>
          </a:xfrm>
          <a:prstGeom prst="downArrow">
            <a:avLst/>
          </a:prstGeom>
          <a:solidFill>
            <a:srgbClr val="FF00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626FC8BB-9641-63C3-2054-59270949CE05}"/>
              </a:ext>
            </a:extLst>
          </p:cNvPr>
          <p:cNvSpPr/>
          <p:nvPr/>
        </p:nvSpPr>
        <p:spPr>
          <a:xfrm>
            <a:off x="7356273" y="2236956"/>
            <a:ext cx="102206" cy="152400"/>
          </a:xfrm>
          <a:prstGeom prst="downArrow">
            <a:avLst/>
          </a:prstGeom>
          <a:solidFill>
            <a:srgbClr val="FF000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18CDE70-7981-FCE6-5EB1-461882C88C70}"/>
              </a:ext>
            </a:extLst>
          </p:cNvPr>
          <p:cNvSpPr txBox="1"/>
          <p:nvPr/>
        </p:nvSpPr>
        <p:spPr>
          <a:xfrm>
            <a:off x="5099345" y="1736818"/>
            <a:ext cx="1589670"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en-US" sz="1600" b="1" i="1" dirty="0">
                <a:solidFill>
                  <a:srgbClr val="FF0000"/>
                </a:solidFill>
                <a:latin typeface="Helvetica" pitchFamily="2" charset="0"/>
              </a:rPr>
              <a:t>Heat Collection Transportation</a:t>
            </a:r>
          </a:p>
        </p:txBody>
      </p:sp>
      <mc:AlternateContent xmlns:mc="http://schemas.openxmlformats.org/markup-compatibility/2006" xmlns:a14="http://schemas.microsoft.com/office/drawing/2010/main">
        <mc:Choice Requires="a14">
          <p:sp>
            <p:nvSpPr>
              <p:cNvPr id="45" name="Text Placeholder 1">
                <a:extLst>
                  <a:ext uri="{FF2B5EF4-FFF2-40B4-BE49-F238E27FC236}">
                    <a16:creationId xmlns:a16="http://schemas.microsoft.com/office/drawing/2014/main" id="{A63D9531-49F0-4B67-D293-057C881867C8}"/>
                  </a:ext>
                </a:extLst>
              </p:cNvPr>
              <p:cNvSpPr>
                <a:spLocks noGrp="1"/>
              </p:cNvSpPr>
              <p:nvPr>
                <p:ph type="body" sz="quarter" idx="13"/>
              </p:nvPr>
            </p:nvSpPr>
            <p:spPr>
              <a:xfrm>
                <a:off x="285753" y="895350"/>
                <a:ext cx="4514847" cy="4145758"/>
              </a:xfrm>
            </p:spPr>
            <p:txBody>
              <a:bodyPr/>
              <a:lstStyle/>
              <a:p>
                <a:pPr>
                  <a:spcBef>
                    <a:spcPts val="750"/>
                  </a:spcBef>
                </a:pPr>
                <a:r>
                  <a:rPr lang="en-US" sz="2000" dirty="0">
                    <a:solidFill>
                      <a:schemeClr val="tx1"/>
                    </a:solidFill>
                    <a:latin typeface="Helvetica" pitchFamily="2" charset="0"/>
                  </a:rPr>
                  <a:t>Harsh space conditions:</a:t>
                </a:r>
              </a:p>
              <a:p>
                <a:pPr lvl="1">
                  <a:spcBef>
                    <a:spcPts val="750"/>
                  </a:spcBef>
                </a:pPr>
                <a:r>
                  <a:rPr lang="en-US" sz="1600" dirty="0">
                    <a:solidFill>
                      <a:schemeClr val="tx1"/>
                    </a:solidFill>
                    <a:latin typeface="Helvetica" pitchFamily="2" charset="0"/>
                  </a:rPr>
                  <a:t>Vacuum </a:t>
                </a:r>
                <a14:m>
                  <m:oMath xmlns:m="http://schemas.openxmlformats.org/officeDocument/2006/math">
                    <m:r>
                      <a:rPr lang="en-US" sz="1600" i="1" smtClean="0">
                        <a:solidFill>
                          <a:schemeClr val="tx1"/>
                        </a:solidFill>
                        <a:latin typeface="Cambria Math" panose="02040503050406030204" pitchFamily="18" charset="0"/>
                        <a:ea typeface="Cambria Math" panose="02040503050406030204" pitchFamily="18" charset="0"/>
                      </a:rPr>
                      <m:t>→</m:t>
                    </m:r>
                  </m:oMath>
                </a14:m>
                <a:r>
                  <a:rPr lang="en-US" sz="1600" dirty="0">
                    <a:solidFill>
                      <a:schemeClr val="tx1"/>
                    </a:solidFill>
                    <a:latin typeface="Helvetica" pitchFamily="2" charset="0"/>
                  </a:rPr>
                  <a:t> extreme temperature swings </a:t>
                </a:r>
              </a:p>
              <a:p>
                <a:pPr>
                  <a:spcBef>
                    <a:spcPts val="750"/>
                  </a:spcBef>
                </a:pPr>
                <a:r>
                  <a:rPr lang="en-US" sz="2000" dirty="0">
                    <a:solidFill>
                      <a:schemeClr val="tx1"/>
                    </a:solidFill>
                    <a:latin typeface="Helvetica" pitchFamily="2" charset="0"/>
                  </a:rPr>
                  <a:t>Electronics and crew protection:</a:t>
                </a:r>
              </a:p>
              <a:p>
                <a:pPr lvl="1">
                  <a:spcBef>
                    <a:spcPts val="750"/>
                  </a:spcBef>
                </a:pPr>
                <a:r>
                  <a:rPr lang="en-US" sz="1600" dirty="0">
                    <a:solidFill>
                      <a:schemeClr val="tx1"/>
                    </a:solidFill>
                    <a:latin typeface="Helvetica" pitchFamily="2" charset="0"/>
                  </a:rPr>
                  <a:t>Prevents overheating/freezing of temperature-sensitive components</a:t>
                </a:r>
              </a:p>
              <a:p>
                <a:pPr lvl="1">
                  <a:spcBef>
                    <a:spcPts val="750"/>
                  </a:spcBef>
                </a:pPr>
                <a:r>
                  <a:rPr lang="en-US" sz="1600" dirty="0">
                    <a:solidFill>
                      <a:schemeClr val="tx1"/>
                    </a:solidFill>
                    <a:latin typeface="Helvetica" pitchFamily="2" charset="0"/>
                  </a:rPr>
                  <a:t>Maintains safe life support operation</a:t>
                </a:r>
              </a:p>
              <a:p>
                <a:pPr lvl="1">
                  <a:spcBef>
                    <a:spcPts val="750"/>
                  </a:spcBef>
                </a:pPr>
                <a:r>
                  <a:rPr lang="en-US" sz="1600" dirty="0">
                    <a:solidFill>
                      <a:schemeClr val="tx1"/>
                    </a:solidFill>
                    <a:latin typeface="Helvetica" pitchFamily="2" charset="0"/>
                  </a:rPr>
                  <a:t>Critical for crewed &amp; deep space missions</a:t>
                </a:r>
              </a:p>
              <a:p>
                <a:pPr>
                  <a:spcBef>
                    <a:spcPts val="750"/>
                  </a:spcBef>
                </a:pPr>
                <a:r>
                  <a:rPr lang="en-US" sz="2000" dirty="0">
                    <a:solidFill>
                      <a:schemeClr val="tx1"/>
                    </a:solidFill>
                    <a:latin typeface="Helvetica" pitchFamily="2" charset="0"/>
                  </a:rPr>
                  <a:t>Active thermal control systems</a:t>
                </a:r>
              </a:p>
              <a:p>
                <a:pPr>
                  <a:spcBef>
                    <a:spcPts val="750"/>
                  </a:spcBef>
                </a:pPr>
                <a:r>
                  <a:rPr lang="en-US" sz="2000" dirty="0">
                    <a:solidFill>
                      <a:schemeClr val="tx1"/>
                    </a:solidFill>
                    <a:latin typeface="Helvetica" pitchFamily="2" charset="0"/>
                  </a:rPr>
                  <a:t>Single phase pumped fluid loops</a:t>
                </a:r>
              </a:p>
              <a:p>
                <a:pPr lvl="1">
                  <a:spcBef>
                    <a:spcPts val="750"/>
                  </a:spcBef>
                </a:pPr>
                <a:r>
                  <a:rPr lang="en-US" sz="1600" dirty="0">
                    <a:solidFill>
                      <a:schemeClr val="tx1"/>
                    </a:solidFill>
                    <a:latin typeface="Helvetica" pitchFamily="2" charset="0"/>
                  </a:rPr>
                  <a:t>Precise temperature control</a:t>
                </a:r>
              </a:p>
              <a:p>
                <a:pPr lvl="1">
                  <a:spcBef>
                    <a:spcPts val="750"/>
                  </a:spcBef>
                </a:pPr>
                <a:r>
                  <a:rPr lang="en-US" sz="1600" dirty="0">
                    <a:solidFill>
                      <a:schemeClr val="tx1"/>
                    </a:solidFill>
                    <a:latin typeface="Helvetica" pitchFamily="2" charset="0"/>
                  </a:rPr>
                  <a:t>Stable operation (no phase change)</a:t>
                </a:r>
              </a:p>
            </p:txBody>
          </p:sp>
        </mc:Choice>
        <mc:Fallback xmlns="">
          <p:sp>
            <p:nvSpPr>
              <p:cNvPr id="45" name="Text Placeholder 1">
                <a:extLst>
                  <a:ext uri="{FF2B5EF4-FFF2-40B4-BE49-F238E27FC236}">
                    <a16:creationId xmlns:a16="http://schemas.microsoft.com/office/drawing/2014/main" id="{A63D9531-49F0-4B67-D293-057C881867C8}"/>
                  </a:ext>
                </a:extLst>
              </p:cNvPr>
              <p:cNvSpPr>
                <a:spLocks noGrp="1" noRot="1" noChangeAspect="1" noMove="1" noResize="1" noEditPoints="1" noAdjustHandles="1" noChangeArrowheads="1" noChangeShapeType="1" noTextEdit="1"/>
              </p:cNvSpPr>
              <p:nvPr>
                <p:ph type="body" sz="quarter" idx="13"/>
              </p:nvPr>
            </p:nvSpPr>
            <p:spPr>
              <a:xfrm>
                <a:off x="285753" y="895350"/>
                <a:ext cx="4514847" cy="4145758"/>
              </a:xfrm>
              <a:blipFill>
                <a:blip r:embed="rId5"/>
                <a:stretch>
                  <a:fillRect l="-1120" t="-917" r="-1681" b="-2446"/>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30BC14C6-B207-09D9-CCAA-5592CFF519DC}"/>
              </a:ext>
            </a:extLst>
          </p:cNvPr>
          <p:cNvSpPr txBox="1"/>
          <p:nvPr/>
        </p:nvSpPr>
        <p:spPr>
          <a:xfrm>
            <a:off x="7107356" y="4016015"/>
            <a:ext cx="2039341" cy="400110"/>
          </a:xfrm>
          <a:prstGeom prst="rect">
            <a:avLst/>
          </a:prstGeom>
          <a:noFill/>
        </p:spPr>
        <p:txBody>
          <a:bodyPr wrap="none" rtlCol="0">
            <a:spAutoFit/>
          </a:bodyPr>
          <a:lstStyle/>
          <a:p>
            <a:pPr algn="r"/>
            <a:r>
              <a:rPr lang="en-US" sz="1000" i="1" dirty="0">
                <a:latin typeface="Helvetica" pitchFamily="2" charset="0"/>
              </a:rPr>
              <a:t>International Space Station (ISS)</a:t>
            </a:r>
          </a:p>
          <a:p>
            <a:pPr algn="r"/>
            <a:r>
              <a:rPr lang="en-US" sz="1000" i="1" dirty="0">
                <a:latin typeface="Helvetica" pitchFamily="2" charset="0"/>
              </a:rPr>
              <a:t>Sources: NASA</a:t>
            </a:r>
          </a:p>
        </p:txBody>
      </p:sp>
    </p:spTree>
    <p:extLst>
      <p:ext uri="{BB962C8B-B14F-4D97-AF65-F5344CB8AC3E}">
        <p14:creationId xmlns:p14="http://schemas.microsoft.com/office/powerpoint/2010/main" val="5398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5" grpId="0"/>
      <p:bldP spid="27" grpId="0" animBg="1"/>
      <p:bldP spid="28" grpId="0" animBg="1"/>
      <p:bldP spid="29" grpId="0"/>
      <p:bldP spid="42" grpId="0" animBg="1"/>
      <p:bldP spid="36" grpId="0" animBg="1"/>
      <p:bldP spid="39" grpId="0" animBg="1"/>
      <p:bldP spid="43" grpId="0"/>
      <p:bldP spid="4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4A05F17-5D0F-0DE7-A5D9-EDFFDE90C1AB}"/>
              </a:ext>
            </a:extLst>
          </p:cNvPr>
          <p:cNvPicPr>
            <a:picLocks noChangeAspect="1"/>
          </p:cNvPicPr>
          <p:nvPr/>
        </p:nvPicPr>
        <p:blipFill>
          <a:blip r:embed="rId3"/>
          <a:stretch>
            <a:fillRect/>
          </a:stretch>
        </p:blipFill>
        <p:spPr>
          <a:xfrm>
            <a:off x="0" y="2094306"/>
            <a:ext cx="5901138" cy="2769752"/>
          </a:xfrm>
          <a:prstGeom prst="rect">
            <a:avLst/>
          </a:prstGeom>
        </p:spPr>
      </p:pic>
      <p:pic>
        <p:nvPicPr>
          <p:cNvPr id="5" name="Picture 4" descr="A space shuttle in the sky&#10;&#10;Description automatically generated">
            <a:extLst>
              <a:ext uri="{FF2B5EF4-FFF2-40B4-BE49-F238E27FC236}">
                <a16:creationId xmlns:a16="http://schemas.microsoft.com/office/drawing/2014/main" id="{E03F7915-B093-54A2-96BA-304869F9043E}"/>
              </a:ext>
            </a:extLst>
          </p:cNvPr>
          <p:cNvPicPr>
            <a:picLocks noChangeAspect="1"/>
          </p:cNvPicPr>
          <p:nvPr/>
        </p:nvPicPr>
        <p:blipFill>
          <a:blip r:embed="rId4">
            <a:extLst>
              <a:ext uri="{28A0092B-C50C-407E-A947-70E740481C1C}">
                <a14:useLocalDpi xmlns:a14="http://schemas.microsoft.com/office/drawing/2010/main" val="0"/>
              </a:ext>
            </a:extLst>
          </a:blip>
          <a:srcRect t="9031" r="4370"/>
          <a:stretch>
            <a:fillRect/>
          </a:stretch>
        </p:blipFill>
        <p:spPr>
          <a:xfrm rot="18589837">
            <a:off x="7475564" y="1193775"/>
            <a:ext cx="1836315" cy="1162016"/>
          </a:xfrm>
          <a:prstGeom prst="roundRect">
            <a:avLst/>
          </a:prstGeom>
          <a:effectLst>
            <a:outerShdw blurRad="63500" sx="102000" sy="102000" algn="ctr" rotWithShape="0">
              <a:prstClr val="black">
                <a:alpha val="40000"/>
              </a:prstClr>
            </a:outerShdw>
          </a:effectLst>
        </p:spPr>
      </p:pic>
      <p:sp>
        <p:nvSpPr>
          <p:cNvPr id="2" name="Text Placeholder 1">
            <a:extLst>
              <a:ext uri="{FF2B5EF4-FFF2-40B4-BE49-F238E27FC236}">
                <a16:creationId xmlns:a16="http://schemas.microsoft.com/office/drawing/2014/main" id="{660646C8-5A49-CBA4-BB1A-98AAB3C674AF}"/>
              </a:ext>
            </a:extLst>
          </p:cNvPr>
          <p:cNvSpPr>
            <a:spLocks noGrp="1"/>
          </p:cNvSpPr>
          <p:nvPr>
            <p:ph type="body" sz="quarter" idx="13"/>
          </p:nvPr>
        </p:nvSpPr>
        <p:spPr>
          <a:xfrm>
            <a:off x="285753" y="895350"/>
            <a:ext cx="6337311" cy="1178752"/>
          </a:xfrm>
        </p:spPr>
        <p:txBody>
          <a:bodyPr/>
          <a:lstStyle/>
          <a:p>
            <a:pPr>
              <a:spcBef>
                <a:spcPts val="750"/>
              </a:spcBef>
            </a:pPr>
            <a:r>
              <a:rPr lang="en-US" sz="2000" dirty="0">
                <a:solidFill>
                  <a:schemeClr val="tx1"/>
                </a:solidFill>
                <a:latin typeface="Helvetica" pitchFamily="2" charset="0"/>
              </a:rPr>
              <a:t>Traditional working fluids are limited: </a:t>
            </a:r>
          </a:p>
          <a:p>
            <a:pPr lvl="1">
              <a:spcBef>
                <a:spcPts val="150"/>
              </a:spcBef>
            </a:pPr>
            <a:r>
              <a:rPr lang="en-US" sz="1800" dirty="0">
                <a:solidFill>
                  <a:schemeClr val="tx1"/>
                </a:solidFill>
                <a:latin typeface="Helvetica" pitchFamily="2" charset="0"/>
              </a:rPr>
              <a:t>toxic</a:t>
            </a:r>
          </a:p>
          <a:p>
            <a:pPr lvl="1">
              <a:spcBef>
                <a:spcPts val="150"/>
              </a:spcBef>
            </a:pPr>
            <a:r>
              <a:rPr lang="en-US" sz="1800" dirty="0">
                <a:solidFill>
                  <a:schemeClr val="tx1"/>
                </a:solidFill>
                <a:latin typeface="Helvetica" pitchFamily="2" charset="0"/>
              </a:rPr>
              <a:t>discontinued fluorinated liquids (forever chemicals)</a:t>
            </a:r>
            <a:endParaRPr lang="en-US" sz="1600" dirty="0">
              <a:solidFill>
                <a:schemeClr val="tx1"/>
              </a:solidFill>
              <a:highlight>
                <a:srgbClr val="FF0000"/>
              </a:highlight>
              <a:latin typeface="Helvetica" pitchFamily="2" charset="0"/>
            </a:endParaRPr>
          </a:p>
        </p:txBody>
      </p:sp>
      <p:sp>
        <p:nvSpPr>
          <p:cNvPr id="3" name="Title 2">
            <a:extLst>
              <a:ext uri="{FF2B5EF4-FFF2-40B4-BE49-F238E27FC236}">
                <a16:creationId xmlns:a16="http://schemas.microsoft.com/office/drawing/2014/main" id="{91213E4E-4E25-156F-4E85-D43511BFB806}"/>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Single Phase Pumped Fluid Loops</a:t>
            </a:r>
          </a:p>
        </p:txBody>
      </p:sp>
      <p:sp>
        <p:nvSpPr>
          <p:cNvPr id="7" name="Slide Number Placeholder 6">
            <a:extLst>
              <a:ext uri="{FF2B5EF4-FFF2-40B4-BE49-F238E27FC236}">
                <a16:creationId xmlns:a16="http://schemas.microsoft.com/office/drawing/2014/main" id="{75837A4F-DD08-A817-675D-2055D51C1968}"/>
              </a:ext>
            </a:extLst>
          </p:cNvPr>
          <p:cNvSpPr>
            <a:spLocks noGrp="1"/>
          </p:cNvSpPr>
          <p:nvPr>
            <p:ph type="sldNum" sz="quarter" idx="12"/>
          </p:nvPr>
        </p:nvSpPr>
        <p:spPr/>
        <p:txBody>
          <a:bodyPr/>
          <a:lstStyle/>
          <a:p>
            <a:fld id="{6315554C-9387-4378-80C2-5F7076CAC952}" type="slidenum">
              <a:rPr lang="en-US" smtClean="0"/>
              <a:t>3</a:t>
            </a:fld>
            <a:endParaRPr lang="en-US"/>
          </a:p>
        </p:txBody>
      </p:sp>
      <p:pic>
        <p:nvPicPr>
          <p:cNvPr id="1026" name="Picture 2" descr="Artist's concept of Mar Perseverance Rover">
            <a:extLst>
              <a:ext uri="{FF2B5EF4-FFF2-40B4-BE49-F238E27FC236}">
                <a16:creationId xmlns:a16="http://schemas.microsoft.com/office/drawing/2014/main" id="{DF99D492-8682-793F-5774-429FE653F0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489" b="8784"/>
          <a:stretch>
            <a:fillRect/>
          </a:stretch>
        </p:blipFill>
        <p:spPr bwMode="auto">
          <a:xfrm>
            <a:off x="7118117" y="183683"/>
            <a:ext cx="1340083" cy="1252461"/>
          </a:xfrm>
          <a:prstGeom prst="round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7CD99F-1981-F98C-A9E0-DA798C3F8BEC}"/>
              </a:ext>
            </a:extLst>
          </p:cNvPr>
          <p:cNvSpPr txBox="1"/>
          <p:nvPr/>
        </p:nvSpPr>
        <p:spPr>
          <a:xfrm>
            <a:off x="7081246" y="1402628"/>
            <a:ext cx="762000" cy="461665"/>
          </a:xfrm>
          <a:prstGeom prst="rect">
            <a:avLst/>
          </a:prstGeom>
          <a:noFill/>
        </p:spPr>
        <p:txBody>
          <a:bodyPr wrap="square" rtlCol="0">
            <a:spAutoFit/>
          </a:bodyPr>
          <a:lstStyle/>
          <a:p>
            <a:r>
              <a:rPr lang="en-US" sz="1200" i="1" dirty="0">
                <a:latin typeface="Helvetica" pitchFamily="2" charset="0"/>
              </a:rPr>
              <a:t>Source: NASA</a:t>
            </a:r>
          </a:p>
        </p:txBody>
      </p:sp>
      <p:sp>
        <p:nvSpPr>
          <p:cNvPr id="10" name="TextBox 9">
            <a:extLst>
              <a:ext uri="{FF2B5EF4-FFF2-40B4-BE49-F238E27FC236}">
                <a16:creationId xmlns:a16="http://schemas.microsoft.com/office/drawing/2014/main" id="{EF697AA7-C8B1-4C24-CA8C-4227DDF1CDA7}"/>
              </a:ext>
            </a:extLst>
          </p:cNvPr>
          <p:cNvSpPr txBox="1"/>
          <p:nvPr/>
        </p:nvSpPr>
        <p:spPr>
          <a:xfrm>
            <a:off x="8444663" y="1927027"/>
            <a:ext cx="716822" cy="408623"/>
          </a:xfrm>
          <a:prstGeom prst="roundRect">
            <a:avLst/>
          </a:prstGeom>
          <a:solidFill>
            <a:schemeClr val="accent6">
              <a:lumMod val="20000"/>
              <a:lumOff val="80000"/>
            </a:schemeClr>
          </a:solidFill>
          <a:scene3d>
            <a:camera prst="orthographicFront"/>
            <a:lightRig rig="threePt" dir="t"/>
          </a:scene3d>
          <a:sp3d>
            <a:bevelT/>
          </a:sp3d>
        </p:spPr>
        <p:txBody>
          <a:bodyPr wrap="square" lIns="0" tIns="0" rIns="0" bIns="0">
            <a:spAutoFit/>
          </a:bodyPr>
          <a:lstStyle/>
          <a:p>
            <a:pPr algn="ctr"/>
            <a:r>
              <a:rPr lang="en-US" sz="1200" b="1" dirty="0">
                <a:latin typeface="Helvetica" pitchFamily="2" charset="0"/>
              </a:rPr>
              <a:t>water</a:t>
            </a:r>
          </a:p>
          <a:p>
            <a:pPr algn="ctr"/>
            <a:r>
              <a:rPr lang="en-US" sz="1200" b="1" dirty="0">
                <a:latin typeface="Helvetica" pitchFamily="2" charset="0"/>
              </a:rPr>
              <a:t>Freon-21</a:t>
            </a:r>
          </a:p>
        </p:txBody>
      </p:sp>
      <p:sp>
        <p:nvSpPr>
          <p:cNvPr id="11" name="TextBox 10">
            <a:extLst>
              <a:ext uri="{FF2B5EF4-FFF2-40B4-BE49-F238E27FC236}">
                <a16:creationId xmlns:a16="http://schemas.microsoft.com/office/drawing/2014/main" id="{2F70425D-EAE4-4855-FFFA-9E9924F33B18}"/>
              </a:ext>
            </a:extLst>
          </p:cNvPr>
          <p:cNvSpPr txBox="1"/>
          <p:nvPr/>
        </p:nvSpPr>
        <p:spPr>
          <a:xfrm>
            <a:off x="7118117" y="1184903"/>
            <a:ext cx="869221" cy="204311"/>
          </a:xfrm>
          <a:prstGeom prst="roundRect">
            <a:avLst/>
          </a:prstGeom>
          <a:solidFill>
            <a:schemeClr val="accent6">
              <a:lumMod val="20000"/>
              <a:lumOff val="80000"/>
            </a:schemeClr>
          </a:solidFill>
          <a:scene3d>
            <a:camera prst="orthographicFront"/>
            <a:lightRig rig="threePt" dir="t"/>
          </a:scene3d>
          <a:sp3d>
            <a:bevelT/>
          </a:sp3d>
        </p:spPr>
        <p:txBody>
          <a:bodyPr wrap="square" lIns="0" tIns="0" rIns="0" bIns="0">
            <a:spAutoFit/>
          </a:bodyPr>
          <a:lstStyle/>
          <a:p>
            <a:pPr algn="ctr"/>
            <a:r>
              <a:rPr lang="en-US" sz="1200" b="1" dirty="0">
                <a:latin typeface="Helvetica" pitchFamily="2" charset="0"/>
              </a:rPr>
              <a:t>Freon-11</a:t>
            </a:r>
          </a:p>
        </p:txBody>
      </p:sp>
      <p:sp>
        <p:nvSpPr>
          <p:cNvPr id="21" name="TextBox 20">
            <a:extLst>
              <a:ext uri="{FF2B5EF4-FFF2-40B4-BE49-F238E27FC236}">
                <a16:creationId xmlns:a16="http://schemas.microsoft.com/office/drawing/2014/main" id="{08259A8D-BD32-308C-E47D-2677F7BC46D5}"/>
              </a:ext>
            </a:extLst>
          </p:cNvPr>
          <p:cNvSpPr txBox="1"/>
          <p:nvPr/>
        </p:nvSpPr>
        <p:spPr>
          <a:xfrm>
            <a:off x="2247353" y="3100230"/>
            <a:ext cx="1406431" cy="1169551"/>
          </a:xfrm>
          <a:prstGeom prst="rect">
            <a:avLst/>
          </a:prstGeom>
          <a:noFill/>
        </p:spPr>
        <p:txBody>
          <a:bodyPr wrap="square">
            <a:spAutoFit/>
          </a:bodyPr>
          <a:lstStyle/>
          <a:p>
            <a:r>
              <a:rPr lang="en-US" sz="1400" b="1" i="1" u="sng" dirty="0">
                <a:solidFill>
                  <a:schemeClr val="accent6">
                    <a:lumMod val="50000"/>
                  </a:schemeClr>
                </a:solidFill>
                <a:latin typeface="Helvetica" pitchFamily="2" charset="0"/>
              </a:rPr>
              <a:t>External Loop</a:t>
            </a:r>
          </a:p>
          <a:p>
            <a:pPr marL="102870" indent="-102870">
              <a:buFont typeface="System Font Regular"/>
              <a:buChar char="-"/>
            </a:pPr>
            <a:r>
              <a:rPr lang="en-US" sz="1400" dirty="0">
                <a:solidFill>
                  <a:schemeClr val="accent6">
                    <a:lumMod val="50000"/>
                  </a:schemeClr>
                </a:solidFill>
                <a:latin typeface="Helvetica" pitchFamily="2" charset="0"/>
              </a:rPr>
              <a:t>HFE-7200</a:t>
            </a:r>
          </a:p>
          <a:p>
            <a:pPr marL="102870" indent="-102870">
              <a:buFont typeface="System Font Regular"/>
              <a:buChar char="-"/>
            </a:pPr>
            <a:r>
              <a:rPr lang="en-US" sz="1400" dirty="0">
                <a:solidFill>
                  <a:schemeClr val="accent6">
                    <a:lumMod val="50000"/>
                  </a:schemeClr>
                </a:solidFill>
                <a:latin typeface="Helvetica" pitchFamily="2" charset="0"/>
              </a:rPr>
              <a:t>FC-72</a:t>
            </a:r>
          </a:p>
          <a:p>
            <a:pPr marL="102870" indent="-102870">
              <a:buFont typeface="System Font Regular"/>
              <a:buChar char="-"/>
            </a:pPr>
            <a:r>
              <a:rPr lang="en-US" sz="1400" dirty="0">
                <a:solidFill>
                  <a:schemeClr val="accent6">
                    <a:lumMod val="50000"/>
                  </a:schemeClr>
                </a:solidFill>
                <a:latin typeface="Helvetica" pitchFamily="2" charset="0"/>
              </a:rPr>
              <a:t>FC-770</a:t>
            </a:r>
          </a:p>
          <a:p>
            <a:pPr marL="102870" indent="-102870">
              <a:buFont typeface="System Font Regular"/>
              <a:buChar char="-"/>
            </a:pPr>
            <a:r>
              <a:rPr lang="en-US" sz="1400" dirty="0">
                <a:solidFill>
                  <a:schemeClr val="accent6">
                    <a:lumMod val="50000"/>
                  </a:schemeClr>
                </a:solidFill>
                <a:latin typeface="Helvetica" pitchFamily="2" charset="0"/>
              </a:rPr>
              <a:t>Ammonia</a:t>
            </a:r>
            <a:endParaRPr lang="en-US" sz="1400" dirty="0">
              <a:solidFill>
                <a:schemeClr val="accent6">
                  <a:lumMod val="50000"/>
                </a:schemeClr>
              </a:solidFill>
            </a:endParaRPr>
          </a:p>
        </p:txBody>
      </p:sp>
      <p:sp>
        <p:nvSpPr>
          <p:cNvPr id="22" name="TextBox 21">
            <a:extLst>
              <a:ext uri="{FF2B5EF4-FFF2-40B4-BE49-F238E27FC236}">
                <a16:creationId xmlns:a16="http://schemas.microsoft.com/office/drawing/2014/main" id="{5A1CB424-FBB5-05F8-FAE4-B0612F7CF9D9}"/>
              </a:ext>
            </a:extLst>
          </p:cNvPr>
          <p:cNvSpPr txBox="1"/>
          <p:nvPr/>
        </p:nvSpPr>
        <p:spPr>
          <a:xfrm>
            <a:off x="494726" y="3157549"/>
            <a:ext cx="963336" cy="954107"/>
          </a:xfrm>
          <a:prstGeom prst="rect">
            <a:avLst/>
          </a:prstGeom>
          <a:noFill/>
        </p:spPr>
        <p:txBody>
          <a:bodyPr wrap="square">
            <a:spAutoFit/>
          </a:bodyPr>
          <a:lstStyle/>
          <a:p>
            <a:pPr algn="ctr"/>
            <a:r>
              <a:rPr lang="en-US" sz="1400" b="1" i="1" u="sng" dirty="0">
                <a:solidFill>
                  <a:schemeClr val="accent4">
                    <a:lumMod val="75000"/>
                  </a:schemeClr>
                </a:solidFill>
                <a:latin typeface="Helvetica" pitchFamily="2" charset="0"/>
              </a:rPr>
              <a:t>Internal Loop</a:t>
            </a:r>
          </a:p>
          <a:p>
            <a:pPr marL="102870" indent="-102870">
              <a:buFont typeface="System Font Regular"/>
              <a:buChar char="-"/>
            </a:pPr>
            <a:r>
              <a:rPr lang="en-US" sz="1400" dirty="0">
                <a:solidFill>
                  <a:schemeClr val="accent4">
                    <a:lumMod val="75000"/>
                  </a:schemeClr>
                </a:solidFill>
                <a:latin typeface="Helvetica" pitchFamily="2" charset="0"/>
              </a:rPr>
              <a:t>Water</a:t>
            </a:r>
          </a:p>
          <a:p>
            <a:pPr marL="102870" indent="-102870">
              <a:buFont typeface="System Font Regular"/>
              <a:buChar char="-"/>
            </a:pPr>
            <a:r>
              <a:rPr lang="en-US" sz="1400" dirty="0">
                <a:solidFill>
                  <a:schemeClr val="accent4">
                    <a:lumMod val="75000"/>
                  </a:schemeClr>
                </a:solidFill>
                <a:latin typeface="Helvetica" pitchFamily="2" charset="0"/>
              </a:rPr>
              <a:t>PG (aq.)</a:t>
            </a:r>
            <a:endParaRPr lang="en-US" sz="1400" dirty="0">
              <a:solidFill>
                <a:schemeClr val="accent4">
                  <a:lumMod val="75000"/>
                </a:schemeClr>
              </a:solidFill>
            </a:endParaRPr>
          </a:p>
        </p:txBody>
      </p:sp>
      <p:sp>
        <p:nvSpPr>
          <p:cNvPr id="6" name="Rounded Rectangle 5">
            <a:extLst>
              <a:ext uri="{FF2B5EF4-FFF2-40B4-BE49-F238E27FC236}">
                <a16:creationId xmlns:a16="http://schemas.microsoft.com/office/drawing/2014/main" id="{9A994E3B-2C4F-B50A-A10F-CEC327F35F4A}"/>
              </a:ext>
            </a:extLst>
          </p:cNvPr>
          <p:cNvSpPr/>
          <p:nvPr/>
        </p:nvSpPr>
        <p:spPr>
          <a:xfrm>
            <a:off x="6526554" y="3260237"/>
            <a:ext cx="2240280" cy="5486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latin typeface="Helvetica" pitchFamily="2" charset="0"/>
              </a:rPr>
              <a:t>Viscosity</a:t>
            </a:r>
          </a:p>
          <a:p>
            <a:pPr algn="ctr"/>
            <a:r>
              <a:rPr lang="en-US" sz="1600" dirty="0">
                <a:latin typeface="Helvetica" pitchFamily="2" charset="0"/>
              </a:rPr>
              <a:t>Freezing Point</a:t>
            </a:r>
          </a:p>
        </p:txBody>
      </p:sp>
      <p:sp>
        <p:nvSpPr>
          <p:cNvPr id="8" name="Rounded Rectangle 7">
            <a:extLst>
              <a:ext uri="{FF2B5EF4-FFF2-40B4-BE49-F238E27FC236}">
                <a16:creationId xmlns:a16="http://schemas.microsoft.com/office/drawing/2014/main" id="{1FBB54F4-4E90-DF26-E6B4-054D9D0B72EB}"/>
              </a:ext>
            </a:extLst>
          </p:cNvPr>
          <p:cNvSpPr/>
          <p:nvPr/>
        </p:nvSpPr>
        <p:spPr>
          <a:xfrm>
            <a:off x="6526554" y="3943350"/>
            <a:ext cx="2240280" cy="7206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latin typeface="Helvetica" pitchFamily="2" charset="0"/>
              </a:rPr>
              <a:t>Specific Heat</a:t>
            </a:r>
          </a:p>
          <a:p>
            <a:pPr algn="ctr"/>
            <a:r>
              <a:rPr lang="en-US" sz="1600" dirty="0">
                <a:latin typeface="Helvetica" pitchFamily="2" charset="0"/>
              </a:rPr>
              <a:t>Density</a:t>
            </a:r>
          </a:p>
          <a:p>
            <a:pPr algn="ctr"/>
            <a:r>
              <a:rPr lang="en-US" sz="1600" dirty="0">
                <a:latin typeface="Helvetica" pitchFamily="2" charset="0"/>
              </a:rPr>
              <a:t>Thermal Conductivity</a:t>
            </a:r>
          </a:p>
        </p:txBody>
      </p:sp>
      <p:sp>
        <p:nvSpPr>
          <p:cNvPr id="12" name="TextBox 11">
            <a:extLst>
              <a:ext uri="{FF2B5EF4-FFF2-40B4-BE49-F238E27FC236}">
                <a16:creationId xmlns:a16="http://schemas.microsoft.com/office/drawing/2014/main" id="{1DB78A09-2582-5A0F-89EB-2C768E8297AE}"/>
              </a:ext>
            </a:extLst>
          </p:cNvPr>
          <p:cNvSpPr txBox="1"/>
          <p:nvPr/>
        </p:nvSpPr>
        <p:spPr>
          <a:xfrm>
            <a:off x="6439975" y="2930953"/>
            <a:ext cx="2413438" cy="338554"/>
          </a:xfrm>
          <a:prstGeom prst="rect">
            <a:avLst/>
          </a:prstGeom>
          <a:noFill/>
        </p:spPr>
        <p:txBody>
          <a:bodyPr wrap="square">
            <a:spAutoFit/>
          </a:bodyPr>
          <a:lstStyle/>
          <a:p>
            <a:r>
              <a:rPr lang="en-US" sz="1600" b="1" u="sng" dirty="0">
                <a:solidFill>
                  <a:schemeClr val="tx1"/>
                </a:solidFill>
                <a:latin typeface="Helvetica" pitchFamily="2" charset="0"/>
              </a:rPr>
              <a:t>Design Considerations</a:t>
            </a:r>
            <a:endParaRPr lang="en-US" sz="1600" b="1" u="sng" dirty="0"/>
          </a:p>
        </p:txBody>
      </p:sp>
      <p:sp>
        <p:nvSpPr>
          <p:cNvPr id="20" name="TextBox 19">
            <a:extLst>
              <a:ext uri="{FF2B5EF4-FFF2-40B4-BE49-F238E27FC236}">
                <a16:creationId xmlns:a16="http://schemas.microsoft.com/office/drawing/2014/main" id="{376777A8-C86F-465A-CC2A-6260FD9C4516}"/>
              </a:ext>
            </a:extLst>
          </p:cNvPr>
          <p:cNvSpPr txBox="1"/>
          <p:nvPr/>
        </p:nvSpPr>
        <p:spPr>
          <a:xfrm>
            <a:off x="381000" y="2167399"/>
            <a:ext cx="5294376" cy="338554"/>
          </a:xfrm>
          <a:prstGeom prst="rect">
            <a:avLst/>
          </a:prstGeom>
          <a:noFill/>
        </p:spPr>
        <p:txBody>
          <a:bodyPr wrap="square">
            <a:spAutoFit/>
          </a:bodyPr>
          <a:lstStyle/>
          <a:p>
            <a:r>
              <a:rPr lang="en-US" sz="1600" i="1" dirty="0">
                <a:solidFill>
                  <a:schemeClr val="tx1"/>
                </a:solidFill>
                <a:latin typeface="Helvetica" pitchFamily="2" charset="0"/>
              </a:rPr>
              <a:t>Two-fluid loop example</a:t>
            </a:r>
            <a:endParaRPr lang="en-US" sz="1600" i="1" dirty="0"/>
          </a:p>
        </p:txBody>
      </p:sp>
      <p:sp>
        <p:nvSpPr>
          <p:cNvPr id="23" name="Down Arrow 22">
            <a:extLst>
              <a:ext uri="{FF2B5EF4-FFF2-40B4-BE49-F238E27FC236}">
                <a16:creationId xmlns:a16="http://schemas.microsoft.com/office/drawing/2014/main" id="{B023E01E-3C5C-0D29-707D-0429D78DD362}"/>
              </a:ext>
            </a:extLst>
          </p:cNvPr>
          <p:cNvSpPr/>
          <p:nvPr/>
        </p:nvSpPr>
        <p:spPr>
          <a:xfrm>
            <a:off x="8606179" y="3285121"/>
            <a:ext cx="249881" cy="548640"/>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84EDF979-907C-741B-1E66-9A0A5368095C}"/>
              </a:ext>
            </a:extLst>
          </p:cNvPr>
          <p:cNvSpPr/>
          <p:nvPr/>
        </p:nvSpPr>
        <p:spPr>
          <a:xfrm flipV="1">
            <a:off x="8606179" y="4022343"/>
            <a:ext cx="249881" cy="5486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C8A31C-1EDF-7626-3671-541CBDDBD3DD}"/>
                  </a:ext>
                </a:extLst>
              </p:cNvPr>
              <p:cNvSpPr txBox="1"/>
              <p:nvPr/>
            </p:nvSpPr>
            <p:spPr>
              <a:xfrm>
                <a:off x="6266466" y="3276373"/>
                <a:ext cx="2560250" cy="3907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𝑃</m:t>
                      </m:r>
                      <m:r>
                        <a:rPr lang="en-US"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𝑊</m:t>
                          </m:r>
                        </m:e>
                        <m:sub>
                          <m:r>
                            <a:rPr lang="en-US" i="1" dirty="0">
                              <a:latin typeface="Cambria Math" panose="02040503050406030204" pitchFamily="18" charset="0"/>
                              <a:ea typeface="Cambria Math" panose="02040503050406030204" pitchFamily="18" charset="0"/>
                            </a:rPr>
                            <m:t>𝑝𝑢𝑚𝑝</m:t>
                          </m:r>
                        </m:sub>
                      </m:sSub>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𝑓</m:t>
                      </m:r>
                      <m:d>
                        <m:dPr>
                          <m:ctrlPr>
                            <a:rPr lang="en-US" sz="1800" b="0" i="1" dirty="0" smtClean="0">
                              <a:solidFill>
                                <a:schemeClr val="tx1"/>
                              </a:solidFill>
                              <a:latin typeface="Cambria Math" panose="02040503050406030204" pitchFamily="18" charset="0"/>
                              <a:ea typeface="Cambria Math" panose="02040503050406030204" pitchFamily="18" charset="0"/>
                            </a:rPr>
                          </m:ctrlPr>
                        </m:dPr>
                        <m:e>
                          <m:r>
                            <a:rPr lang="en-US" sz="1800" b="0" i="1" dirty="0" smtClean="0">
                              <a:solidFill>
                                <a:schemeClr val="tx1"/>
                              </a:solidFill>
                              <a:latin typeface="Cambria Math" panose="02040503050406030204" pitchFamily="18" charset="0"/>
                              <a:ea typeface="Cambria Math" panose="02040503050406030204" pitchFamily="18" charset="0"/>
                            </a:rPr>
                            <m:t>𝜌</m:t>
                          </m:r>
                          <m:r>
                            <a:rPr lang="en-US" sz="1800" b="0" i="1" dirty="0" smtClean="0">
                              <a:solidFill>
                                <a:schemeClr val="tx1"/>
                              </a:solidFill>
                              <a:latin typeface="Cambria Math" panose="02040503050406030204" pitchFamily="18" charset="0"/>
                              <a:ea typeface="Cambria Math" panose="02040503050406030204" pitchFamily="18" charset="0"/>
                            </a:rPr>
                            <m:t>, </m:t>
                          </m:r>
                          <m:r>
                            <a:rPr lang="en-US" sz="1800" b="0" i="1" dirty="0" smtClean="0">
                              <a:solidFill>
                                <a:schemeClr val="tx1"/>
                              </a:solidFill>
                              <a:latin typeface="Cambria Math" panose="02040503050406030204" pitchFamily="18" charset="0"/>
                              <a:ea typeface="Cambria Math" panose="02040503050406030204" pitchFamily="18" charset="0"/>
                            </a:rPr>
                            <m:t>𝜇</m:t>
                          </m:r>
                        </m:e>
                      </m:d>
                    </m:oMath>
                  </m:oMathPara>
                </a14:m>
                <a:endParaRPr lang="en-US" dirty="0"/>
              </a:p>
            </p:txBody>
          </p:sp>
        </mc:Choice>
        <mc:Fallback xmlns="">
          <p:sp>
            <p:nvSpPr>
              <p:cNvPr id="9" name="TextBox 8">
                <a:extLst>
                  <a:ext uri="{FF2B5EF4-FFF2-40B4-BE49-F238E27FC236}">
                    <a16:creationId xmlns:a16="http://schemas.microsoft.com/office/drawing/2014/main" id="{D1C8A31C-1EDF-7626-3671-541CBDDBD3DD}"/>
                  </a:ext>
                </a:extLst>
              </p:cNvPr>
              <p:cNvSpPr txBox="1">
                <a:spLocks noRot="1" noChangeAspect="1" noMove="1" noResize="1" noEditPoints="1" noAdjustHandles="1" noChangeArrowheads="1" noChangeShapeType="1" noTextEdit="1"/>
              </p:cNvSpPr>
              <p:nvPr/>
            </p:nvSpPr>
            <p:spPr>
              <a:xfrm>
                <a:off x="6266466" y="3276373"/>
                <a:ext cx="2560250" cy="390748"/>
              </a:xfrm>
              <a:prstGeom prst="rect">
                <a:avLst/>
              </a:prstGeom>
              <a:blipFill>
                <a:blip r:embed="rId6"/>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6D1684E-E082-6176-F068-5C46A05B6666}"/>
                  </a:ext>
                </a:extLst>
              </p:cNvPr>
              <p:cNvSpPr txBox="1"/>
              <p:nvPr/>
            </p:nvSpPr>
            <p:spPr>
              <a:xfrm>
                <a:off x="6248400" y="3686507"/>
                <a:ext cx="1143000" cy="379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800" i="1" dirty="0" smtClean="0">
                              <a:solidFill>
                                <a:schemeClr val="tx1"/>
                              </a:solidFill>
                              <a:latin typeface="Cambria Math" panose="02040503050406030204" pitchFamily="18" charset="0"/>
                            </a:rPr>
                          </m:ctrlPr>
                        </m:accPr>
                        <m:e>
                          <m:r>
                            <a:rPr lang="en-US" sz="1800" b="0" i="1" dirty="0" smtClean="0">
                              <a:solidFill>
                                <a:schemeClr val="tx1"/>
                              </a:solidFill>
                              <a:latin typeface="Cambria Math" panose="02040503050406030204" pitchFamily="18" charset="0"/>
                            </a:rPr>
                            <m:t>𝑚</m:t>
                          </m:r>
                        </m:e>
                      </m:acc>
                      <m:r>
                        <a:rPr lang="en-US" sz="1800" b="0" i="1" dirty="0" smtClean="0">
                          <a:solidFill>
                            <a:schemeClr val="tx1"/>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𝜌</m:t>
                      </m:r>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𝑉</m:t>
                          </m:r>
                        </m:e>
                      </m:acc>
                    </m:oMath>
                  </m:oMathPara>
                </a14:m>
                <a:endParaRPr lang="en-US" dirty="0"/>
              </a:p>
            </p:txBody>
          </p:sp>
        </mc:Choice>
        <mc:Fallback xmlns="">
          <p:sp>
            <p:nvSpPr>
              <p:cNvPr id="13" name="TextBox 12">
                <a:extLst>
                  <a:ext uri="{FF2B5EF4-FFF2-40B4-BE49-F238E27FC236}">
                    <a16:creationId xmlns:a16="http://schemas.microsoft.com/office/drawing/2014/main" id="{46D1684E-E082-6176-F068-5C46A05B6666}"/>
                  </a:ext>
                </a:extLst>
              </p:cNvPr>
              <p:cNvSpPr txBox="1">
                <a:spLocks noRot="1" noChangeAspect="1" noMove="1" noResize="1" noEditPoints="1" noAdjustHandles="1" noChangeArrowheads="1" noChangeShapeType="1" noTextEdit="1"/>
              </p:cNvSpPr>
              <p:nvPr/>
            </p:nvSpPr>
            <p:spPr>
              <a:xfrm>
                <a:off x="6248400" y="3686507"/>
                <a:ext cx="1143000" cy="379848"/>
              </a:xfrm>
              <a:prstGeom prst="rect">
                <a:avLst/>
              </a:prstGeom>
              <a:blipFill>
                <a:blip r:embed="rId7"/>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7B4C8E-079C-A772-398E-A5E13C01A9AD}"/>
                  </a:ext>
                </a:extLst>
              </p:cNvPr>
              <p:cNvSpPr txBox="1"/>
              <p:nvPr/>
            </p:nvSpPr>
            <p:spPr>
              <a:xfrm>
                <a:off x="5438896" y="3992665"/>
                <a:ext cx="1943761" cy="369332"/>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a:rPr lang="en-US" sz="1800" b="0" i="1" dirty="0" smtClean="0">
                          <a:solidFill>
                            <a:schemeClr val="tx1"/>
                          </a:solidFill>
                          <a:latin typeface="Cambria Math" panose="02040503050406030204" pitchFamily="18" charset="0"/>
                        </a:rPr>
                        <m:t>𝑁𝑢</m:t>
                      </m:r>
                      <m:r>
                        <a:rPr lang="en-US" sz="1800" b="0" i="1" dirty="0" smtClean="0">
                          <a:solidFill>
                            <a:schemeClr val="tx1"/>
                          </a:solidFill>
                          <a:latin typeface="Cambria Math" panose="02040503050406030204" pitchFamily="18" charset="0"/>
                        </a:rPr>
                        <m:t>=</m:t>
                      </m:r>
                      <m:r>
                        <a:rPr lang="en-US" sz="1800" b="0" i="1" dirty="0" smtClean="0">
                          <a:solidFill>
                            <a:schemeClr val="tx1"/>
                          </a:solidFill>
                          <a:latin typeface="Cambria Math" panose="02040503050406030204" pitchFamily="18" charset="0"/>
                        </a:rPr>
                        <m:t>𝐷</m:t>
                      </m:r>
                      <m:sSub>
                        <m:sSubPr>
                          <m:ctrlPr>
                            <a:rPr lang="en-US" i="1" dirty="0" smtClean="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𝑐𝑜𝑛𝑣</m:t>
                          </m:r>
                        </m:sub>
                      </m:sSub>
                      <m:sSup>
                        <m:sSupPr>
                          <m:ctrlPr>
                            <a:rPr lang="en-US" i="1" dirty="0">
                              <a:latin typeface="Cambria Math" panose="02040503050406030204" pitchFamily="18" charset="0"/>
                            </a:rPr>
                          </m:ctrlPr>
                        </m:sSupPr>
                        <m:e>
                          <m:r>
                            <a:rPr lang="en-US" i="1" dirty="0">
                              <a:latin typeface="Cambria Math" panose="02040503050406030204" pitchFamily="18" charset="0"/>
                            </a:rPr>
                            <m:t>𝑘</m:t>
                          </m:r>
                        </m:e>
                        <m:sup>
                          <m:r>
                            <a:rPr lang="en-US" i="1" dirty="0">
                              <a:latin typeface="Cambria Math" panose="02040503050406030204" pitchFamily="18" charset="0"/>
                            </a:rPr>
                            <m:t>−1</m:t>
                          </m:r>
                        </m:sup>
                      </m:sSup>
                    </m:oMath>
                  </m:oMathPara>
                </a14:m>
                <a:endParaRPr lang="en-US" sz="1800" dirty="0"/>
              </a:p>
            </p:txBody>
          </p:sp>
        </mc:Choice>
        <mc:Fallback xmlns="">
          <p:sp>
            <p:nvSpPr>
              <p:cNvPr id="16" name="TextBox 15">
                <a:extLst>
                  <a:ext uri="{FF2B5EF4-FFF2-40B4-BE49-F238E27FC236}">
                    <a16:creationId xmlns:a16="http://schemas.microsoft.com/office/drawing/2014/main" id="{577B4C8E-079C-A772-398E-A5E13C01A9AD}"/>
                  </a:ext>
                </a:extLst>
              </p:cNvPr>
              <p:cNvSpPr txBox="1">
                <a:spLocks noRot="1" noChangeAspect="1" noMove="1" noResize="1" noEditPoints="1" noAdjustHandles="1" noChangeArrowheads="1" noChangeShapeType="1" noTextEdit="1"/>
              </p:cNvSpPr>
              <p:nvPr/>
            </p:nvSpPr>
            <p:spPr>
              <a:xfrm>
                <a:off x="5438896" y="3992665"/>
                <a:ext cx="194376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335FBB8-EAB8-E25C-075F-47E73566AA21}"/>
                  </a:ext>
                </a:extLst>
              </p:cNvPr>
              <p:cNvSpPr txBox="1"/>
              <p:nvPr/>
            </p:nvSpPr>
            <p:spPr>
              <a:xfrm>
                <a:off x="5724437" y="4310399"/>
                <a:ext cx="1608774" cy="3956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𝑃𝑟</m:t>
                      </m:r>
                      <m:r>
                        <a:rPr lang="en-US" i="1" dirty="0">
                          <a:latin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𝐶</m:t>
                          </m:r>
                        </m:e>
                        <m:sub>
                          <m:r>
                            <a:rPr lang="en-US" i="1" dirty="0">
                              <a:latin typeface="Cambria Math" panose="02040503050406030204" pitchFamily="18" charset="0"/>
                              <a:ea typeface="Cambria Math" panose="02040503050406030204" pitchFamily="18" charset="0"/>
                            </a:rPr>
                            <m:t>𝑝</m:t>
                          </m:r>
                        </m:sub>
                      </m:sSub>
                      <m:r>
                        <a:rPr lang="en-US" i="1" dirty="0">
                          <a:latin typeface="Cambria Math" panose="02040503050406030204" pitchFamily="18" charset="0"/>
                          <a:ea typeface="Cambria Math" panose="02040503050406030204" pitchFamily="18" charset="0"/>
                        </a:rPr>
                        <m:t>𝜇</m:t>
                      </m:r>
                      <m:sSup>
                        <m:sSupPr>
                          <m:ctrlPr>
                            <a:rPr lang="en-US" i="1" dirty="0">
                              <a:latin typeface="Cambria Math" panose="02040503050406030204" pitchFamily="18" charset="0"/>
                            </a:rPr>
                          </m:ctrlPr>
                        </m:sSupPr>
                        <m:e>
                          <m:r>
                            <a:rPr lang="en-US" i="1" dirty="0">
                              <a:latin typeface="Cambria Math" panose="02040503050406030204" pitchFamily="18" charset="0"/>
                            </a:rPr>
                            <m:t>𝑘</m:t>
                          </m:r>
                        </m:e>
                        <m:sup>
                          <m:r>
                            <a:rPr lang="en-US" i="1" dirty="0">
                              <a:latin typeface="Cambria Math" panose="02040503050406030204" pitchFamily="18" charset="0"/>
                            </a:rPr>
                            <m:t>−1</m:t>
                          </m:r>
                        </m:sup>
                      </m:sSup>
                    </m:oMath>
                  </m:oMathPara>
                </a14:m>
                <a:endParaRPr lang="en-US" dirty="0"/>
              </a:p>
            </p:txBody>
          </p:sp>
        </mc:Choice>
        <mc:Fallback xmlns="">
          <p:sp>
            <p:nvSpPr>
              <p:cNvPr id="17" name="TextBox 16">
                <a:extLst>
                  <a:ext uri="{FF2B5EF4-FFF2-40B4-BE49-F238E27FC236}">
                    <a16:creationId xmlns:a16="http://schemas.microsoft.com/office/drawing/2014/main" id="{C335FBB8-EAB8-E25C-075F-47E73566AA21}"/>
                  </a:ext>
                </a:extLst>
              </p:cNvPr>
              <p:cNvSpPr txBox="1">
                <a:spLocks noRot="1" noChangeAspect="1" noMove="1" noResize="1" noEditPoints="1" noAdjustHandles="1" noChangeArrowheads="1" noChangeShapeType="1" noTextEdit="1"/>
              </p:cNvSpPr>
              <p:nvPr/>
            </p:nvSpPr>
            <p:spPr>
              <a:xfrm>
                <a:off x="5724437" y="4310399"/>
                <a:ext cx="1608774" cy="395686"/>
              </a:xfrm>
              <a:prstGeom prst="rect">
                <a:avLst/>
              </a:prstGeom>
              <a:blipFill>
                <a:blip r:embed="rId9"/>
                <a:stretch>
                  <a:fillRect b="-3125"/>
                </a:stretch>
              </a:blipFill>
            </p:spPr>
            <p:txBody>
              <a:bodyPr/>
              <a:lstStyle/>
              <a:p>
                <a:r>
                  <a:rPr lang="en-US">
                    <a:noFill/>
                  </a:rPr>
                  <a:t> </a:t>
                </a:r>
              </a:p>
            </p:txBody>
          </p:sp>
        </mc:Fallback>
      </mc:AlternateContent>
      <p:sp>
        <p:nvSpPr>
          <p:cNvPr id="19" name="Right Brace 18">
            <a:extLst>
              <a:ext uri="{FF2B5EF4-FFF2-40B4-BE49-F238E27FC236}">
                <a16:creationId xmlns:a16="http://schemas.microsoft.com/office/drawing/2014/main" id="{54E7F5E1-B9D5-BEEF-DCA1-381E709060AF}"/>
              </a:ext>
            </a:extLst>
          </p:cNvPr>
          <p:cNvSpPr/>
          <p:nvPr/>
        </p:nvSpPr>
        <p:spPr>
          <a:xfrm>
            <a:off x="7192810" y="3709089"/>
            <a:ext cx="228600" cy="1016206"/>
          </a:xfrm>
          <a:prstGeom prst="rightBrace">
            <a:avLst>
              <a:gd name="adj1" fmla="val 5196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EC79301-1098-EFF5-5847-5510F8D3A86E}"/>
                  </a:ext>
                </a:extLst>
              </p:cNvPr>
              <p:cNvSpPr txBox="1"/>
              <p:nvPr/>
            </p:nvSpPr>
            <p:spPr>
              <a:xfrm>
                <a:off x="7315200" y="3960418"/>
                <a:ext cx="1981200" cy="4076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0" i="1" dirty="0" smtClean="0">
                              <a:latin typeface="Cambria Math" panose="02040503050406030204" pitchFamily="18" charset="0"/>
                              <a:ea typeface="Cambria Math" panose="02040503050406030204" pitchFamily="18" charset="0"/>
                            </a:rPr>
                          </m:ctrlPr>
                        </m:accPr>
                        <m:e>
                          <m:r>
                            <a:rPr lang="en-US" b="0" i="1" dirty="0" smtClean="0">
                              <a:latin typeface="Cambria Math" panose="02040503050406030204" pitchFamily="18" charset="0"/>
                              <a:ea typeface="Cambria Math" panose="02040503050406030204" pitchFamily="18" charset="0"/>
                            </a:rPr>
                            <m:t>𝑄</m:t>
                          </m:r>
                        </m:e>
                      </m:acc>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𝑓</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𝜌</m:t>
                      </m:r>
                      <m:r>
                        <a:rPr lang="en-US" i="1" dirty="0">
                          <a:latin typeface="Cambria Math" panose="02040503050406030204" pitchFamily="18" charset="0"/>
                          <a:ea typeface="Cambria Math" panose="02040503050406030204" pitchFamily="18" charset="0"/>
                        </a:rPr>
                        <m:t>, </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𝐶</m:t>
                          </m:r>
                        </m:e>
                        <m:sub>
                          <m:r>
                            <a:rPr lang="en-US" i="1" dirty="0">
                              <a:latin typeface="Cambria Math" panose="02040503050406030204" pitchFamily="18" charset="0"/>
                              <a:ea typeface="Cambria Math" panose="02040503050406030204" pitchFamily="18" charset="0"/>
                            </a:rPr>
                            <m:t>𝑝</m:t>
                          </m:r>
                        </m:sub>
                      </m:sSub>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𝜇</m:t>
                      </m:r>
                      <m:r>
                        <a:rPr lang="en-US" i="1" dirty="0">
                          <a:latin typeface="Cambria Math" panose="02040503050406030204" pitchFamily="18" charset="0"/>
                          <a:ea typeface="Cambria Math" panose="02040503050406030204" pitchFamily="18" charset="0"/>
                        </a:rPr>
                        <m:t>, </m:t>
                      </m:r>
                      <m:r>
                        <a:rPr lang="en-US" i="1" dirty="0">
                          <a:latin typeface="Cambria Math" panose="02040503050406030204" pitchFamily="18" charset="0"/>
                        </a:rPr>
                        <m:t>𝑘</m:t>
                      </m:r>
                      <m:r>
                        <a:rPr lang="en-US" i="1" dirty="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TextBox 24">
                <a:extLst>
                  <a:ext uri="{FF2B5EF4-FFF2-40B4-BE49-F238E27FC236}">
                    <a16:creationId xmlns:a16="http://schemas.microsoft.com/office/drawing/2014/main" id="{9EC79301-1098-EFF5-5847-5510F8D3A86E}"/>
                  </a:ext>
                </a:extLst>
              </p:cNvPr>
              <p:cNvSpPr txBox="1">
                <a:spLocks noRot="1" noChangeAspect="1" noMove="1" noResize="1" noEditPoints="1" noAdjustHandles="1" noChangeArrowheads="1" noChangeShapeType="1" noTextEdit="1"/>
              </p:cNvSpPr>
              <p:nvPr/>
            </p:nvSpPr>
            <p:spPr>
              <a:xfrm>
                <a:off x="7315200" y="3960418"/>
                <a:ext cx="1981200" cy="407612"/>
              </a:xfrm>
              <a:prstGeom prst="rect">
                <a:avLst/>
              </a:prstGeom>
              <a:blipFill>
                <a:blip r:embed="rId10"/>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408135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animBg="1"/>
      <p:bldP spid="8" grpId="0" animBg="1"/>
      <p:bldP spid="12" grpId="0"/>
      <p:bldP spid="20" grpId="0"/>
      <p:bldP spid="23" grpId="0" animBg="1"/>
      <p:bldP spid="24" grpId="0" animBg="1"/>
      <p:bldP spid="9" grpId="0"/>
      <p:bldP spid="9" grpId="1"/>
      <p:bldP spid="13" grpId="0"/>
      <p:bldP spid="13" grpId="1"/>
      <p:bldP spid="16" grpId="0"/>
      <p:bldP spid="16" grpId="1"/>
      <p:bldP spid="17" grpId="0"/>
      <p:bldP spid="17" grpId="1"/>
      <p:bldP spid="19" grpId="0" animBg="1"/>
      <p:bldP spid="19" grpId="1" animBg="1"/>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876A8-88DE-DB36-1028-F4B45AF68C4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EC39AF-1A17-DD79-E45C-A47EAEE57D24}"/>
              </a:ext>
            </a:extLst>
          </p:cNvPr>
          <p:cNvPicPr>
            <a:picLocks noChangeAspect="1"/>
          </p:cNvPicPr>
          <p:nvPr/>
        </p:nvPicPr>
        <p:blipFill>
          <a:blip r:embed="rId3"/>
          <a:stretch>
            <a:fillRect/>
          </a:stretch>
        </p:blipFill>
        <p:spPr>
          <a:xfrm>
            <a:off x="2102877" y="2097658"/>
            <a:ext cx="1920688" cy="1976522"/>
          </a:xfrm>
          <a:prstGeom prst="rect">
            <a:avLst/>
          </a:prstGeom>
        </p:spPr>
      </p:pic>
      <p:pic>
        <p:nvPicPr>
          <p:cNvPr id="6" name="Picture 5">
            <a:extLst>
              <a:ext uri="{FF2B5EF4-FFF2-40B4-BE49-F238E27FC236}">
                <a16:creationId xmlns:a16="http://schemas.microsoft.com/office/drawing/2014/main" id="{F14FC3AB-233E-FA06-278B-0F67891B63EF}"/>
              </a:ext>
            </a:extLst>
          </p:cNvPr>
          <p:cNvPicPr>
            <a:picLocks noChangeAspect="1"/>
          </p:cNvPicPr>
          <p:nvPr/>
        </p:nvPicPr>
        <p:blipFill>
          <a:blip r:embed="rId4"/>
          <a:stretch>
            <a:fillRect/>
          </a:stretch>
        </p:blipFill>
        <p:spPr>
          <a:xfrm>
            <a:off x="5162456" y="2097658"/>
            <a:ext cx="1919310" cy="1975104"/>
          </a:xfrm>
          <a:prstGeom prst="rect">
            <a:avLst/>
          </a:prstGeom>
        </p:spPr>
      </p:pic>
      <p:sp>
        <p:nvSpPr>
          <p:cNvPr id="36" name="Oval 35">
            <a:extLst>
              <a:ext uri="{FF2B5EF4-FFF2-40B4-BE49-F238E27FC236}">
                <a16:creationId xmlns:a16="http://schemas.microsoft.com/office/drawing/2014/main" id="{4AEF2E00-AEC9-65E5-97F0-FD212B5F5824}"/>
              </a:ext>
            </a:extLst>
          </p:cNvPr>
          <p:cNvSpPr/>
          <p:nvPr/>
        </p:nvSpPr>
        <p:spPr>
          <a:xfrm>
            <a:off x="4084084" y="2717844"/>
            <a:ext cx="895800" cy="951205"/>
          </a:xfrm>
          <a:prstGeom prst="ellipse">
            <a:avLst/>
          </a:prstGeom>
          <a:solidFill>
            <a:schemeClr val="accent1">
              <a:lumMod val="20000"/>
              <a:lumOff val="8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8E3A046-FDEA-1207-D6E1-79C60F5670C3}"/>
              </a:ext>
            </a:extLst>
          </p:cNvPr>
          <p:cNvSpPr/>
          <p:nvPr/>
        </p:nvSpPr>
        <p:spPr>
          <a:xfrm>
            <a:off x="3864483" y="1846082"/>
            <a:ext cx="1319354" cy="714890"/>
          </a:xfrm>
          <a:prstGeom prst="ellipse">
            <a:avLst/>
          </a:prstGeom>
          <a:solidFill>
            <a:schemeClr val="accent1">
              <a:lumMod val="20000"/>
              <a:lumOff val="8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EF1A836A-EF86-AE84-B831-FDEA3A79ADCF}"/>
              </a:ext>
            </a:extLst>
          </p:cNvPr>
          <p:cNvSpPr/>
          <p:nvPr/>
        </p:nvSpPr>
        <p:spPr>
          <a:xfrm>
            <a:off x="1737752" y="2266400"/>
            <a:ext cx="495838" cy="467710"/>
          </a:xfrm>
          <a:prstGeom prst="ellipse">
            <a:avLst/>
          </a:prstGeom>
          <a:solidFill>
            <a:srgbClr val="BFF6FF"/>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6AA15BB-1EC2-2920-0512-DD467D1D8749}"/>
              </a:ext>
            </a:extLst>
          </p:cNvPr>
          <p:cNvSpPr/>
          <p:nvPr/>
        </p:nvSpPr>
        <p:spPr>
          <a:xfrm>
            <a:off x="1899254" y="2875561"/>
            <a:ext cx="495838" cy="467710"/>
          </a:xfrm>
          <a:prstGeom prst="ellipse">
            <a:avLst/>
          </a:prstGeom>
          <a:solidFill>
            <a:srgbClr val="BFF6FF"/>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11FAEC6-C9B5-CE3B-2306-FFE541BF2841}"/>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Ionic Liquids: Promising Working Fluids</a:t>
            </a:r>
          </a:p>
        </p:txBody>
      </p:sp>
      <p:sp>
        <p:nvSpPr>
          <p:cNvPr id="7" name="Slide Number Placeholder 6">
            <a:extLst>
              <a:ext uri="{FF2B5EF4-FFF2-40B4-BE49-F238E27FC236}">
                <a16:creationId xmlns:a16="http://schemas.microsoft.com/office/drawing/2014/main" id="{B8DFC7F2-C93B-F1EB-AFC8-DF5044DE5778}"/>
              </a:ext>
            </a:extLst>
          </p:cNvPr>
          <p:cNvSpPr>
            <a:spLocks noGrp="1"/>
          </p:cNvSpPr>
          <p:nvPr>
            <p:ph type="sldNum" sz="quarter" idx="12"/>
          </p:nvPr>
        </p:nvSpPr>
        <p:spPr/>
        <p:txBody>
          <a:bodyPr/>
          <a:lstStyle/>
          <a:p>
            <a:fld id="{6315554C-9387-4378-80C2-5F7076CAC952}" type="slidenum">
              <a:rPr lang="en-US" smtClean="0"/>
              <a:t>4</a:t>
            </a:fld>
            <a:endParaRPr lang="en-US"/>
          </a:p>
        </p:txBody>
      </p:sp>
      <p:pic>
        <p:nvPicPr>
          <p:cNvPr id="4" name="Graphic 3">
            <a:extLst>
              <a:ext uri="{FF2B5EF4-FFF2-40B4-BE49-F238E27FC236}">
                <a16:creationId xmlns:a16="http://schemas.microsoft.com/office/drawing/2014/main" id="{763B93C4-08E5-1BE1-1D77-70777B115E78}"/>
              </a:ext>
            </a:extLst>
          </p:cNvPr>
          <p:cNvPicPr>
            <a:picLocks noChangeAspect="1"/>
          </p:cNvPicPr>
          <p:nvPr/>
        </p:nvPicPr>
        <p:blipFill>
          <a:blip r:embed="rId5">
            <a:extLst>
              <a:ext uri="{96DAC541-7B7A-43D3-8B79-37D633B846F1}">
                <asvg:svgBlip xmlns:asvg="http://schemas.microsoft.com/office/drawing/2016/SVG/main" r:embed="rId6"/>
              </a:ext>
            </a:extLst>
          </a:blip>
          <a:srcRect l="87755" t="73475" r="6122" b="16712"/>
          <a:stretch>
            <a:fillRect/>
          </a:stretch>
        </p:blipFill>
        <p:spPr>
          <a:xfrm>
            <a:off x="1922650" y="2795651"/>
            <a:ext cx="495838" cy="593975"/>
          </a:xfrm>
          <a:prstGeom prst="rect">
            <a:avLst/>
          </a:prstGeom>
        </p:spPr>
      </p:pic>
      <p:pic>
        <p:nvPicPr>
          <p:cNvPr id="21" name="Graphic 20">
            <a:extLst>
              <a:ext uri="{FF2B5EF4-FFF2-40B4-BE49-F238E27FC236}">
                <a16:creationId xmlns:a16="http://schemas.microsoft.com/office/drawing/2014/main" id="{E98A8D6C-2BA4-10F3-6954-F5CD0AB071BC}"/>
              </a:ext>
            </a:extLst>
          </p:cNvPr>
          <p:cNvPicPr>
            <a:picLocks noChangeAspect="1"/>
          </p:cNvPicPr>
          <p:nvPr/>
        </p:nvPicPr>
        <p:blipFill>
          <a:blip r:embed="rId5">
            <a:extLst>
              <a:ext uri="{96DAC541-7B7A-43D3-8B79-37D633B846F1}">
                <asvg:svgBlip xmlns:asvg="http://schemas.microsoft.com/office/drawing/2016/SVG/main" r:embed="rId6"/>
              </a:ext>
            </a:extLst>
          </a:blip>
          <a:srcRect l="2938" t="8379" r="68491" b="68457"/>
          <a:stretch>
            <a:fillRect/>
          </a:stretch>
        </p:blipFill>
        <p:spPr>
          <a:xfrm>
            <a:off x="4001565" y="1925927"/>
            <a:ext cx="1066800" cy="646331"/>
          </a:xfrm>
          <a:prstGeom prst="rect">
            <a:avLst/>
          </a:prstGeom>
        </p:spPr>
      </p:pic>
      <p:pic>
        <p:nvPicPr>
          <p:cNvPr id="22" name="Graphic 21">
            <a:extLst>
              <a:ext uri="{FF2B5EF4-FFF2-40B4-BE49-F238E27FC236}">
                <a16:creationId xmlns:a16="http://schemas.microsoft.com/office/drawing/2014/main" id="{F92210F4-6BBD-69EB-BF71-8B188544BF74}"/>
              </a:ext>
            </a:extLst>
          </p:cNvPr>
          <p:cNvPicPr>
            <a:picLocks noChangeAspect="1"/>
          </p:cNvPicPr>
          <p:nvPr/>
        </p:nvPicPr>
        <p:blipFill>
          <a:blip r:embed="rId5">
            <a:extLst>
              <a:ext uri="{96DAC541-7B7A-43D3-8B79-37D633B846F1}">
                <asvg:svgBlip xmlns:asvg="http://schemas.microsoft.com/office/drawing/2016/SVG/main" r:embed="rId6"/>
              </a:ext>
            </a:extLst>
          </a:blip>
          <a:srcRect l="64552" r="19462" b="66909"/>
          <a:stretch>
            <a:fillRect/>
          </a:stretch>
        </p:blipFill>
        <p:spPr>
          <a:xfrm>
            <a:off x="4247212" y="2745719"/>
            <a:ext cx="596895" cy="923331"/>
          </a:xfrm>
          <a:prstGeom prst="rect">
            <a:avLst/>
          </a:prstGeom>
        </p:spPr>
      </p:pic>
      <p:pic>
        <p:nvPicPr>
          <p:cNvPr id="24" name="Graphic 23">
            <a:extLst>
              <a:ext uri="{FF2B5EF4-FFF2-40B4-BE49-F238E27FC236}">
                <a16:creationId xmlns:a16="http://schemas.microsoft.com/office/drawing/2014/main" id="{368444DE-3793-9847-3403-B87AC2E7E51F}"/>
              </a:ext>
            </a:extLst>
          </p:cNvPr>
          <p:cNvPicPr>
            <a:picLocks noChangeAspect="1"/>
          </p:cNvPicPr>
          <p:nvPr/>
        </p:nvPicPr>
        <p:blipFill>
          <a:blip r:embed="rId5">
            <a:extLst>
              <a:ext uri="{96DAC541-7B7A-43D3-8B79-37D633B846F1}">
                <asvg:svgBlip xmlns:asvg="http://schemas.microsoft.com/office/drawing/2016/SVG/main" r:embed="rId6"/>
              </a:ext>
            </a:extLst>
          </a:blip>
          <a:srcRect l="93605" t="82115" r="-2041" b="9778"/>
          <a:stretch>
            <a:fillRect/>
          </a:stretch>
        </p:blipFill>
        <p:spPr>
          <a:xfrm>
            <a:off x="1740216" y="2279292"/>
            <a:ext cx="580224" cy="416730"/>
          </a:xfrm>
          <a:prstGeom prst="rect">
            <a:avLst/>
          </a:prstGeom>
        </p:spPr>
      </p:pic>
      <p:sp>
        <p:nvSpPr>
          <p:cNvPr id="29" name="Text Placeholder 1">
            <a:extLst>
              <a:ext uri="{FF2B5EF4-FFF2-40B4-BE49-F238E27FC236}">
                <a16:creationId xmlns:a16="http://schemas.microsoft.com/office/drawing/2014/main" id="{316EEBA7-C649-88E1-70B7-AB3C83367185}"/>
              </a:ext>
            </a:extLst>
          </p:cNvPr>
          <p:cNvSpPr>
            <a:spLocks noGrp="1"/>
          </p:cNvSpPr>
          <p:nvPr>
            <p:ph type="body" sz="quarter" idx="13"/>
          </p:nvPr>
        </p:nvSpPr>
        <p:spPr>
          <a:xfrm>
            <a:off x="285754" y="895350"/>
            <a:ext cx="8757786" cy="1083546"/>
          </a:xfrm>
        </p:spPr>
        <p:txBody>
          <a:bodyPr/>
          <a:lstStyle/>
          <a:p>
            <a:pPr>
              <a:spcBef>
                <a:spcPts val="600"/>
              </a:spcBef>
            </a:pPr>
            <a:r>
              <a:rPr lang="en-US" sz="2000" dirty="0">
                <a:solidFill>
                  <a:schemeClr val="tx1"/>
                </a:solidFill>
                <a:latin typeface="Helvetica" pitchFamily="2" charset="0"/>
              </a:rPr>
              <a:t>Liquids comprised entirely of ions – molten salts</a:t>
            </a:r>
          </a:p>
          <a:p>
            <a:pPr>
              <a:spcBef>
                <a:spcPts val="600"/>
              </a:spcBef>
            </a:pPr>
            <a:r>
              <a:rPr lang="en-US" sz="2000" dirty="0">
                <a:solidFill>
                  <a:schemeClr val="tx1"/>
                </a:solidFill>
                <a:latin typeface="Helvetica" pitchFamily="2" charset="0"/>
              </a:rPr>
              <a:t>The </a:t>
            </a:r>
            <a:r>
              <a:rPr lang="en-US" sz="2000" u="sng" dirty="0">
                <a:solidFill>
                  <a:schemeClr val="tx1"/>
                </a:solidFill>
                <a:latin typeface="Helvetica" pitchFamily="2" charset="0"/>
              </a:rPr>
              <a:t>combination</a:t>
            </a:r>
            <a:r>
              <a:rPr lang="en-US" sz="2000" dirty="0">
                <a:solidFill>
                  <a:schemeClr val="tx1"/>
                </a:solidFill>
                <a:latin typeface="Helvetica" pitchFamily="2" charset="0"/>
              </a:rPr>
              <a:t> of </a:t>
            </a:r>
            <a:r>
              <a:rPr lang="en-US" sz="2000" b="1" dirty="0">
                <a:solidFill>
                  <a:schemeClr val="tx1"/>
                </a:solidFill>
                <a:latin typeface="Helvetica" pitchFamily="2" charset="0"/>
              </a:rPr>
              <a:t>cations</a:t>
            </a:r>
            <a:r>
              <a:rPr lang="en-US" sz="2000" dirty="0">
                <a:solidFill>
                  <a:schemeClr val="tx1"/>
                </a:solidFill>
                <a:latin typeface="Helvetica" pitchFamily="2" charset="0"/>
              </a:rPr>
              <a:t> and </a:t>
            </a:r>
            <a:r>
              <a:rPr lang="en-US" sz="2000" b="1" dirty="0">
                <a:solidFill>
                  <a:schemeClr val="tx1"/>
                </a:solidFill>
                <a:latin typeface="Helvetica" pitchFamily="2" charset="0"/>
              </a:rPr>
              <a:t>anions</a:t>
            </a:r>
            <a:r>
              <a:rPr lang="en-US" sz="2000" dirty="0">
                <a:solidFill>
                  <a:schemeClr val="tx1"/>
                </a:solidFill>
                <a:latin typeface="Helvetica" pitchFamily="2" charset="0"/>
              </a:rPr>
              <a:t> forms ionic liquids, enabling the design of tailored properties </a:t>
            </a:r>
          </a:p>
        </p:txBody>
      </p:sp>
      <p:sp>
        <p:nvSpPr>
          <p:cNvPr id="31" name="TextBox 30">
            <a:extLst>
              <a:ext uri="{FF2B5EF4-FFF2-40B4-BE49-F238E27FC236}">
                <a16:creationId xmlns:a16="http://schemas.microsoft.com/office/drawing/2014/main" id="{2B4D09BF-4804-9E3C-6ADC-4DA5D0163C9C}"/>
              </a:ext>
            </a:extLst>
          </p:cNvPr>
          <p:cNvSpPr txBox="1"/>
          <p:nvPr/>
        </p:nvSpPr>
        <p:spPr>
          <a:xfrm>
            <a:off x="285750" y="4146887"/>
            <a:ext cx="8671012" cy="1015663"/>
          </a:xfrm>
          <a:prstGeom prst="rect">
            <a:avLst/>
          </a:prstGeom>
          <a:noFill/>
        </p:spPr>
        <p:txBody>
          <a:bodyPr wrap="square">
            <a:spAutoFit/>
          </a:bodyPr>
          <a:lstStyle/>
          <a:p>
            <a:pPr marL="285750" indent="-285750">
              <a:buFont typeface="Arial" panose="020B0604020202020204" pitchFamily="34" charset="0"/>
              <a:buChar char="•"/>
            </a:pPr>
            <a:r>
              <a:rPr lang="en-US" sz="2000" b="1" dirty="0">
                <a:latin typeface="Helvetica" pitchFamily="2" charset="0"/>
              </a:rPr>
              <a:t>Unique properties: </a:t>
            </a:r>
            <a:r>
              <a:rPr lang="en-US" sz="2000" i="1" dirty="0">
                <a:latin typeface="Helvetica" pitchFamily="2" charset="0"/>
              </a:rPr>
              <a:t>(from electrostatic forces &amp; interactions)</a:t>
            </a:r>
          </a:p>
          <a:p>
            <a:pPr marL="800100" lvl="1" indent="-342900">
              <a:buFont typeface="System Font Regular"/>
              <a:buChar char="-"/>
            </a:pPr>
            <a:r>
              <a:rPr lang="en-US" sz="2000" dirty="0">
                <a:latin typeface="Helvetica" pitchFamily="2" charset="0"/>
              </a:rPr>
              <a:t>negligible vapor pressure &amp; low volatility</a:t>
            </a:r>
          </a:p>
          <a:p>
            <a:pPr marL="800100" lvl="1" indent="-342900">
              <a:buFont typeface="System Font Regular"/>
              <a:buChar char="-"/>
            </a:pPr>
            <a:r>
              <a:rPr lang="en-US" sz="2000" dirty="0">
                <a:latin typeface="Helvetica" pitchFamily="2" charset="0"/>
              </a:rPr>
              <a:t>high thermal stability</a:t>
            </a:r>
          </a:p>
        </p:txBody>
      </p:sp>
      <p:sp>
        <p:nvSpPr>
          <p:cNvPr id="37" name="Freeform 36">
            <a:extLst>
              <a:ext uri="{FF2B5EF4-FFF2-40B4-BE49-F238E27FC236}">
                <a16:creationId xmlns:a16="http://schemas.microsoft.com/office/drawing/2014/main" id="{8D29DAF3-AF64-EABD-020A-97FBC112E68C}"/>
              </a:ext>
            </a:extLst>
          </p:cNvPr>
          <p:cNvSpPr/>
          <p:nvPr/>
        </p:nvSpPr>
        <p:spPr>
          <a:xfrm>
            <a:off x="4961313" y="3085919"/>
            <a:ext cx="1164930" cy="535638"/>
          </a:xfrm>
          <a:custGeom>
            <a:avLst/>
            <a:gdLst>
              <a:gd name="connsiteX0" fmla="*/ 0 w 1048215"/>
              <a:gd name="connsiteY0" fmla="*/ 22682 h 535638"/>
              <a:gd name="connsiteX1" fmla="*/ 505522 w 1048215"/>
              <a:gd name="connsiteY1" fmla="*/ 59853 h 535638"/>
              <a:gd name="connsiteX2" fmla="*/ 1048215 w 1048215"/>
              <a:gd name="connsiteY2" fmla="*/ 535638 h 535638"/>
            </a:gdLst>
            <a:ahLst/>
            <a:cxnLst>
              <a:cxn ang="0">
                <a:pos x="connsiteX0" y="connsiteY0"/>
              </a:cxn>
              <a:cxn ang="0">
                <a:pos x="connsiteX1" y="connsiteY1"/>
              </a:cxn>
              <a:cxn ang="0">
                <a:pos x="connsiteX2" y="connsiteY2"/>
              </a:cxn>
            </a:cxnLst>
            <a:rect l="l" t="t" r="r" b="b"/>
            <a:pathLst>
              <a:path w="1048215" h="535638">
                <a:moveTo>
                  <a:pt x="0" y="22682"/>
                </a:moveTo>
                <a:cubicBezTo>
                  <a:pt x="165410" y="-1479"/>
                  <a:pt x="330820" y="-25640"/>
                  <a:pt x="505522" y="59853"/>
                </a:cubicBezTo>
                <a:cubicBezTo>
                  <a:pt x="680224" y="145346"/>
                  <a:pt x="864219" y="340492"/>
                  <a:pt x="1048215" y="535638"/>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35358D5D-7406-CE63-3F7F-7C48D0E73C86}"/>
              </a:ext>
            </a:extLst>
          </p:cNvPr>
          <p:cNvSpPr/>
          <p:nvPr/>
        </p:nvSpPr>
        <p:spPr>
          <a:xfrm>
            <a:off x="6118775" y="2982221"/>
            <a:ext cx="775416" cy="639336"/>
          </a:xfrm>
          <a:custGeom>
            <a:avLst/>
            <a:gdLst>
              <a:gd name="connsiteX0" fmla="*/ 906966 w 906966"/>
              <a:gd name="connsiteY0" fmla="*/ 0 h 639336"/>
              <a:gd name="connsiteX1" fmla="*/ 386576 w 906966"/>
              <a:gd name="connsiteY1" fmla="*/ 245327 h 639336"/>
              <a:gd name="connsiteX2" fmla="*/ 0 w 906966"/>
              <a:gd name="connsiteY2" fmla="*/ 639336 h 639336"/>
            </a:gdLst>
            <a:ahLst/>
            <a:cxnLst>
              <a:cxn ang="0">
                <a:pos x="connsiteX0" y="connsiteY0"/>
              </a:cxn>
              <a:cxn ang="0">
                <a:pos x="connsiteX1" y="connsiteY1"/>
              </a:cxn>
              <a:cxn ang="0">
                <a:pos x="connsiteX2" y="connsiteY2"/>
              </a:cxn>
            </a:cxnLst>
            <a:rect l="l" t="t" r="r" b="b"/>
            <a:pathLst>
              <a:path w="906966" h="639336">
                <a:moveTo>
                  <a:pt x="906966" y="0"/>
                </a:moveTo>
                <a:cubicBezTo>
                  <a:pt x="722351" y="69385"/>
                  <a:pt x="537737" y="138771"/>
                  <a:pt x="386576" y="245327"/>
                </a:cubicBezTo>
                <a:cubicBezTo>
                  <a:pt x="235415" y="351883"/>
                  <a:pt x="117707" y="495609"/>
                  <a:pt x="0" y="639336"/>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D29FE24B-B75B-F2A8-B5EE-6277CD1369E5}"/>
              </a:ext>
            </a:extLst>
          </p:cNvPr>
          <p:cNvSpPr/>
          <p:nvPr/>
        </p:nvSpPr>
        <p:spPr>
          <a:xfrm>
            <a:off x="5184338" y="2231371"/>
            <a:ext cx="962686" cy="714889"/>
          </a:xfrm>
          <a:custGeom>
            <a:avLst/>
            <a:gdLst>
              <a:gd name="connsiteX0" fmla="*/ 0 w 921834"/>
              <a:gd name="connsiteY0" fmla="*/ 0 h 602166"/>
              <a:gd name="connsiteX1" fmla="*/ 490653 w 921834"/>
              <a:gd name="connsiteY1" fmla="*/ 193288 h 602166"/>
              <a:gd name="connsiteX2" fmla="*/ 921834 w 921834"/>
              <a:gd name="connsiteY2" fmla="*/ 602166 h 602166"/>
            </a:gdLst>
            <a:ahLst/>
            <a:cxnLst>
              <a:cxn ang="0">
                <a:pos x="connsiteX0" y="connsiteY0"/>
              </a:cxn>
              <a:cxn ang="0">
                <a:pos x="connsiteX1" y="connsiteY1"/>
              </a:cxn>
              <a:cxn ang="0">
                <a:pos x="connsiteX2" y="connsiteY2"/>
              </a:cxn>
            </a:cxnLst>
            <a:rect l="l" t="t" r="r" b="b"/>
            <a:pathLst>
              <a:path w="921834" h="602166">
                <a:moveTo>
                  <a:pt x="0" y="0"/>
                </a:moveTo>
                <a:cubicBezTo>
                  <a:pt x="168507" y="46463"/>
                  <a:pt x="337014" y="92927"/>
                  <a:pt x="490653" y="193288"/>
                </a:cubicBezTo>
                <a:cubicBezTo>
                  <a:pt x="644292" y="293649"/>
                  <a:pt x="783063" y="447907"/>
                  <a:pt x="921834" y="602166"/>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EEF74909-D6D1-A788-6B07-E925252AA460}"/>
              </a:ext>
            </a:extLst>
          </p:cNvPr>
          <p:cNvCxnSpPr/>
          <p:nvPr/>
        </p:nvCxnSpPr>
        <p:spPr>
          <a:xfrm>
            <a:off x="6118775" y="3621557"/>
            <a:ext cx="0" cy="9144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1E30EF8B-DB8F-5B62-3E95-169237346FDB}"/>
              </a:ext>
            </a:extLst>
          </p:cNvPr>
          <p:cNvSpPr/>
          <p:nvPr/>
        </p:nvSpPr>
        <p:spPr>
          <a:xfrm>
            <a:off x="3028435" y="2246240"/>
            <a:ext cx="840059" cy="877230"/>
          </a:xfrm>
          <a:custGeom>
            <a:avLst/>
            <a:gdLst>
              <a:gd name="connsiteX0" fmla="*/ 854927 w 854927"/>
              <a:gd name="connsiteY0" fmla="*/ 0 h 877230"/>
              <a:gd name="connsiteX1" fmla="*/ 208156 w 854927"/>
              <a:gd name="connsiteY1" fmla="*/ 394010 h 877230"/>
              <a:gd name="connsiteX2" fmla="*/ 0 w 854927"/>
              <a:gd name="connsiteY2" fmla="*/ 877230 h 877230"/>
            </a:gdLst>
            <a:ahLst/>
            <a:cxnLst>
              <a:cxn ang="0">
                <a:pos x="connsiteX0" y="connsiteY0"/>
              </a:cxn>
              <a:cxn ang="0">
                <a:pos x="connsiteX1" y="connsiteY1"/>
              </a:cxn>
              <a:cxn ang="0">
                <a:pos x="connsiteX2" y="connsiteY2"/>
              </a:cxn>
            </a:cxnLst>
            <a:rect l="l" t="t" r="r" b="b"/>
            <a:pathLst>
              <a:path w="854927" h="877230">
                <a:moveTo>
                  <a:pt x="854927" y="0"/>
                </a:moveTo>
                <a:cubicBezTo>
                  <a:pt x="602785" y="123902"/>
                  <a:pt x="350644" y="247805"/>
                  <a:pt x="208156" y="394010"/>
                </a:cubicBezTo>
                <a:cubicBezTo>
                  <a:pt x="65668" y="540215"/>
                  <a:pt x="32834" y="708722"/>
                  <a:pt x="0" y="877230"/>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3B966C0-5D61-9C47-B5AA-742F991FCAB4}"/>
              </a:ext>
            </a:extLst>
          </p:cNvPr>
          <p:cNvSpPr/>
          <p:nvPr/>
        </p:nvSpPr>
        <p:spPr>
          <a:xfrm>
            <a:off x="6751084" y="2180690"/>
            <a:ext cx="1828800" cy="1030223"/>
          </a:xfrm>
          <a:prstGeom prst="ellipse">
            <a:avLst/>
          </a:prstGeom>
          <a:solidFill>
            <a:srgbClr val="BFF6FF"/>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49" name="Graphic 48">
            <a:extLst>
              <a:ext uri="{FF2B5EF4-FFF2-40B4-BE49-F238E27FC236}">
                <a16:creationId xmlns:a16="http://schemas.microsoft.com/office/drawing/2014/main" id="{CFE521C3-25CD-ACCF-F186-A667111E5695}"/>
              </a:ext>
            </a:extLst>
          </p:cNvPr>
          <p:cNvPicPr>
            <a:picLocks noChangeAspect="1"/>
          </p:cNvPicPr>
          <p:nvPr/>
        </p:nvPicPr>
        <p:blipFill>
          <a:blip r:embed="rId5">
            <a:extLst>
              <a:ext uri="{96DAC541-7B7A-43D3-8B79-37D633B846F1}">
                <asvg:svgBlip xmlns:asvg="http://schemas.microsoft.com/office/drawing/2016/SVG/main" r:embed="rId6"/>
              </a:ext>
            </a:extLst>
          </a:blip>
          <a:srcRect t="65730" r="57143"/>
          <a:stretch>
            <a:fillRect/>
          </a:stretch>
        </p:blipFill>
        <p:spPr>
          <a:xfrm>
            <a:off x="6912483" y="2080465"/>
            <a:ext cx="1600200" cy="956251"/>
          </a:xfrm>
          <a:prstGeom prst="rect">
            <a:avLst/>
          </a:prstGeom>
        </p:spPr>
      </p:pic>
      <p:sp>
        <p:nvSpPr>
          <p:cNvPr id="57" name="TextBox 56">
            <a:extLst>
              <a:ext uri="{FF2B5EF4-FFF2-40B4-BE49-F238E27FC236}">
                <a16:creationId xmlns:a16="http://schemas.microsoft.com/office/drawing/2014/main" id="{30EF6461-47FD-95CC-9F1E-B6E8013399D8}"/>
              </a:ext>
            </a:extLst>
          </p:cNvPr>
          <p:cNvSpPr txBox="1"/>
          <p:nvPr/>
        </p:nvSpPr>
        <p:spPr>
          <a:xfrm>
            <a:off x="4001565" y="3634714"/>
            <a:ext cx="1115401" cy="307777"/>
          </a:xfrm>
          <a:prstGeom prst="rect">
            <a:avLst/>
          </a:prstGeom>
          <a:noFill/>
        </p:spPr>
        <p:txBody>
          <a:bodyPr wrap="square">
            <a:spAutoFit/>
          </a:bodyPr>
          <a:lstStyle/>
          <a:p>
            <a:r>
              <a:rPr lang="en-US" sz="1400" b="1" i="0" dirty="0">
                <a:solidFill>
                  <a:srgbClr val="000000"/>
                </a:solidFill>
                <a:effectLst/>
                <a:latin typeface="Arial" panose="020B0604020202020204" pitchFamily="34" charset="0"/>
              </a:rPr>
              <a:t>pyridinium</a:t>
            </a:r>
            <a:endParaRPr lang="en-US" sz="1400" b="1" dirty="0"/>
          </a:p>
        </p:txBody>
      </p:sp>
      <p:sp>
        <p:nvSpPr>
          <p:cNvPr id="58" name="TextBox 57">
            <a:extLst>
              <a:ext uri="{FF2B5EF4-FFF2-40B4-BE49-F238E27FC236}">
                <a16:creationId xmlns:a16="http://schemas.microsoft.com/office/drawing/2014/main" id="{7DD20BAE-A598-8675-6DFA-F379B577F669}"/>
              </a:ext>
            </a:extLst>
          </p:cNvPr>
          <p:cNvSpPr txBox="1"/>
          <p:nvPr/>
        </p:nvSpPr>
        <p:spPr>
          <a:xfrm>
            <a:off x="3977419" y="2480630"/>
            <a:ext cx="1239871" cy="307777"/>
          </a:xfrm>
          <a:prstGeom prst="rect">
            <a:avLst/>
          </a:prstGeom>
          <a:noFill/>
        </p:spPr>
        <p:txBody>
          <a:bodyPr wrap="square">
            <a:spAutoFit/>
          </a:bodyPr>
          <a:lstStyle/>
          <a:p>
            <a:r>
              <a:rPr lang="en-US" sz="1400" b="1" i="0" dirty="0">
                <a:solidFill>
                  <a:srgbClr val="000000"/>
                </a:solidFill>
                <a:effectLst/>
                <a:latin typeface="Arial" panose="020B0604020202020204" pitchFamily="34" charset="0"/>
              </a:rPr>
              <a:t>imidazolium</a:t>
            </a:r>
            <a:endParaRPr lang="en-US" sz="1400" b="1" dirty="0"/>
          </a:p>
        </p:txBody>
      </p:sp>
      <p:sp>
        <p:nvSpPr>
          <p:cNvPr id="61" name="TextBox 60">
            <a:extLst>
              <a:ext uri="{FF2B5EF4-FFF2-40B4-BE49-F238E27FC236}">
                <a16:creationId xmlns:a16="http://schemas.microsoft.com/office/drawing/2014/main" id="{775EE24E-3C70-7C30-5C27-E95A9CD91168}"/>
              </a:ext>
            </a:extLst>
          </p:cNvPr>
          <p:cNvSpPr txBox="1"/>
          <p:nvPr/>
        </p:nvSpPr>
        <p:spPr>
          <a:xfrm>
            <a:off x="1143000" y="2734110"/>
            <a:ext cx="948177" cy="307777"/>
          </a:xfrm>
          <a:prstGeom prst="rect">
            <a:avLst/>
          </a:prstGeom>
          <a:noFill/>
        </p:spPr>
        <p:txBody>
          <a:bodyPr wrap="square">
            <a:spAutoFit/>
          </a:bodyPr>
          <a:lstStyle/>
          <a:p>
            <a:r>
              <a:rPr lang="en-US" sz="1400" b="1" i="0" dirty="0">
                <a:solidFill>
                  <a:srgbClr val="000000"/>
                </a:solidFill>
                <a:effectLst/>
                <a:latin typeface="Arial" panose="020B0604020202020204" pitchFamily="34" charset="0"/>
              </a:rPr>
              <a:t>halides</a:t>
            </a:r>
            <a:endParaRPr lang="en-US" sz="1400" b="1" dirty="0"/>
          </a:p>
        </p:txBody>
      </p:sp>
      <p:sp>
        <p:nvSpPr>
          <p:cNvPr id="62" name="TextBox 61">
            <a:extLst>
              <a:ext uri="{FF2B5EF4-FFF2-40B4-BE49-F238E27FC236}">
                <a16:creationId xmlns:a16="http://schemas.microsoft.com/office/drawing/2014/main" id="{6FC9946F-548E-9DBC-9348-D8E9FCA5E311}"/>
              </a:ext>
            </a:extLst>
          </p:cNvPr>
          <p:cNvSpPr txBox="1"/>
          <p:nvPr/>
        </p:nvSpPr>
        <p:spPr>
          <a:xfrm>
            <a:off x="7378983" y="3164733"/>
            <a:ext cx="1115401" cy="307777"/>
          </a:xfrm>
          <a:prstGeom prst="rect">
            <a:avLst/>
          </a:prstGeom>
          <a:noFill/>
        </p:spPr>
        <p:txBody>
          <a:bodyPr wrap="square">
            <a:spAutoFit/>
          </a:bodyPr>
          <a:lstStyle/>
          <a:p>
            <a:r>
              <a:rPr lang="en-US" sz="1400" b="1" i="0" dirty="0">
                <a:solidFill>
                  <a:srgbClr val="000000"/>
                </a:solidFill>
                <a:effectLst/>
                <a:latin typeface="Arial" panose="020B0604020202020204" pitchFamily="34" charset="0"/>
              </a:rPr>
              <a:t>TFSI</a:t>
            </a:r>
            <a:endParaRPr lang="en-US" sz="1400" b="1"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42153E7-8E4C-CA94-4185-7EAE80677732}"/>
                  </a:ext>
                </a:extLst>
              </p:cNvPr>
              <p:cNvSpPr txBox="1"/>
              <p:nvPr/>
            </p:nvSpPr>
            <p:spPr>
              <a:xfrm>
                <a:off x="290862" y="2023112"/>
                <a:ext cx="770008" cy="323493"/>
              </a:xfrm>
              <a:prstGeom prst="roundRect">
                <a:avLst/>
              </a:prstGeom>
              <a:solidFill>
                <a:srgbClr val="FEFFBE"/>
              </a:solidFill>
              <a:scene3d>
                <a:camera prst="orthographicFront"/>
                <a:lightRig rig="threePt" dir="t"/>
              </a:scene3d>
              <a:sp3d>
                <a:bevelT/>
              </a:sp3d>
            </p:spPr>
            <p:txBody>
              <a:bodyPr wrap="square" tIns="0">
                <a:spAutoFit/>
              </a:bodyPr>
              <a:lstStyle/>
              <a:p>
                <a:r>
                  <a:rPr lang="en-US" sz="1600" i="1" dirty="0">
                    <a:solidFill>
                      <a:srgbClr val="000000"/>
                    </a:solidFill>
                    <a:latin typeface="Arial" panose="020B0604020202020204" pitchFamily="34" charset="0"/>
                  </a:rPr>
                  <a:t>20</a:t>
                </a:r>
                <a14:m>
                  <m:oMath xmlns:m="http://schemas.openxmlformats.org/officeDocument/2006/math">
                    <m:r>
                      <a:rPr lang="en-US" sz="1600" b="0" i="1" smtClean="0">
                        <a:solidFill>
                          <a:srgbClr val="000000"/>
                        </a:solidFill>
                        <a:latin typeface="Cambria Math" panose="02040503050406030204" pitchFamily="18" charset="0"/>
                        <a:ea typeface="Cambria Math" panose="02040503050406030204" pitchFamily="18" charset="0"/>
                      </a:rPr>
                      <m:t> </m:t>
                    </m:r>
                    <m:r>
                      <a:rPr lang="en-US" sz="1600" i="1" smtClean="0">
                        <a:solidFill>
                          <a:srgbClr val="000000"/>
                        </a:solidFill>
                        <a:latin typeface="Cambria Math" panose="02040503050406030204" pitchFamily="18" charset="0"/>
                        <a:ea typeface="Cambria Math" panose="02040503050406030204" pitchFamily="18" charset="0"/>
                      </a:rPr>
                      <m:t>°</m:t>
                    </m:r>
                  </m:oMath>
                </a14:m>
                <a:r>
                  <a:rPr lang="en-US" sz="1600" i="1" dirty="0">
                    <a:solidFill>
                      <a:srgbClr val="000000"/>
                    </a:solidFill>
                    <a:latin typeface="Arial" panose="020B0604020202020204" pitchFamily="34" charset="0"/>
                  </a:rPr>
                  <a:t>C</a:t>
                </a:r>
                <a:endParaRPr lang="en-US" sz="1600" i="1" dirty="0"/>
              </a:p>
            </p:txBody>
          </p:sp>
        </mc:Choice>
        <mc:Fallback xmlns="">
          <p:sp>
            <p:nvSpPr>
              <p:cNvPr id="64" name="TextBox 63">
                <a:extLst>
                  <a:ext uri="{FF2B5EF4-FFF2-40B4-BE49-F238E27FC236}">
                    <a16:creationId xmlns:a16="http://schemas.microsoft.com/office/drawing/2014/main" id="{742153E7-8E4C-CA94-4185-7EAE80677732}"/>
                  </a:ext>
                </a:extLst>
              </p:cNvPr>
              <p:cNvSpPr txBox="1">
                <a:spLocks noRot="1" noChangeAspect="1" noMove="1" noResize="1" noEditPoints="1" noAdjustHandles="1" noChangeArrowheads="1" noChangeShapeType="1" noTextEdit="1"/>
              </p:cNvSpPr>
              <p:nvPr/>
            </p:nvSpPr>
            <p:spPr>
              <a:xfrm>
                <a:off x="290862" y="2023112"/>
                <a:ext cx="770008" cy="323493"/>
              </a:xfrm>
              <a:prstGeom prst="roundRect">
                <a:avLst/>
              </a:prstGeom>
              <a:blipFill>
                <a:blip r:embed="rId7"/>
                <a:stretch>
                  <a:fillRect t="-10345" b="-13793"/>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6627504C-EAA4-60F4-5540-5D21BB0EBCD6}"/>
              </a:ext>
            </a:extLst>
          </p:cNvPr>
          <p:cNvSpPr txBox="1"/>
          <p:nvPr/>
        </p:nvSpPr>
        <p:spPr>
          <a:xfrm rot="20245006">
            <a:off x="6692498" y="2108727"/>
            <a:ext cx="1239871" cy="307777"/>
          </a:xfrm>
          <a:prstGeom prst="rect">
            <a:avLst/>
          </a:prstGeom>
          <a:noFill/>
        </p:spPr>
        <p:txBody>
          <a:bodyPr wrap="square">
            <a:prstTxWarp prst="textArchUp">
              <a:avLst>
                <a:gd name="adj" fmla="val 11642561"/>
              </a:avLst>
            </a:prstTxWarp>
            <a:spAutoFit/>
          </a:bodyPr>
          <a:lstStyle/>
          <a:p>
            <a:r>
              <a:rPr lang="en-US" sz="1400" b="1" dirty="0">
                <a:solidFill>
                  <a:srgbClr val="617E83"/>
                </a:solidFill>
                <a:effectLst/>
                <a:latin typeface="Arial" panose="020B0604020202020204" pitchFamily="34" charset="0"/>
              </a:rPr>
              <a:t>anion</a:t>
            </a:r>
            <a:endParaRPr lang="en-US" sz="1400" b="1" dirty="0">
              <a:solidFill>
                <a:srgbClr val="617E83"/>
              </a:solidFill>
            </a:endParaRPr>
          </a:p>
        </p:txBody>
      </p:sp>
      <p:sp>
        <p:nvSpPr>
          <p:cNvPr id="66" name="TextBox 65">
            <a:extLst>
              <a:ext uri="{FF2B5EF4-FFF2-40B4-BE49-F238E27FC236}">
                <a16:creationId xmlns:a16="http://schemas.microsoft.com/office/drawing/2014/main" id="{6683C638-A9E9-1618-4048-5099F2779DD7}"/>
              </a:ext>
            </a:extLst>
          </p:cNvPr>
          <p:cNvSpPr txBox="1"/>
          <p:nvPr/>
        </p:nvSpPr>
        <p:spPr>
          <a:xfrm rot="19745430">
            <a:off x="1540204" y="2030146"/>
            <a:ext cx="1239871" cy="307777"/>
          </a:xfrm>
          <a:prstGeom prst="rect">
            <a:avLst/>
          </a:prstGeom>
          <a:noFill/>
        </p:spPr>
        <p:txBody>
          <a:bodyPr wrap="square">
            <a:prstTxWarp prst="textArchUp">
              <a:avLst>
                <a:gd name="adj" fmla="val 11642561"/>
              </a:avLst>
            </a:prstTxWarp>
            <a:spAutoFit/>
          </a:bodyPr>
          <a:lstStyle/>
          <a:p>
            <a:r>
              <a:rPr lang="en-US" sz="1400" b="1" dirty="0">
                <a:solidFill>
                  <a:srgbClr val="617E83"/>
                </a:solidFill>
                <a:effectLst/>
                <a:latin typeface="Arial" panose="020B0604020202020204" pitchFamily="34" charset="0"/>
              </a:rPr>
              <a:t>anion</a:t>
            </a:r>
            <a:endParaRPr lang="en-US" sz="1400" b="1" dirty="0">
              <a:solidFill>
                <a:srgbClr val="617E83"/>
              </a:solidFill>
            </a:endParaRPr>
          </a:p>
        </p:txBody>
      </p:sp>
      <p:sp>
        <p:nvSpPr>
          <p:cNvPr id="71" name="TextBox 70">
            <a:extLst>
              <a:ext uri="{FF2B5EF4-FFF2-40B4-BE49-F238E27FC236}">
                <a16:creationId xmlns:a16="http://schemas.microsoft.com/office/drawing/2014/main" id="{717A7743-BA3B-1647-3566-819DD3DA26B4}"/>
              </a:ext>
            </a:extLst>
          </p:cNvPr>
          <p:cNvSpPr txBox="1"/>
          <p:nvPr/>
        </p:nvSpPr>
        <p:spPr>
          <a:xfrm rot="3302424">
            <a:off x="4611557" y="2137859"/>
            <a:ext cx="1239871" cy="307777"/>
          </a:xfrm>
          <a:prstGeom prst="rect">
            <a:avLst/>
          </a:prstGeom>
          <a:noFill/>
        </p:spPr>
        <p:txBody>
          <a:bodyPr wrap="square">
            <a:prstTxWarp prst="textArchUp">
              <a:avLst>
                <a:gd name="adj" fmla="val 11642561"/>
              </a:avLst>
            </a:prstTxWarp>
            <a:spAutoFit/>
          </a:bodyPr>
          <a:lstStyle/>
          <a:p>
            <a:r>
              <a:rPr lang="en-US" sz="1400" b="1" dirty="0">
                <a:solidFill>
                  <a:srgbClr val="9B8384"/>
                </a:solidFill>
                <a:latin typeface="Arial" panose="020B0604020202020204" pitchFamily="34" charset="0"/>
              </a:rPr>
              <a:t>cations</a:t>
            </a:r>
            <a:endParaRPr lang="en-US" sz="1400" b="1" dirty="0">
              <a:solidFill>
                <a:srgbClr val="9B8384"/>
              </a:solidFill>
            </a:endParaRPr>
          </a:p>
        </p:txBody>
      </p:sp>
      <p:pic>
        <p:nvPicPr>
          <p:cNvPr id="74" name="Picture 73">
            <a:extLst>
              <a:ext uri="{FF2B5EF4-FFF2-40B4-BE49-F238E27FC236}">
                <a16:creationId xmlns:a16="http://schemas.microsoft.com/office/drawing/2014/main" id="{4CC41A84-4B7B-F40A-6FCD-08B89106E3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0035">
            <a:off x="8013153" y="4067438"/>
            <a:ext cx="973663" cy="592507"/>
          </a:xfrm>
          <a:prstGeom prst="rect">
            <a:avLst/>
          </a:prstGeom>
        </p:spPr>
      </p:pic>
      <p:pic>
        <p:nvPicPr>
          <p:cNvPr id="75" name="Picture 74">
            <a:extLst>
              <a:ext uri="{FF2B5EF4-FFF2-40B4-BE49-F238E27FC236}">
                <a16:creationId xmlns:a16="http://schemas.microsoft.com/office/drawing/2014/main" id="{B54A5372-756B-3A75-6740-956A2F4AAC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1506">
            <a:off x="7393112" y="4442421"/>
            <a:ext cx="958849" cy="598664"/>
          </a:xfrm>
          <a:prstGeom prst="rect">
            <a:avLst/>
          </a:prstGeom>
        </p:spPr>
      </p:pic>
      <p:sp>
        <p:nvSpPr>
          <p:cNvPr id="8" name="Freeform 7">
            <a:extLst>
              <a:ext uri="{FF2B5EF4-FFF2-40B4-BE49-F238E27FC236}">
                <a16:creationId xmlns:a16="http://schemas.microsoft.com/office/drawing/2014/main" id="{6A7CD99F-9DEE-F3AE-DA8C-C1A3B9FD2899}"/>
              </a:ext>
            </a:extLst>
          </p:cNvPr>
          <p:cNvSpPr/>
          <p:nvPr/>
        </p:nvSpPr>
        <p:spPr>
          <a:xfrm>
            <a:off x="2233513" y="2525400"/>
            <a:ext cx="802432" cy="587829"/>
          </a:xfrm>
          <a:custGeom>
            <a:avLst/>
            <a:gdLst>
              <a:gd name="connsiteX0" fmla="*/ 0 w 802432"/>
              <a:gd name="connsiteY0" fmla="*/ 0 h 587829"/>
              <a:gd name="connsiteX1" fmla="*/ 625151 w 802432"/>
              <a:gd name="connsiteY1" fmla="*/ 130629 h 587829"/>
              <a:gd name="connsiteX2" fmla="*/ 802432 w 802432"/>
              <a:gd name="connsiteY2" fmla="*/ 587829 h 587829"/>
            </a:gdLst>
            <a:ahLst/>
            <a:cxnLst>
              <a:cxn ang="0">
                <a:pos x="connsiteX0" y="connsiteY0"/>
              </a:cxn>
              <a:cxn ang="0">
                <a:pos x="connsiteX1" y="connsiteY1"/>
              </a:cxn>
              <a:cxn ang="0">
                <a:pos x="connsiteX2" y="connsiteY2"/>
              </a:cxn>
            </a:cxnLst>
            <a:rect l="l" t="t" r="r" b="b"/>
            <a:pathLst>
              <a:path w="802432" h="587829">
                <a:moveTo>
                  <a:pt x="0" y="0"/>
                </a:moveTo>
                <a:cubicBezTo>
                  <a:pt x="245706" y="16329"/>
                  <a:pt x="491412" y="32658"/>
                  <a:pt x="625151" y="130629"/>
                </a:cubicBezTo>
                <a:cubicBezTo>
                  <a:pt x="758890" y="228601"/>
                  <a:pt x="780661" y="408215"/>
                  <a:pt x="802432" y="587829"/>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0B00F88D-8A18-F7B3-5AE3-717326DC5D3C}"/>
              </a:ext>
            </a:extLst>
          </p:cNvPr>
          <p:cNvSpPr/>
          <p:nvPr/>
        </p:nvSpPr>
        <p:spPr>
          <a:xfrm>
            <a:off x="2392133" y="3141221"/>
            <a:ext cx="634482" cy="345232"/>
          </a:xfrm>
          <a:custGeom>
            <a:avLst/>
            <a:gdLst>
              <a:gd name="connsiteX0" fmla="*/ 0 w 634482"/>
              <a:gd name="connsiteY0" fmla="*/ 0 h 345232"/>
              <a:gd name="connsiteX1" fmla="*/ 503853 w 634482"/>
              <a:gd name="connsiteY1" fmla="*/ 111967 h 345232"/>
              <a:gd name="connsiteX2" fmla="*/ 634482 w 634482"/>
              <a:gd name="connsiteY2" fmla="*/ 345232 h 345232"/>
            </a:gdLst>
            <a:ahLst/>
            <a:cxnLst>
              <a:cxn ang="0">
                <a:pos x="connsiteX0" y="connsiteY0"/>
              </a:cxn>
              <a:cxn ang="0">
                <a:pos x="connsiteX1" y="connsiteY1"/>
              </a:cxn>
              <a:cxn ang="0">
                <a:pos x="connsiteX2" y="connsiteY2"/>
              </a:cxn>
            </a:cxnLst>
            <a:rect l="l" t="t" r="r" b="b"/>
            <a:pathLst>
              <a:path w="634482" h="345232">
                <a:moveTo>
                  <a:pt x="0" y="0"/>
                </a:moveTo>
                <a:cubicBezTo>
                  <a:pt x="199053" y="27214"/>
                  <a:pt x="398106" y="54428"/>
                  <a:pt x="503853" y="111967"/>
                </a:cubicBezTo>
                <a:cubicBezTo>
                  <a:pt x="609600" y="169506"/>
                  <a:pt x="622041" y="257369"/>
                  <a:pt x="634482" y="345232"/>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C3762975-5051-5D0A-B199-8F2E7C0844FF}"/>
              </a:ext>
            </a:extLst>
          </p:cNvPr>
          <p:cNvSpPr/>
          <p:nvPr/>
        </p:nvSpPr>
        <p:spPr>
          <a:xfrm>
            <a:off x="3031139" y="3083269"/>
            <a:ext cx="1045511" cy="387916"/>
          </a:xfrm>
          <a:custGeom>
            <a:avLst/>
            <a:gdLst>
              <a:gd name="connsiteX0" fmla="*/ 1071418 w 1071418"/>
              <a:gd name="connsiteY0" fmla="*/ 27698 h 387916"/>
              <a:gd name="connsiteX1" fmla="*/ 332509 w 1071418"/>
              <a:gd name="connsiteY1" fmla="*/ 36934 h 387916"/>
              <a:gd name="connsiteX2" fmla="*/ 0 w 1071418"/>
              <a:gd name="connsiteY2" fmla="*/ 387916 h 387916"/>
            </a:gdLst>
            <a:ahLst/>
            <a:cxnLst>
              <a:cxn ang="0">
                <a:pos x="connsiteX0" y="connsiteY0"/>
              </a:cxn>
              <a:cxn ang="0">
                <a:pos x="connsiteX1" y="connsiteY1"/>
              </a:cxn>
              <a:cxn ang="0">
                <a:pos x="connsiteX2" y="connsiteY2"/>
              </a:cxn>
            </a:cxnLst>
            <a:rect l="l" t="t" r="r" b="b"/>
            <a:pathLst>
              <a:path w="1071418" h="387916">
                <a:moveTo>
                  <a:pt x="1071418" y="27698"/>
                </a:moveTo>
                <a:cubicBezTo>
                  <a:pt x="791248" y="2298"/>
                  <a:pt x="511079" y="-23102"/>
                  <a:pt x="332509" y="36934"/>
                </a:cubicBezTo>
                <a:cubicBezTo>
                  <a:pt x="153939" y="96970"/>
                  <a:pt x="76969" y="242443"/>
                  <a:pt x="0" y="387916"/>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7D56627E-B996-C970-9837-93D1E65056A5}"/>
              </a:ext>
            </a:extLst>
          </p:cNvPr>
          <p:cNvCxnSpPr>
            <a:cxnSpLocks/>
          </p:cNvCxnSpPr>
          <p:nvPr/>
        </p:nvCxnSpPr>
        <p:spPr>
          <a:xfrm flipH="1">
            <a:off x="3032997" y="3113229"/>
            <a:ext cx="3717" cy="90975"/>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89C87BE-58B7-C7A5-9D95-38C0B0C84FD0}"/>
              </a:ext>
            </a:extLst>
          </p:cNvPr>
          <p:cNvCxnSpPr>
            <a:cxnSpLocks/>
          </p:cNvCxnSpPr>
          <p:nvPr/>
        </p:nvCxnSpPr>
        <p:spPr>
          <a:xfrm flipH="1">
            <a:off x="3031139" y="3486453"/>
            <a:ext cx="3717" cy="90975"/>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26920A2C-37E3-9459-B3A0-85A521691A17}"/>
              </a:ext>
            </a:extLst>
          </p:cNvPr>
          <p:cNvSpPr/>
          <p:nvPr/>
        </p:nvSpPr>
        <p:spPr>
          <a:xfrm>
            <a:off x="6126244" y="2614974"/>
            <a:ext cx="640080" cy="332509"/>
          </a:xfrm>
          <a:custGeom>
            <a:avLst/>
            <a:gdLst>
              <a:gd name="connsiteX0" fmla="*/ 640080 w 640080"/>
              <a:gd name="connsiteY0" fmla="*/ 0 h 332509"/>
              <a:gd name="connsiteX1" fmla="*/ 149629 w 640080"/>
              <a:gd name="connsiteY1" fmla="*/ 99753 h 332509"/>
              <a:gd name="connsiteX2" fmla="*/ 0 w 640080"/>
              <a:gd name="connsiteY2" fmla="*/ 332509 h 332509"/>
            </a:gdLst>
            <a:ahLst/>
            <a:cxnLst>
              <a:cxn ang="0">
                <a:pos x="connsiteX0" y="connsiteY0"/>
              </a:cxn>
              <a:cxn ang="0">
                <a:pos x="connsiteX1" y="connsiteY1"/>
              </a:cxn>
              <a:cxn ang="0">
                <a:pos x="connsiteX2" y="connsiteY2"/>
              </a:cxn>
            </a:cxnLst>
            <a:rect l="l" t="t" r="r" b="b"/>
            <a:pathLst>
              <a:path w="640080" h="332509">
                <a:moveTo>
                  <a:pt x="640080" y="0"/>
                </a:moveTo>
                <a:cubicBezTo>
                  <a:pt x="448194" y="22167"/>
                  <a:pt x="256309" y="44335"/>
                  <a:pt x="149629" y="99753"/>
                </a:cubicBezTo>
                <a:cubicBezTo>
                  <a:pt x="42949" y="155171"/>
                  <a:pt x="21474" y="243840"/>
                  <a:pt x="0" y="332509"/>
                </a:cubicBezTo>
              </a:path>
            </a:pathLst>
          </a:cu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7EF24AF-2F49-5B54-53D8-DD95309FCFCC}"/>
              </a:ext>
            </a:extLst>
          </p:cNvPr>
          <p:cNvCxnSpPr/>
          <p:nvPr/>
        </p:nvCxnSpPr>
        <p:spPr>
          <a:xfrm>
            <a:off x="6124472" y="2936501"/>
            <a:ext cx="0" cy="9144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AD7D1CA-EEFE-F99B-57A3-075B34A6294C}"/>
              </a:ext>
            </a:extLst>
          </p:cNvPr>
          <p:cNvSpPr txBox="1"/>
          <p:nvPr/>
        </p:nvSpPr>
        <p:spPr>
          <a:xfrm>
            <a:off x="7217713" y="1653883"/>
            <a:ext cx="1148592" cy="476726"/>
          </a:xfrm>
          <a:prstGeom prst="roundRect">
            <a:avLst/>
          </a:prstGeom>
          <a:noFill/>
          <a:ln>
            <a:solidFill>
              <a:schemeClr val="tx1"/>
            </a:solidFill>
            <a:prstDash val="dash"/>
          </a:ln>
        </p:spPr>
        <p:txBody>
          <a:bodyPr wrap="square" lIns="0" tIns="0" rIns="0" bIns="0">
            <a:spAutoFit/>
          </a:bodyPr>
          <a:lstStyle/>
          <a:p>
            <a:r>
              <a:rPr lang="en-US" sz="1400" b="0" i="0" dirty="0">
                <a:solidFill>
                  <a:srgbClr val="000000"/>
                </a:solidFill>
                <a:effectLst/>
                <a:latin typeface="Helvetica" pitchFamily="2" charset="0"/>
              </a:rPr>
              <a:t>523 [J/</a:t>
            </a:r>
            <a:r>
              <a:rPr lang="en-US" sz="1400" b="0" i="0" dirty="0" err="1">
                <a:solidFill>
                  <a:srgbClr val="000000"/>
                </a:solidFill>
                <a:effectLst/>
                <a:latin typeface="Helvetica" pitchFamily="2" charset="0"/>
              </a:rPr>
              <a:t>mol.K</a:t>
            </a:r>
            <a:r>
              <a:rPr lang="en-US" sz="1400" b="0" i="0" dirty="0">
                <a:solidFill>
                  <a:srgbClr val="000000"/>
                </a:solidFill>
                <a:effectLst/>
                <a:latin typeface="Helvetica" pitchFamily="2" charset="0"/>
              </a:rPr>
              <a:t>]</a:t>
            </a:r>
          </a:p>
          <a:p>
            <a:r>
              <a:rPr lang="en-US" sz="1400" dirty="0">
                <a:latin typeface="Helvetica" pitchFamily="2" charset="0"/>
              </a:rPr>
              <a:t>0.0396 [</a:t>
            </a:r>
            <a:r>
              <a:rPr lang="en-US" sz="1400" dirty="0" err="1">
                <a:latin typeface="Helvetica" pitchFamily="2" charset="0"/>
              </a:rPr>
              <a:t>Pa.s</a:t>
            </a:r>
            <a:r>
              <a:rPr lang="en-US" sz="1400" dirty="0">
                <a:latin typeface="Helvetica" pitchFamily="2" charset="0"/>
              </a:rPr>
              <a:t>]</a:t>
            </a:r>
          </a:p>
        </p:txBody>
      </p:sp>
      <p:sp>
        <p:nvSpPr>
          <p:cNvPr id="16" name="TextBox 15">
            <a:extLst>
              <a:ext uri="{FF2B5EF4-FFF2-40B4-BE49-F238E27FC236}">
                <a16:creationId xmlns:a16="http://schemas.microsoft.com/office/drawing/2014/main" id="{48478EC1-6B70-0C23-DEF6-764B65FA534A}"/>
              </a:ext>
            </a:extLst>
          </p:cNvPr>
          <p:cNvSpPr txBox="1"/>
          <p:nvPr/>
        </p:nvSpPr>
        <p:spPr>
          <a:xfrm>
            <a:off x="7114199" y="3487367"/>
            <a:ext cx="1115401" cy="476726"/>
          </a:xfrm>
          <a:prstGeom prst="roundRect">
            <a:avLst/>
          </a:prstGeom>
          <a:noFill/>
          <a:ln>
            <a:solidFill>
              <a:schemeClr val="tx1"/>
            </a:solidFill>
            <a:prstDash val="dash"/>
          </a:ln>
        </p:spPr>
        <p:txBody>
          <a:bodyPr wrap="square" lIns="0" tIns="0" rIns="0" bIns="0">
            <a:spAutoFit/>
          </a:bodyPr>
          <a:lstStyle>
            <a:defPPr>
              <a:defRPr lang="en-US"/>
            </a:defPPr>
            <a:lvl1pPr>
              <a:defRPr sz="1400" b="0" i="0">
                <a:solidFill>
                  <a:srgbClr val="000000"/>
                </a:solidFill>
                <a:effectLst/>
                <a:latin typeface="Helvetica" pitchFamily="2" charset="0"/>
              </a:defRPr>
            </a:lvl1pPr>
          </a:lstStyle>
          <a:p>
            <a:r>
              <a:rPr lang="en-US" dirty="0"/>
              <a:t>484 [J/</a:t>
            </a:r>
            <a:r>
              <a:rPr lang="en-US" dirty="0" err="1"/>
              <a:t>mol.K</a:t>
            </a:r>
            <a:r>
              <a:rPr lang="en-US" dirty="0"/>
              <a:t>]</a:t>
            </a:r>
          </a:p>
          <a:p>
            <a:r>
              <a:rPr lang="en-US" dirty="0"/>
              <a:t>0.0478 [</a:t>
            </a:r>
            <a:r>
              <a:rPr lang="en-US" dirty="0" err="1"/>
              <a:t>Pa.s</a:t>
            </a:r>
            <a:r>
              <a:rPr lang="en-US" dirty="0"/>
              <a:t>]</a:t>
            </a:r>
          </a:p>
        </p:txBody>
      </p:sp>
    </p:spTree>
    <p:extLst>
      <p:ext uri="{BB962C8B-B14F-4D97-AF65-F5344CB8AC3E}">
        <p14:creationId xmlns:p14="http://schemas.microsoft.com/office/powerpoint/2010/main" val="189746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4" grpId="0" animBg="1"/>
      <p:bldP spid="33" grpId="0" animBg="1"/>
      <p:bldP spid="31" grpId="0"/>
      <p:bldP spid="37" grpId="0" animBg="1"/>
      <p:bldP spid="38" grpId="0" animBg="1"/>
      <p:bldP spid="39" grpId="0" animBg="1"/>
      <p:bldP spid="45" grpId="0" animBg="1"/>
      <p:bldP spid="48" grpId="0" animBg="1"/>
      <p:bldP spid="57" grpId="0"/>
      <p:bldP spid="58" grpId="0"/>
      <p:bldP spid="61" grpId="0"/>
      <p:bldP spid="62" grpId="0"/>
      <p:bldP spid="64" grpId="0" animBg="1"/>
      <p:bldP spid="65" grpId="0"/>
      <p:bldP spid="66" grpId="0"/>
      <p:bldP spid="71" grpId="0"/>
      <p:bldP spid="8" grpId="0" animBg="1"/>
      <p:bldP spid="9" grpId="0" animBg="1"/>
      <p:bldP spid="10" grpId="0" animBg="1"/>
      <p:bldP spid="11"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F1E41-94BF-E9C5-678F-CAB865B286FD}"/>
            </a:ext>
          </a:extLst>
        </p:cNvPr>
        <p:cNvGrpSpPr/>
        <p:nvPr/>
      </p:nvGrpSpPr>
      <p:grpSpPr>
        <a:xfrm>
          <a:off x="0" y="0"/>
          <a:ext cx="0" cy="0"/>
          <a:chOff x="0" y="0"/>
          <a:chExt cx="0" cy="0"/>
        </a:xfrm>
      </p:grpSpPr>
      <p:sp>
        <p:nvSpPr>
          <p:cNvPr id="19" name="Down Arrow 18">
            <a:extLst>
              <a:ext uri="{FF2B5EF4-FFF2-40B4-BE49-F238E27FC236}">
                <a16:creationId xmlns:a16="http://schemas.microsoft.com/office/drawing/2014/main" id="{52784928-F952-FA98-610C-53BFB9B9DC7C}"/>
              </a:ext>
            </a:extLst>
          </p:cNvPr>
          <p:cNvSpPr/>
          <p:nvPr/>
        </p:nvSpPr>
        <p:spPr>
          <a:xfrm>
            <a:off x="7006243" y="3403961"/>
            <a:ext cx="152399" cy="82296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5277ABD-1DCC-9D87-F126-598B8FE0304E}"/>
              </a:ext>
            </a:extLst>
          </p:cNvPr>
          <p:cNvSpPr>
            <a:spLocks noChangeAspect="1"/>
          </p:cNvSpPr>
          <p:nvPr/>
        </p:nvSpPr>
        <p:spPr>
          <a:xfrm>
            <a:off x="5770070" y="4234195"/>
            <a:ext cx="2624743" cy="369332"/>
          </a:xfrm>
          <a:prstGeom prst="round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rgbClr val="000000"/>
                </a:solidFill>
                <a:latin typeface="Helvetica" pitchFamily="2" charset="0"/>
              </a:rPr>
              <a:t>328,570 generated ILs</a:t>
            </a:r>
          </a:p>
        </p:txBody>
      </p:sp>
      <p:sp>
        <p:nvSpPr>
          <p:cNvPr id="10" name="Right Brace 9">
            <a:extLst>
              <a:ext uri="{FF2B5EF4-FFF2-40B4-BE49-F238E27FC236}">
                <a16:creationId xmlns:a16="http://schemas.microsoft.com/office/drawing/2014/main" id="{36F6EC8A-B6AB-929F-B20B-C0191A4C0E94}"/>
              </a:ext>
            </a:extLst>
          </p:cNvPr>
          <p:cNvSpPr/>
          <p:nvPr/>
        </p:nvSpPr>
        <p:spPr>
          <a:xfrm rot="5400000">
            <a:off x="6797040" y="1550433"/>
            <a:ext cx="579119" cy="2286000"/>
          </a:xfrm>
          <a:prstGeom prst="rightBrace">
            <a:avLst>
              <a:gd name="adj1" fmla="val 31265"/>
              <a:gd name="adj2" fmla="val 50000"/>
            </a:avLst>
          </a:prstGeom>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2" name="Text Placeholder 1">
            <a:extLst>
              <a:ext uri="{FF2B5EF4-FFF2-40B4-BE49-F238E27FC236}">
                <a16:creationId xmlns:a16="http://schemas.microsoft.com/office/drawing/2014/main" id="{CBE3FC4D-FBB2-90A9-A4D7-F48CB17DEAF5}"/>
              </a:ext>
            </a:extLst>
          </p:cNvPr>
          <p:cNvSpPr>
            <a:spLocks noGrp="1"/>
          </p:cNvSpPr>
          <p:nvPr>
            <p:ph type="body" sz="quarter" idx="13"/>
          </p:nvPr>
        </p:nvSpPr>
        <p:spPr>
          <a:xfrm>
            <a:off x="152400" y="1016792"/>
            <a:ext cx="4800600" cy="2774158"/>
          </a:xfrm>
        </p:spPr>
        <p:txBody>
          <a:bodyPr/>
          <a:lstStyle/>
          <a:p>
            <a:r>
              <a:rPr lang="en-US" sz="2400" b="1" dirty="0">
                <a:solidFill>
                  <a:schemeClr val="tx1"/>
                </a:solidFill>
                <a:latin typeface="Helvetica" pitchFamily="2" charset="0"/>
              </a:rPr>
              <a:t>Vast chemical space</a:t>
            </a:r>
            <a:r>
              <a:rPr lang="en-US" sz="2400" dirty="0">
                <a:solidFill>
                  <a:schemeClr val="tx1"/>
                </a:solidFill>
                <a:latin typeface="Helvetica" pitchFamily="2" charset="0"/>
              </a:rPr>
              <a:t> </a:t>
            </a:r>
          </a:p>
          <a:p>
            <a:pPr lvl="1"/>
            <a:r>
              <a:rPr lang="en-US" sz="2000" dirty="0">
                <a:solidFill>
                  <a:schemeClr val="tx1"/>
                </a:solidFill>
                <a:latin typeface="Helvetica" pitchFamily="2" charset="0"/>
              </a:rPr>
              <a:t>~10⁸ possible ILs</a:t>
            </a:r>
          </a:p>
          <a:p>
            <a:r>
              <a:rPr lang="en-US" sz="2400" b="1" dirty="0">
                <a:solidFill>
                  <a:schemeClr val="tx1"/>
                </a:solidFill>
                <a:latin typeface="Helvetica" pitchFamily="2" charset="0"/>
              </a:rPr>
              <a:t>Traditional methods</a:t>
            </a:r>
            <a:r>
              <a:rPr lang="en-US" sz="2400" dirty="0">
                <a:solidFill>
                  <a:schemeClr val="tx1"/>
                </a:solidFill>
                <a:latin typeface="Helvetica" pitchFamily="2" charset="0"/>
              </a:rPr>
              <a:t> </a:t>
            </a:r>
          </a:p>
          <a:p>
            <a:pPr lvl="1"/>
            <a:r>
              <a:rPr lang="en-US" sz="2000" dirty="0">
                <a:solidFill>
                  <a:schemeClr val="tx1"/>
                </a:solidFill>
                <a:latin typeface="Helvetica" pitchFamily="2" charset="0"/>
              </a:rPr>
              <a:t>Too slow for large-scale screening</a:t>
            </a:r>
            <a:endParaRPr lang="en-US" sz="1600" dirty="0">
              <a:solidFill>
                <a:schemeClr val="tx1"/>
              </a:solidFill>
              <a:latin typeface="Helvetica" pitchFamily="2" charset="0"/>
            </a:endParaRPr>
          </a:p>
          <a:p>
            <a:pPr marL="342900" indent="-342900"/>
            <a:r>
              <a:rPr lang="en-US" sz="2400" b="1" dirty="0">
                <a:solidFill>
                  <a:schemeClr val="tx1"/>
                </a:solidFill>
                <a:latin typeface="Helvetica" pitchFamily="2" charset="0"/>
              </a:rPr>
              <a:t>ML advantages </a:t>
            </a:r>
          </a:p>
          <a:p>
            <a:pPr marL="742941" lvl="1" indent="-342900"/>
            <a:r>
              <a:rPr lang="en-US" sz="2000" dirty="0">
                <a:solidFill>
                  <a:schemeClr val="tx1"/>
                </a:solidFill>
                <a:latin typeface="Helvetica" pitchFamily="2" charset="0"/>
              </a:rPr>
              <a:t>Fast, predictive screening</a:t>
            </a:r>
          </a:p>
          <a:p>
            <a:pPr marL="742941" lvl="1" indent="-342900"/>
            <a:r>
              <a:rPr lang="en-US" sz="2000" dirty="0">
                <a:solidFill>
                  <a:schemeClr val="tx1"/>
                </a:solidFill>
                <a:latin typeface="Helvetica" pitchFamily="2" charset="0"/>
              </a:rPr>
              <a:t>Fewer experiments needed</a:t>
            </a:r>
          </a:p>
        </p:txBody>
      </p:sp>
      <p:sp>
        <p:nvSpPr>
          <p:cNvPr id="3" name="Title 2">
            <a:extLst>
              <a:ext uri="{FF2B5EF4-FFF2-40B4-BE49-F238E27FC236}">
                <a16:creationId xmlns:a16="http://schemas.microsoft.com/office/drawing/2014/main" id="{4458F8C7-A176-8769-A9E4-D64A84043E3C}"/>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Why Machine Learning (ML)?</a:t>
            </a:r>
          </a:p>
        </p:txBody>
      </p:sp>
      <p:sp>
        <p:nvSpPr>
          <p:cNvPr id="7" name="Slide Number Placeholder 6">
            <a:extLst>
              <a:ext uri="{FF2B5EF4-FFF2-40B4-BE49-F238E27FC236}">
                <a16:creationId xmlns:a16="http://schemas.microsoft.com/office/drawing/2014/main" id="{BB80C210-DD0C-3C2C-4563-724A0D4A3075}"/>
              </a:ext>
            </a:extLst>
          </p:cNvPr>
          <p:cNvSpPr>
            <a:spLocks noGrp="1"/>
          </p:cNvSpPr>
          <p:nvPr>
            <p:ph type="sldNum" sz="quarter" idx="12"/>
          </p:nvPr>
        </p:nvSpPr>
        <p:spPr/>
        <p:txBody>
          <a:bodyPr/>
          <a:lstStyle/>
          <a:p>
            <a:fld id="{6315554C-9387-4378-80C2-5F7076CAC952}" type="slidenum">
              <a:rPr lang="en-US" smtClean="0"/>
              <a:t>5</a:t>
            </a:fld>
            <a:endParaRPr lang="en-US"/>
          </a:p>
        </p:txBody>
      </p:sp>
      <p:sp>
        <p:nvSpPr>
          <p:cNvPr id="5" name="Oval 4">
            <a:extLst>
              <a:ext uri="{FF2B5EF4-FFF2-40B4-BE49-F238E27FC236}">
                <a16:creationId xmlns:a16="http://schemas.microsoft.com/office/drawing/2014/main" id="{953FE702-A612-5DEC-2A0D-CB6E1B747168}"/>
              </a:ext>
            </a:extLst>
          </p:cNvPr>
          <p:cNvSpPr>
            <a:spLocks noChangeAspect="1"/>
          </p:cNvSpPr>
          <p:nvPr/>
        </p:nvSpPr>
        <p:spPr>
          <a:xfrm>
            <a:off x="5181600" y="869921"/>
            <a:ext cx="1645920" cy="1645920"/>
          </a:xfrm>
          <a:prstGeom prst="ellipse">
            <a:avLst/>
          </a:prstGeom>
          <a:solidFill>
            <a:schemeClr val="accent1">
              <a:lumMod val="20000"/>
              <a:lumOff val="8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1,157</a:t>
            </a:r>
          </a:p>
          <a:p>
            <a:pPr algn="ctr"/>
            <a:r>
              <a:rPr lang="en-US" b="1" dirty="0">
                <a:solidFill>
                  <a:schemeClr val="tx1"/>
                </a:solidFill>
                <a:latin typeface="Calibri" panose="020F0502020204030204" pitchFamily="34" charset="0"/>
                <a:cs typeface="Calibri" panose="020F0502020204030204" pitchFamily="34" charset="0"/>
              </a:rPr>
              <a:t>Unique Cations</a:t>
            </a:r>
          </a:p>
        </p:txBody>
      </p:sp>
      <p:sp>
        <p:nvSpPr>
          <p:cNvPr id="6" name="Oval 5">
            <a:extLst>
              <a:ext uri="{FF2B5EF4-FFF2-40B4-BE49-F238E27FC236}">
                <a16:creationId xmlns:a16="http://schemas.microsoft.com/office/drawing/2014/main" id="{99F87B59-1F1E-CC70-1706-6B146F492CCC}"/>
              </a:ext>
            </a:extLst>
          </p:cNvPr>
          <p:cNvSpPr>
            <a:spLocks noChangeAspect="1"/>
          </p:cNvSpPr>
          <p:nvPr/>
        </p:nvSpPr>
        <p:spPr>
          <a:xfrm>
            <a:off x="7285863" y="869921"/>
            <a:ext cx="1645920" cy="1645920"/>
          </a:xfrm>
          <a:prstGeom prst="ellipse">
            <a:avLst/>
          </a:prstGeom>
          <a:solidFill>
            <a:srgbClr val="BFF6FF"/>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406</a:t>
            </a:r>
          </a:p>
          <a:p>
            <a:pPr algn="ctr"/>
            <a:r>
              <a:rPr lang="en-US" b="1" dirty="0">
                <a:solidFill>
                  <a:schemeClr val="tx1"/>
                </a:solidFill>
                <a:latin typeface="Calibri" panose="020F0502020204030204" pitchFamily="34" charset="0"/>
                <a:cs typeface="Calibri" panose="020F0502020204030204" pitchFamily="34" charset="0"/>
              </a:rPr>
              <a:t>Unique Anions</a:t>
            </a:r>
          </a:p>
        </p:txBody>
      </p:sp>
      <p:sp>
        <p:nvSpPr>
          <p:cNvPr id="8" name="Multiply 7">
            <a:extLst>
              <a:ext uri="{FF2B5EF4-FFF2-40B4-BE49-F238E27FC236}">
                <a16:creationId xmlns:a16="http://schemas.microsoft.com/office/drawing/2014/main" id="{715B7243-55ED-4D12-C1EE-8D134A28FE5E}"/>
              </a:ext>
            </a:extLst>
          </p:cNvPr>
          <p:cNvSpPr/>
          <p:nvPr/>
        </p:nvSpPr>
        <p:spPr>
          <a:xfrm>
            <a:off x="6637592" y="1273781"/>
            <a:ext cx="838200" cy="838200"/>
          </a:xfrm>
          <a:prstGeom prst="mathMultiply">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AED3A4F-E890-F548-A624-F976A3BB563D}"/>
              </a:ext>
            </a:extLst>
          </p:cNvPr>
          <p:cNvSpPr>
            <a:spLocks noChangeAspect="1"/>
          </p:cNvSpPr>
          <p:nvPr/>
        </p:nvSpPr>
        <p:spPr>
          <a:xfrm>
            <a:off x="5825143" y="3022638"/>
            <a:ext cx="2514600" cy="369332"/>
          </a:xfrm>
          <a:prstGeom prst="round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solidFill>
                  <a:srgbClr val="000000"/>
                </a:solidFill>
                <a:latin typeface="Helvetica" pitchFamily="2" charset="0"/>
              </a:rPr>
              <a:t>469,742 generated ILs</a:t>
            </a:r>
          </a:p>
        </p:txBody>
      </p:sp>
      <p:sp>
        <p:nvSpPr>
          <p:cNvPr id="23" name="TextBox 22">
            <a:extLst>
              <a:ext uri="{FF2B5EF4-FFF2-40B4-BE49-F238E27FC236}">
                <a16:creationId xmlns:a16="http://schemas.microsoft.com/office/drawing/2014/main" id="{35CAA482-A107-AB2D-6800-A84CAF971BFD}"/>
              </a:ext>
            </a:extLst>
          </p:cNvPr>
          <p:cNvSpPr txBox="1"/>
          <p:nvPr/>
        </p:nvSpPr>
        <p:spPr>
          <a:xfrm>
            <a:off x="7135194" y="3372021"/>
            <a:ext cx="1947257" cy="584775"/>
          </a:xfrm>
          <a:prstGeom prst="rect">
            <a:avLst/>
          </a:prstGeom>
          <a:noFill/>
        </p:spPr>
        <p:txBody>
          <a:bodyPr wrap="square">
            <a:spAutoFit/>
          </a:bodyPr>
          <a:lstStyle/>
          <a:p>
            <a:r>
              <a:rPr lang="en-US" sz="1600" i="1" dirty="0">
                <a:latin typeface="Calibri" panose="020F0502020204030204" pitchFamily="34" charset="0"/>
                <a:cs typeface="Calibri" panose="020F0502020204030204" pitchFamily="34" charset="0"/>
              </a:rPr>
              <a:t>Remove known and unsuitable-for-ML ILs </a:t>
            </a:r>
          </a:p>
        </p:txBody>
      </p:sp>
    </p:spTree>
    <p:extLst>
      <p:ext uri="{BB962C8B-B14F-4D97-AF65-F5344CB8AC3E}">
        <p14:creationId xmlns:p14="http://schemas.microsoft.com/office/powerpoint/2010/main" val="255458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C9ABC-9D38-D54E-74C6-B6A3DEBD39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EA697F-366C-97A1-B3F7-18F78054FB40}"/>
              </a:ext>
            </a:extLst>
          </p:cNvPr>
          <p:cNvSpPr>
            <a:spLocks noGrp="1"/>
          </p:cNvSpPr>
          <p:nvPr>
            <p:ph type="title"/>
          </p:nvPr>
        </p:nvSpPr>
        <p:spPr>
          <a:xfrm>
            <a:off x="285750" y="285750"/>
            <a:ext cx="6038850" cy="514350"/>
          </a:xfrm>
        </p:spPr>
        <p:txBody>
          <a:bodyPr/>
          <a:lstStyle/>
          <a:p>
            <a:r>
              <a:rPr lang="en-US" b="1" dirty="0">
                <a:solidFill>
                  <a:schemeClr val="accent3">
                    <a:lumMod val="75000"/>
                  </a:schemeClr>
                </a:solidFill>
              </a:rPr>
              <a:t>Literature</a:t>
            </a:r>
          </a:p>
        </p:txBody>
      </p:sp>
      <p:sp>
        <p:nvSpPr>
          <p:cNvPr id="6" name="TextBox 5">
            <a:extLst>
              <a:ext uri="{FF2B5EF4-FFF2-40B4-BE49-F238E27FC236}">
                <a16:creationId xmlns:a16="http://schemas.microsoft.com/office/drawing/2014/main" id="{CAD59385-C3C1-3BCC-F9FF-C37369C633B1}"/>
              </a:ext>
            </a:extLst>
          </p:cNvPr>
          <p:cNvSpPr txBox="1"/>
          <p:nvPr/>
        </p:nvSpPr>
        <p:spPr>
          <a:xfrm>
            <a:off x="74987" y="725143"/>
            <a:ext cx="6038850" cy="369332"/>
          </a:xfrm>
          <a:prstGeom prst="rect">
            <a:avLst/>
          </a:prstGeom>
          <a:noFill/>
        </p:spPr>
        <p:txBody>
          <a:bodyPr wrap="square">
            <a:spAutoFit/>
          </a:bodyPr>
          <a:lstStyle/>
          <a:p>
            <a:pPr marL="285750" indent="-285750">
              <a:buFont typeface="Wingdings" pitchFamily="2" charset="2"/>
              <a:buChar char="v"/>
            </a:pPr>
            <a:r>
              <a:rPr lang="en-US" dirty="0">
                <a:latin typeface="Calibri" panose="020F0502020204030204" pitchFamily="34" charset="0"/>
                <a:cs typeface="Calibri" panose="020F0502020204030204" pitchFamily="34" charset="0"/>
              </a:rPr>
              <a:t>Growing interest in ML-driven IL property prediction</a:t>
            </a:r>
          </a:p>
        </p:txBody>
      </p:sp>
      <p:sp>
        <p:nvSpPr>
          <p:cNvPr id="8" name="Rounded Rectangle 7">
            <a:extLst>
              <a:ext uri="{FF2B5EF4-FFF2-40B4-BE49-F238E27FC236}">
                <a16:creationId xmlns:a16="http://schemas.microsoft.com/office/drawing/2014/main" id="{AC59DCB8-9A59-C9D8-5AAC-57DF885B8ABA}"/>
              </a:ext>
            </a:extLst>
          </p:cNvPr>
          <p:cNvSpPr/>
          <p:nvPr/>
        </p:nvSpPr>
        <p:spPr>
          <a:xfrm>
            <a:off x="152400" y="2440545"/>
            <a:ext cx="6553200" cy="1280160"/>
          </a:xfrm>
          <a:prstGeom prst="roundRect">
            <a:avLst/>
          </a:prstGeom>
          <a:solidFill>
            <a:schemeClr val="accent6">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lang="en-US" u="sng" dirty="0">
                <a:latin typeface="Calibri" panose="020F0502020204030204" pitchFamily="34" charset="0"/>
                <a:cs typeface="Calibri" panose="020F0502020204030204" pitchFamily="34" charset="0"/>
              </a:rPr>
              <a:t>Datta, R. et al. (2022):</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batteries and fuel cells</a:t>
            </a:r>
            <a:endParaRPr lang="en-US" b="1" i="1" dirty="0">
              <a:latin typeface="Calibri" panose="020F0502020204030204" pitchFamily="34" charset="0"/>
              <a:cs typeface="Calibri" panose="020F0502020204030204" pitchFamily="34" charset="0"/>
            </a:endParaRP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Predicted ionic conductivity using DNN and molecular descriptors</a:t>
            </a: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Emphasized data splitting that excludes test-set ILs from model development for realistic generalization</a:t>
            </a:r>
          </a:p>
        </p:txBody>
      </p:sp>
      <p:sp>
        <p:nvSpPr>
          <p:cNvPr id="20" name="Rounded Rectangle 19">
            <a:extLst>
              <a:ext uri="{FF2B5EF4-FFF2-40B4-BE49-F238E27FC236}">
                <a16:creationId xmlns:a16="http://schemas.microsoft.com/office/drawing/2014/main" id="{56788B17-9F6F-5F84-600E-F22E0A9124CC}"/>
              </a:ext>
            </a:extLst>
          </p:cNvPr>
          <p:cNvSpPr/>
          <p:nvPr/>
        </p:nvSpPr>
        <p:spPr>
          <a:xfrm>
            <a:off x="152401" y="1094151"/>
            <a:ext cx="6553200" cy="1280160"/>
          </a:xfrm>
          <a:prstGeom prst="roundRect">
            <a:avLst/>
          </a:prstGeom>
          <a:solidFill>
            <a:schemeClr val="accent6">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lang="en-US" u="sng" dirty="0" err="1">
                <a:latin typeface="Calibri" panose="020F0502020204030204" pitchFamily="34" charset="0"/>
                <a:cs typeface="Calibri" panose="020F0502020204030204" pitchFamily="34" charset="0"/>
              </a:rPr>
              <a:t>Paduszyński</a:t>
            </a:r>
            <a:r>
              <a:rPr lang="en-US" u="sng" dirty="0">
                <a:latin typeface="Calibri" panose="020F0502020204030204" pitchFamily="34" charset="0"/>
                <a:cs typeface="Calibri" panose="020F0502020204030204" pitchFamily="34" charset="0"/>
              </a:rPr>
              <a:t>, K. et al. (2014, 2019, and 2021)</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chemical industry</a:t>
            </a:r>
            <a:endParaRPr lang="en-US" b="1" i="1" dirty="0">
              <a:latin typeface="Calibri" panose="020F0502020204030204" pitchFamily="34" charset="0"/>
              <a:cs typeface="Calibri" panose="020F0502020204030204" pitchFamily="34" charset="0"/>
            </a:endParaRP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Predicted viscosity and melting point using ANN, SVM, MLR</a:t>
            </a: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Used group contribution features for ML comparison</a:t>
            </a:r>
          </a:p>
        </p:txBody>
      </p:sp>
      <p:sp>
        <p:nvSpPr>
          <p:cNvPr id="23" name="Rounded Rectangle 22">
            <a:extLst>
              <a:ext uri="{FF2B5EF4-FFF2-40B4-BE49-F238E27FC236}">
                <a16:creationId xmlns:a16="http://schemas.microsoft.com/office/drawing/2014/main" id="{D2D7B4A5-CFD5-CCB2-0B2E-23B1FB3247DC}"/>
              </a:ext>
            </a:extLst>
          </p:cNvPr>
          <p:cNvSpPr/>
          <p:nvPr/>
        </p:nvSpPr>
        <p:spPr>
          <a:xfrm>
            <a:off x="152401" y="3786939"/>
            <a:ext cx="6553200" cy="1280160"/>
          </a:xfrm>
          <a:prstGeom prst="roundRect">
            <a:avLst/>
          </a:prstGeom>
          <a:solidFill>
            <a:schemeClr val="accent6">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lang="en-US" u="sng" dirty="0">
                <a:latin typeface="Calibri" panose="020F0502020204030204" pitchFamily="34" charset="0"/>
                <a:cs typeface="Calibri" panose="020F0502020204030204" pitchFamily="34" charset="0"/>
              </a:rPr>
              <a:t>Saher, S. et al. (2025)</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Thermal energy storage for renewable</a:t>
            </a:r>
            <a:r>
              <a:rPr lang="en-US" dirty="0">
                <a:latin typeface="Calibri" panose="020F0502020204030204" pitchFamily="34" charset="0"/>
                <a:cs typeface="Calibri" panose="020F0502020204030204" pitchFamily="34" charset="0"/>
              </a:rPr>
              <a:t>s</a:t>
            </a:r>
            <a:endParaRPr lang="en-US" i="1" dirty="0">
              <a:latin typeface="Calibri" panose="020F0502020204030204" pitchFamily="34" charset="0"/>
              <a:cs typeface="Calibri" panose="020F0502020204030204" pitchFamily="34" charset="0"/>
            </a:endParaRP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Predicted melting point and enthalpy of fusion using MLR and DNN</a:t>
            </a: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Used molecular descriptors </a:t>
            </a:r>
          </a:p>
          <a:p>
            <a:pPr marL="102870" indent="-102870">
              <a:buSzPct val="75000"/>
              <a:buFont typeface="Arial" panose="020B0604020202020204" pitchFamily="34" charset="0"/>
              <a:buChar char="•"/>
            </a:pPr>
            <a:r>
              <a:rPr lang="en-US" dirty="0">
                <a:latin typeface="Calibri" panose="020F0502020204030204" pitchFamily="34" charset="0"/>
                <a:cs typeface="Calibri" panose="020F0502020204030204" pitchFamily="34" charset="0"/>
              </a:rPr>
              <a:t>Validated predictions experimentally</a:t>
            </a:r>
          </a:p>
        </p:txBody>
      </p:sp>
      <p:sp>
        <p:nvSpPr>
          <p:cNvPr id="7" name="Slide Number Placeholder 6">
            <a:extLst>
              <a:ext uri="{FF2B5EF4-FFF2-40B4-BE49-F238E27FC236}">
                <a16:creationId xmlns:a16="http://schemas.microsoft.com/office/drawing/2014/main" id="{9BD71B4B-691E-B1CE-6F6E-5C111DDCBB92}"/>
              </a:ext>
            </a:extLst>
          </p:cNvPr>
          <p:cNvSpPr>
            <a:spLocks noGrp="1"/>
          </p:cNvSpPr>
          <p:nvPr>
            <p:ph type="sldNum" sz="quarter" idx="12"/>
          </p:nvPr>
        </p:nvSpPr>
        <p:spPr/>
        <p:txBody>
          <a:bodyPr/>
          <a:lstStyle/>
          <a:p>
            <a:fld id="{6315554C-9387-4378-80C2-5F7076CAC952}" type="slidenum">
              <a:rPr lang="en-US" smtClean="0"/>
              <a:t>6</a:t>
            </a:fld>
            <a:endParaRPr lang="en-US"/>
          </a:p>
        </p:txBody>
      </p:sp>
      <p:sp>
        <p:nvSpPr>
          <p:cNvPr id="4" name="TextBox 3">
            <a:extLst>
              <a:ext uri="{FF2B5EF4-FFF2-40B4-BE49-F238E27FC236}">
                <a16:creationId xmlns:a16="http://schemas.microsoft.com/office/drawing/2014/main" id="{543EDE50-2300-0EA7-0AAF-5855868B1DD9}"/>
              </a:ext>
            </a:extLst>
          </p:cNvPr>
          <p:cNvSpPr txBox="1"/>
          <p:nvPr/>
        </p:nvSpPr>
        <p:spPr>
          <a:xfrm>
            <a:off x="5410200" y="269366"/>
            <a:ext cx="365881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latin typeface="Helvetica" pitchFamily="2" charset="0"/>
              </a:rPr>
              <a:t>Research Gap: </a:t>
            </a:r>
          </a:p>
          <a:p>
            <a:r>
              <a:rPr lang="en-US" dirty="0">
                <a:latin typeface="Helvetica" pitchFamily="2" charset="0"/>
              </a:rPr>
              <a:t>IL–ML for spacecraft heat transfer</a:t>
            </a:r>
            <a:endParaRPr lang="en-US" dirty="0"/>
          </a:p>
        </p:txBody>
      </p:sp>
      <p:sp>
        <p:nvSpPr>
          <p:cNvPr id="33" name="Rounded Rectangle 32">
            <a:extLst>
              <a:ext uri="{FF2B5EF4-FFF2-40B4-BE49-F238E27FC236}">
                <a16:creationId xmlns:a16="http://schemas.microsoft.com/office/drawing/2014/main" id="{14E7C95F-3AFD-1BF9-C679-E599A0EC3F13}"/>
              </a:ext>
            </a:extLst>
          </p:cNvPr>
          <p:cNvSpPr/>
          <p:nvPr/>
        </p:nvSpPr>
        <p:spPr>
          <a:xfrm>
            <a:off x="6875665" y="2672122"/>
            <a:ext cx="2193348" cy="817005"/>
          </a:xfrm>
          <a:prstGeom prst="roundRect">
            <a:avLst/>
          </a:prstGeom>
          <a:solidFill>
            <a:schemeClr val="accent6">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r>
              <a:rPr lang="en-US" u="sng" dirty="0">
                <a:latin typeface="Calibri" panose="020F0502020204030204" pitchFamily="34" charset="0"/>
                <a:cs typeface="Calibri" panose="020F0502020204030204" pitchFamily="34" charset="0"/>
              </a:rPr>
              <a:t>Another key area:</a:t>
            </a:r>
          </a:p>
          <a:p>
            <a:r>
              <a:rPr lang="en-US" dirty="0">
                <a:latin typeface="Calibri" panose="020F0502020204030204" pitchFamily="34" charset="0"/>
                <a:cs typeface="Calibri" panose="020F0502020204030204" pitchFamily="34" charset="0"/>
              </a:rPr>
              <a:t>CO</a:t>
            </a:r>
            <a:r>
              <a:rPr lang="en-US" baseline="-25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capture-solubility</a:t>
            </a:r>
          </a:p>
        </p:txBody>
      </p:sp>
    </p:spTree>
    <p:extLst>
      <p:ext uri="{BB962C8B-B14F-4D97-AF65-F5344CB8AC3E}">
        <p14:creationId xmlns:p14="http://schemas.microsoft.com/office/powerpoint/2010/main" val="38668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3" grpId="0" animBg="1"/>
      <p:bldP spid="4"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95527-7A77-2E17-5D19-C72E1A6970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A0F28B-2939-9ADF-30EE-8A6899331611}"/>
              </a:ext>
            </a:extLst>
          </p:cNvPr>
          <p:cNvSpPr>
            <a:spLocks noGrp="1"/>
          </p:cNvSpPr>
          <p:nvPr>
            <p:ph type="body" sz="quarter" idx="13"/>
          </p:nvPr>
        </p:nvSpPr>
        <p:spPr>
          <a:xfrm>
            <a:off x="285750" y="971550"/>
            <a:ext cx="3448050" cy="335758"/>
          </a:xfrm>
        </p:spPr>
        <p:txBody>
          <a:bodyPr/>
          <a:lstStyle/>
          <a:p>
            <a:pPr>
              <a:spcBef>
                <a:spcPts val="1350"/>
              </a:spcBef>
            </a:pPr>
            <a:r>
              <a:rPr lang="en-US" sz="2000" dirty="0">
                <a:solidFill>
                  <a:schemeClr val="tx1"/>
                </a:solidFill>
                <a:latin typeface="Helvetica" pitchFamily="2" charset="0"/>
              </a:rPr>
              <a:t>NIST </a:t>
            </a:r>
            <a:r>
              <a:rPr lang="en-US" sz="2000" dirty="0" err="1">
                <a:solidFill>
                  <a:schemeClr val="tx1"/>
                </a:solidFill>
                <a:latin typeface="Helvetica" pitchFamily="2" charset="0"/>
              </a:rPr>
              <a:t>ILThermo</a:t>
            </a:r>
            <a:r>
              <a:rPr lang="en-US" sz="2000" dirty="0">
                <a:solidFill>
                  <a:schemeClr val="tx1"/>
                </a:solidFill>
                <a:latin typeface="Helvetica" pitchFamily="2" charset="0"/>
              </a:rPr>
              <a:t> Database</a:t>
            </a:r>
          </a:p>
        </p:txBody>
      </p:sp>
      <p:sp>
        <p:nvSpPr>
          <p:cNvPr id="3" name="Title 2">
            <a:extLst>
              <a:ext uri="{FF2B5EF4-FFF2-40B4-BE49-F238E27FC236}">
                <a16:creationId xmlns:a16="http://schemas.microsoft.com/office/drawing/2014/main" id="{F1E588C6-00E5-F1E4-3461-431C00E109EA}"/>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Data Gathering</a:t>
            </a:r>
          </a:p>
        </p:txBody>
      </p:sp>
      <p:sp>
        <p:nvSpPr>
          <p:cNvPr id="7" name="Slide Number Placeholder 6">
            <a:extLst>
              <a:ext uri="{FF2B5EF4-FFF2-40B4-BE49-F238E27FC236}">
                <a16:creationId xmlns:a16="http://schemas.microsoft.com/office/drawing/2014/main" id="{7127919A-10DD-A18E-A336-27E8D833D4C4}"/>
              </a:ext>
            </a:extLst>
          </p:cNvPr>
          <p:cNvSpPr>
            <a:spLocks noGrp="1"/>
          </p:cNvSpPr>
          <p:nvPr>
            <p:ph type="sldNum" sz="quarter" idx="12"/>
          </p:nvPr>
        </p:nvSpPr>
        <p:spPr/>
        <p:txBody>
          <a:bodyPr/>
          <a:lstStyle/>
          <a:p>
            <a:fld id="{6315554C-9387-4378-80C2-5F7076CAC952}" type="slidenum">
              <a:rPr lang="en-US" smtClean="0"/>
              <a:t>7</a:t>
            </a:fld>
            <a:endParaRPr lang="en-US" dirty="0"/>
          </a:p>
        </p:txBody>
      </p:sp>
      <p:graphicFrame>
        <p:nvGraphicFramePr>
          <p:cNvPr id="5" name="Table 4">
            <a:extLst>
              <a:ext uri="{FF2B5EF4-FFF2-40B4-BE49-F238E27FC236}">
                <a16:creationId xmlns:a16="http://schemas.microsoft.com/office/drawing/2014/main" id="{81FCAA74-6975-C28A-68CC-E8336E663459}"/>
              </a:ext>
            </a:extLst>
          </p:cNvPr>
          <p:cNvGraphicFramePr>
            <a:graphicFrameLocks noGrp="1"/>
          </p:cNvGraphicFramePr>
          <p:nvPr>
            <p:extLst>
              <p:ext uri="{D42A27DB-BD31-4B8C-83A1-F6EECF244321}">
                <p14:modId xmlns:p14="http://schemas.microsoft.com/office/powerpoint/2010/main" val="1734188739"/>
              </p:ext>
            </p:extLst>
          </p:nvPr>
        </p:nvGraphicFramePr>
        <p:xfrm>
          <a:off x="228600" y="1455420"/>
          <a:ext cx="5159891" cy="2743200"/>
        </p:xfrm>
        <a:graphic>
          <a:graphicData uri="http://schemas.openxmlformats.org/drawingml/2006/table">
            <a:tbl>
              <a:tblPr firstRow="1" bandRow="1">
                <a:tableStyleId>{16D9F66E-5EB9-4882-86FB-DCBF35E3C3E4}</a:tableStyleId>
              </a:tblPr>
              <a:tblGrid>
                <a:gridCol w="1528857">
                  <a:extLst>
                    <a:ext uri="{9D8B030D-6E8A-4147-A177-3AD203B41FA5}">
                      <a16:colId xmlns:a16="http://schemas.microsoft.com/office/drawing/2014/main" val="1289336661"/>
                    </a:ext>
                  </a:extLst>
                </a:gridCol>
                <a:gridCol w="955535">
                  <a:extLst>
                    <a:ext uri="{9D8B030D-6E8A-4147-A177-3AD203B41FA5}">
                      <a16:colId xmlns:a16="http://schemas.microsoft.com/office/drawing/2014/main" val="3896601302"/>
                    </a:ext>
                  </a:extLst>
                </a:gridCol>
                <a:gridCol w="859982">
                  <a:extLst>
                    <a:ext uri="{9D8B030D-6E8A-4147-A177-3AD203B41FA5}">
                      <a16:colId xmlns:a16="http://schemas.microsoft.com/office/drawing/2014/main" val="789826539"/>
                    </a:ext>
                  </a:extLst>
                </a:gridCol>
                <a:gridCol w="1815517">
                  <a:extLst>
                    <a:ext uri="{9D8B030D-6E8A-4147-A177-3AD203B41FA5}">
                      <a16:colId xmlns:a16="http://schemas.microsoft.com/office/drawing/2014/main" val="1408082562"/>
                    </a:ext>
                  </a:extLst>
                </a:gridCol>
              </a:tblGrid>
              <a:tr h="274320">
                <a:tc>
                  <a:txBody>
                    <a:bodyPr/>
                    <a:lstStyle/>
                    <a:p>
                      <a:pPr algn="ctr"/>
                      <a:endParaRPr lang="en-US" dirty="0">
                        <a:latin typeface="Calibri" panose="020F0502020204030204" pitchFamily="34" charset="0"/>
                        <a:cs typeface="Calibri" panose="020F0502020204030204" pitchFamily="34" charset="0"/>
                      </a:endParaRPr>
                    </a:p>
                  </a:txBody>
                  <a:tcPr anchor="ctr"/>
                </a:tc>
                <a:tc>
                  <a:txBody>
                    <a:bodyPr/>
                    <a:lstStyle/>
                    <a:p>
                      <a:pPr algn="ctr"/>
                      <a:r>
                        <a:rPr lang="en-US" b="1" dirty="0">
                          <a:latin typeface="Calibri" panose="020F0502020204030204" pitchFamily="34" charset="0"/>
                          <a:cs typeface="Calibri" panose="020F0502020204030204" pitchFamily="34" charset="0"/>
                        </a:rPr>
                        <a:t>Unique ILs</a:t>
                      </a:r>
                    </a:p>
                  </a:txBody>
                  <a:tcPr anchor="ctr"/>
                </a:tc>
                <a:tc>
                  <a:txBody>
                    <a:bodyPr/>
                    <a:lstStyle/>
                    <a:p>
                      <a:pPr algn="ctr"/>
                      <a:r>
                        <a:rPr lang="en-US" b="1" dirty="0">
                          <a:latin typeface="Calibri" panose="020F0502020204030204" pitchFamily="34" charset="0"/>
                          <a:cs typeface="Calibri" panose="020F0502020204030204" pitchFamily="34" charset="0"/>
                        </a:rPr>
                        <a:t>Data points</a:t>
                      </a:r>
                    </a:p>
                  </a:txBody>
                  <a:tcPr anchor="ctr"/>
                </a:tc>
                <a:tc>
                  <a:txBody>
                    <a:bodyPr/>
                    <a:lstStyle/>
                    <a:p>
                      <a:pPr algn="ctr"/>
                      <a:r>
                        <a:rPr lang="en-US" b="1" dirty="0">
                          <a:latin typeface="Calibri" panose="020F0502020204030204" pitchFamily="34" charset="0"/>
                          <a:cs typeface="Calibri" panose="020F0502020204030204" pitchFamily="34" charset="0"/>
                        </a:rPr>
                        <a:t>Temperature Range [K]</a:t>
                      </a:r>
                    </a:p>
                  </a:txBody>
                  <a:tcPr anchor="ctr"/>
                </a:tc>
                <a:extLst>
                  <a:ext uri="{0D108BD9-81ED-4DB2-BD59-A6C34878D82A}">
                    <a16:rowId xmlns:a16="http://schemas.microsoft.com/office/drawing/2014/main" val="992338398"/>
                  </a:ext>
                </a:extLst>
              </a:tr>
              <a:tr h="274320">
                <a:tc>
                  <a:txBody>
                    <a:bodyPr/>
                    <a:lstStyle/>
                    <a:p>
                      <a:pPr algn="ctr"/>
                      <a:r>
                        <a:rPr lang="en-US" b="1" dirty="0">
                          <a:latin typeface="Calibri" panose="020F0502020204030204" pitchFamily="34" charset="0"/>
                          <a:cs typeface="Calibri" panose="020F0502020204030204" pitchFamily="34" charset="0"/>
                        </a:rPr>
                        <a:t>Viscosity</a:t>
                      </a:r>
                    </a:p>
                  </a:txBody>
                  <a:tcPr anchor="ctr"/>
                </a:tc>
                <a:tc>
                  <a:txBody>
                    <a:bodyPr/>
                    <a:lstStyle/>
                    <a:p>
                      <a:pPr algn="ctr"/>
                      <a:r>
                        <a:rPr lang="en-US" dirty="0">
                          <a:latin typeface="Calibri" panose="020F0502020204030204" pitchFamily="34" charset="0"/>
                          <a:cs typeface="Calibri" panose="020F0502020204030204" pitchFamily="34" charset="0"/>
                        </a:rPr>
                        <a:t>1,139</a:t>
                      </a:r>
                    </a:p>
                  </a:txBody>
                  <a:tcPr anchor="ctr"/>
                </a:tc>
                <a:tc>
                  <a:txBody>
                    <a:bodyPr/>
                    <a:lstStyle/>
                    <a:p>
                      <a:pPr algn="ctr"/>
                      <a:r>
                        <a:rPr lang="en-US" dirty="0">
                          <a:latin typeface="Calibri" panose="020F0502020204030204" pitchFamily="34" charset="0"/>
                          <a:cs typeface="Calibri" panose="020F0502020204030204" pitchFamily="34" charset="0"/>
                        </a:rPr>
                        <a:t>13,605</a:t>
                      </a:r>
                    </a:p>
                  </a:txBody>
                  <a:tcPr anchor="ctr"/>
                </a:tc>
                <a:tc>
                  <a:txBody>
                    <a:bodyPr/>
                    <a:lstStyle/>
                    <a:p>
                      <a:pPr algn="ctr"/>
                      <a:r>
                        <a:rPr lang="en-US" dirty="0">
                          <a:latin typeface="Calibri" panose="020F0502020204030204" pitchFamily="34" charset="0"/>
                          <a:cs typeface="Calibri" panose="020F0502020204030204" pitchFamily="34" charset="0"/>
                        </a:rPr>
                        <a:t>191.2 – 573 </a:t>
                      </a:r>
                    </a:p>
                  </a:txBody>
                  <a:tcPr anchor="ctr"/>
                </a:tc>
                <a:extLst>
                  <a:ext uri="{0D108BD9-81ED-4DB2-BD59-A6C34878D82A}">
                    <a16:rowId xmlns:a16="http://schemas.microsoft.com/office/drawing/2014/main" val="3488698533"/>
                  </a:ext>
                </a:extLst>
              </a:tr>
              <a:tr h="274320">
                <a:tc>
                  <a:txBody>
                    <a:bodyPr/>
                    <a:lstStyle/>
                    <a:p>
                      <a:pPr algn="ctr"/>
                      <a:r>
                        <a:rPr lang="en-US" b="1" dirty="0">
                          <a:latin typeface="Calibri" panose="020F0502020204030204" pitchFamily="34" charset="0"/>
                          <a:cs typeface="Calibri" panose="020F0502020204030204" pitchFamily="34" charset="0"/>
                        </a:rPr>
                        <a:t>LPTT*</a:t>
                      </a:r>
                    </a:p>
                  </a:txBody>
                  <a:tcPr anchor="ctr"/>
                </a:tc>
                <a:tc>
                  <a:txBody>
                    <a:bodyPr/>
                    <a:lstStyle/>
                    <a:p>
                      <a:pPr algn="ctr"/>
                      <a:r>
                        <a:rPr lang="en-US" dirty="0">
                          <a:latin typeface="Calibri" panose="020F0502020204030204" pitchFamily="34" charset="0"/>
                          <a:cs typeface="Calibri" panose="020F0502020204030204" pitchFamily="34" charset="0"/>
                        </a:rPr>
                        <a:t>1,458</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1,458</a:t>
                      </a:r>
                    </a:p>
                  </a:txBody>
                  <a:tcPr anchor="ctr"/>
                </a:tc>
                <a:tc>
                  <a:txBody>
                    <a:bodyPr/>
                    <a:lstStyle/>
                    <a:p>
                      <a:pPr algn="ctr"/>
                      <a:r>
                        <a:rPr lang="en-US" dirty="0">
                          <a:latin typeface="Calibri" panose="020F0502020204030204" pitchFamily="34" charset="0"/>
                          <a:cs typeface="Calibri" panose="020F0502020204030204" pitchFamily="34" charset="0"/>
                        </a:rPr>
                        <a:t>170 – 581.6</a:t>
                      </a:r>
                    </a:p>
                  </a:txBody>
                  <a:tcPr anchor="ctr"/>
                </a:tc>
                <a:extLst>
                  <a:ext uri="{0D108BD9-81ED-4DB2-BD59-A6C34878D82A}">
                    <a16:rowId xmlns:a16="http://schemas.microsoft.com/office/drawing/2014/main" val="2808949369"/>
                  </a:ext>
                </a:extLst>
              </a:tr>
              <a:tr h="274320">
                <a:tc>
                  <a:txBody>
                    <a:bodyPr/>
                    <a:lstStyle/>
                    <a:p>
                      <a:pPr algn="ctr"/>
                      <a:r>
                        <a:rPr lang="en-US" b="1" dirty="0">
                          <a:latin typeface="Calibri" panose="020F0502020204030204" pitchFamily="34" charset="0"/>
                          <a:cs typeface="Calibri" panose="020F0502020204030204" pitchFamily="34" charset="0"/>
                        </a:rPr>
                        <a:t>Density</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1,329</a:t>
                      </a:r>
                    </a:p>
                  </a:txBody>
                  <a:tcPr anchor="ctr"/>
                </a:tc>
                <a:tc>
                  <a:txBody>
                    <a:bodyPr/>
                    <a:lstStyle/>
                    <a:p>
                      <a:pPr algn="ctr"/>
                      <a:r>
                        <a:rPr lang="en-US" dirty="0">
                          <a:latin typeface="Calibri" panose="020F0502020204030204" pitchFamily="34" charset="0"/>
                          <a:cs typeface="Calibri" panose="020F0502020204030204" pitchFamily="34" charset="0"/>
                        </a:rPr>
                        <a:t>18,368</a:t>
                      </a:r>
                    </a:p>
                  </a:txBody>
                  <a:tcPr anchor="ctr"/>
                </a:tc>
                <a:tc>
                  <a:txBody>
                    <a:bodyPr/>
                    <a:lstStyle/>
                    <a:p>
                      <a:pPr algn="ctr"/>
                      <a:r>
                        <a:rPr lang="en-US" dirty="0">
                          <a:latin typeface="Calibri" panose="020F0502020204030204" pitchFamily="34" charset="0"/>
                          <a:cs typeface="Calibri" panose="020F0502020204030204" pitchFamily="34" charset="0"/>
                        </a:rPr>
                        <a:t>253.15 – 573</a:t>
                      </a:r>
                    </a:p>
                  </a:txBody>
                  <a:tcPr anchor="ctr"/>
                </a:tc>
                <a:extLst>
                  <a:ext uri="{0D108BD9-81ED-4DB2-BD59-A6C34878D82A}">
                    <a16:rowId xmlns:a16="http://schemas.microsoft.com/office/drawing/2014/main" val="2842044852"/>
                  </a:ext>
                </a:extLst>
              </a:tr>
              <a:tr h="274320">
                <a:tc>
                  <a:txBody>
                    <a:bodyPr/>
                    <a:lstStyle/>
                    <a:p>
                      <a:pPr algn="ctr"/>
                      <a:r>
                        <a:rPr lang="en-US" b="1" dirty="0">
                          <a:latin typeface="Calibri" panose="020F0502020204030204" pitchFamily="34" charset="0"/>
                          <a:cs typeface="Calibri" panose="020F0502020204030204" pitchFamily="34" charset="0"/>
                        </a:rPr>
                        <a:t>Heat capacity</a:t>
                      </a:r>
                    </a:p>
                  </a:txBody>
                  <a:tcPr anchor="ctr"/>
                </a:tc>
                <a:tc>
                  <a:txBody>
                    <a:bodyPr/>
                    <a:lstStyle/>
                    <a:p>
                      <a:pPr algn="ctr"/>
                      <a:r>
                        <a:rPr lang="en-US" dirty="0">
                          <a:latin typeface="Calibri" panose="020F0502020204030204" pitchFamily="34" charset="0"/>
                          <a:cs typeface="Calibri" panose="020F0502020204030204" pitchFamily="34" charset="0"/>
                        </a:rPr>
                        <a:t>305</a:t>
                      </a:r>
                    </a:p>
                  </a:txBody>
                  <a:tcPr anchor="ctr"/>
                </a:tc>
                <a:tc>
                  <a:txBody>
                    <a:bodyPr/>
                    <a:lstStyle/>
                    <a:p>
                      <a:pPr algn="ctr"/>
                      <a:r>
                        <a:rPr lang="en-US" dirty="0">
                          <a:latin typeface="Calibri" panose="020F0502020204030204" pitchFamily="34" charset="0"/>
                          <a:cs typeface="Calibri" panose="020F0502020204030204" pitchFamily="34" charset="0"/>
                        </a:rPr>
                        <a:t>10,478</a:t>
                      </a:r>
                    </a:p>
                  </a:txBody>
                  <a:tcPr anchor="ctr"/>
                </a:tc>
                <a:tc>
                  <a:txBody>
                    <a:bodyPr/>
                    <a:lstStyle/>
                    <a:p>
                      <a:pPr algn="ctr"/>
                      <a:r>
                        <a:rPr lang="en-US" dirty="0">
                          <a:latin typeface="Calibri" panose="020F0502020204030204" pitchFamily="34" charset="0"/>
                          <a:cs typeface="Calibri" panose="020F0502020204030204" pitchFamily="34" charset="0"/>
                        </a:rPr>
                        <a:t>183.45 – 663.1 </a:t>
                      </a:r>
                    </a:p>
                  </a:txBody>
                  <a:tcPr anchor="ctr"/>
                </a:tc>
                <a:extLst>
                  <a:ext uri="{0D108BD9-81ED-4DB2-BD59-A6C34878D82A}">
                    <a16:rowId xmlns:a16="http://schemas.microsoft.com/office/drawing/2014/main" val="3143688758"/>
                  </a:ext>
                </a:extLst>
              </a:tr>
              <a:tr h="274320">
                <a:tc>
                  <a:txBody>
                    <a:bodyPr/>
                    <a:lstStyle/>
                    <a:p>
                      <a:pPr algn="ctr"/>
                      <a:r>
                        <a:rPr lang="en-US" b="1" dirty="0">
                          <a:latin typeface="Calibri" panose="020F0502020204030204" pitchFamily="34" charset="0"/>
                          <a:cs typeface="Calibri" panose="020F0502020204030204" pitchFamily="34" charset="0"/>
                        </a:rPr>
                        <a:t>Thermal conductivity</a:t>
                      </a:r>
                    </a:p>
                  </a:txBody>
                  <a:tcPr anchor="ctr"/>
                </a:tc>
                <a:tc>
                  <a:txBody>
                    <a:bodyPr/>
                    <a:lstStyle/>
                    <a:p>
                      <a:pPr algn="ctr"/>
                      <a:r>
                        <a:rPr lang="en-US" dirty="0">
                          <a:latin typeface="Calibri" panose="020F0502020204030204" pitchFamily="34" charset="0"/>
                          <a:cs typeface="Calibri" panose="020F0502020204030204" pitchFamily="34" charset="0"/>
                        </a:rPr>
                        <a:t>89</a:t>
                      </a:r>
                    </a:p>
                  </a:txBody>
                  <a:tcPr anchor="ctr"/>
                </a:tc>
                <a:tc>
                  <a:txBody>
                    <a:bodyPr/>
                    <a:lstStyle/>
                    <a:p>
                      <a:pPr algn="ctr"/>
                      <a:r>
                        <a:rPr lang="en-US" dirty="0">
                          <a:latin typeface="Calibri" panose="020F0502020204030204" pitchFamily="34" charset="0"/>
                          <a:cs typeface="Calibri" panose="020F0502020204030204" pitchFamily="34" charset="0"/>
                        </a:rPr>
                        <a:t>708</a:t>
                      </a:r>
                    </a:p>
                  </a:txBody>
                  <a:tcPr anchor="ctr"/>
                </a:tc>
                <a:tc>
                  <a:txBody>
                    <a:bodyPr/>
                    <a:lstStyle/>
                    <a:p>
                      <a:pPr algn="ctr"/>
                      <a:r>
                        <a:rPr lang="en-US" dirty="0">
                          <a:latin typeface="Calibri" panose="020F0502020204030204" pitchFamily="34" charset="0"/>
                          <a:cs typeface="Calibri" panose="020F0502020204030204" pitchFamily="34" charset="0"/>
                        </a:rPr>
                        <a:t>273,15 – 438.07</a:t>
                      </a:r>
                    </a:p>
                  </a:txBody>
                  <a:tcPr anchor="ctr"/>
                </a:tc>
                <a:extLst>
                  <a:ext uri="{0D108BD9-81ED-4DB2-BD59-A6C34878D82A}">
                    <a16:rowId xmlns:a16="http://schemas.microsoft.com/office/drawing/2014/main" val="3276662552"/>
                  </a:ext>
                </a:extLst>
              </a:tr>
            </a:tbl>
          </a:graphicData>
        </a:graphic>
      </p:graphicFrame>
      <p:sp>
        <p:nvSpPr>
          <p:cNvPr id="8" name="TextBox 7">
            <a:extLst>
              <a:ext uri="{FF2B5EF4-FFF2-40B4-BE49-F238E27FC236}">
                <a16:creationId xmlns:a16="http://schemas.microsoft.com/office/drawing/2014/main" id="{43A2F45E-307F-7A48-81AD-3AED8FE5CAB6}"/>
              </a:ext>
            </a:extLst>
          </p:cNvPr>
          <p:cNvSpPr txBox="1"/>
          <p:nvPr/>
        </p:nvSpPr>
        <p:spPr>
          <a:xfrm>
            <a:off x="148979" y="4200906"/>
            <a:ext cx="4320280" cy="338554"/>
          </a:xfrm>
          <a:prstGeom prst="rect">
            <a:avLst/>
          </a:prstGeom>
          <a:noFill/>
        </p:spPr>
        <p:txBody>
          <a:bodyPr wrap="square">
            <a:spAutoFit/>
          </a:bodyPr>
          <a:lstStyle/>
          <a:p>
            <a:r>
              <a:rPr lang="en-US" sz="1600" i="1" dirty="0">
                <a:latin typeface="Calibri" panose="020F0502020204030204" pitchFamily="34" charset="0"/>
                <a:cs typeface="Calibri" panose="020F0502020204030204" pitchFamily="34" charset="0"/>
              </a:rPr>
              <a:t>*LPTT: Liquid Phase Transition Temperature</a:t>
            </a:r>
            <a:endParaRPr lang="en-US" sz="1600" i="1" dirty="0"/>
          </a:p>
        </p:txBody>
      </p:sp>
      <p:pic>
        <p:nvPicPr>
          <p:cNvPr id="9" name="Picture 8" descr="A graph of a graph showing the temperature&#10;&#10;Description automatically generated">
            <a:extLst>
              <a:ext uri="{FF2B5EF4-FFF2-40B4-BE49-F238E27FC236}">
                <a16:creationId xmlns:a16="http://schemas.microsoft.com/office/drawing/2014/main" id="{50652B96-9EA0-805C-EDE6-AF292F4E4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586" y="895350"/>
            <a:ext cx="3688080" cy="2525688"/>
          </a:xfrm>
          <a:prstGeom prst="rect">
            <a:avLst/>
          </a:prstGeom>
        </p:spPr>
      </p:pic>
      <p:sp>
        <p:nvSpPr>
          <p:cNvPr id="10" name="Text Placeholder 1">
            <a:extLst>
              <a:ext uri="{FF2B5EF4-FFF2-40B4-BE49-F238E27FC236}">
                <a16:creationId xmlns:a16="http://schemas.microsoft.com/office/drawing/2014/main" id="{49B8C28D-2904-E5B4-EE24-C53D99E1A5EE}"/>
              </a:ext>
            </a:extLst>
          </p:cNvPr>
          <p:cNvSpPr txBox="1">
            <a:spLocks/>
          </p:cNvSpPr>
          <p:nvPr/>
        </p:nvSpPr>
        <p:spPr>
          <a:xfrm>
            <a:off x="5464692" y="3319899"/>
            <a:ext cx="3755508" cy="1219561"/>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60011" indent="-160011">
              <a:spcBef>
                <a:spcPts val="750"/>
              </a:spcBef>
              <a:buFont typeface="System Font Regular"/>
              <a:buChar char="-"/>
            </a:pPr>
            <a:r>
              <a:rPr lang="en-US" sz="1800" dirty="0">
                <a:solidFill>
                  <a:schemeClr val="tx1"/>
                </a:solidFill>
                <a:latin typeface="Helvetica" pitchFamily="2" charset="0"/>
              </a:rPr>
              <a:t>Non-linear behavior</a:t>
            </a:r>
          </a:p>
          <a:p>
            <a:pPr marL="160011" indent="-160011">
              <a:spcBef>
                <a:spcPts val="750"/>
              </a:spcBef>
              <a:buFont typeface="System Font Regular"/>
              <a:buChar char="-"/>
            </a:pPr>
            <a:r>
              <a:rPr lang="en-US" sz="1800" dirty="0">
                <a:solidFill>
                  <a:schemeClr val="tx1"/>
                </a:solidFill>
                <a:latin typeface="Helvetica" pitchFamily="2" charset="0"/>
              </a:rPr>
              <a:t>Capturing complex patterns: ML</a:t>
            </a:r>
          </a:p>
        </p:txBody>
      </p:sp>
      <p:sp>
        <p:nvSpPr>
          <p:cNvPr id="12" name="TextBox 11">
            <a:extLst>
              <a:ext uri="{FF2B5EF4-FFF2-40B4-BE49-F238E27FC236}">
                <a16:creationId xmlns:a16="http://schemas.microsoft.com/office/drawing/2014/main" id="{DDE06540-BA68-720A-CF2A-54A3461ED40D}"/>
              </a:ext>
            </a:extLst>
          </p:cNvPr>
          <p:cNvSpPr txBox="1"/>
          <p:nvPr/>
        </p:nvSpPr>
        <p:spPr>
          <a:xfrm>
            <a:off x="5417823" y="1912468"/>
            <a:ext cx="3721606" cy="1477328"/>
          </a:xfrm>
          <a:prstGeom prst="rect">
            <a:avLst/>
          </a:prstGeom>
          <a:noFill/>
        </p:spPr>
        <p:txBody>
          <a:bodyPr wrap="square">
            <a:spAutoFit/>
          </a:bodyPr>
          <a:lstStyle/>
          <a:p>
            <a:pPr marL="285750" indent="-285750">
              <a:buFont typeface="Wingdings" pitchFamily="2" charset="2"/>
              <a:buChar char="Ø"/>
            </a:pPr>
            <a:r>
              <a:rPr lang="en-US" dirty="0">
                <a:latin typeface="Calibri" panose="020F0502020204030204" pitchFamily="34" charset="0"/>
                <a:cs typeface="Calibri" panose="020F0502020204030204" pitchFamily="34" charset="0"/>
              </a:rPr>
              <a:t>Diverse ILs for generalized model</a:t>
            </a:r>
          </a:p>
          <a:p>
            <a:pPr marL="285750" indent="-285750">
              <a:buFont typeface="Wingdings" pitchFamily="2" charset="2"/>
              <a:buChar char="Ø"/>
            </a:pPr>
            <a:r>
              <a:rPr lang="en-US" dirty="0">
                <a:latin typeface="Calibri" panose="020F0502020204030204" pitchFamily="34" charset="0"/>
                <a:cs typeface="Calibri" panose="020F0502020204030204" pitchFamily="34" charset="0"/>
              </a:rPr>
              <a:t>High number of data points improves ML learning</a:t>
            </a:r>
          </a:p>
          <a:p>
            <a:pPr marL="285750" indent="-285750">
              <a:buFont typeface="Wingdings" pitchFamily="2" charset="2"/>
              <a:buChar char="Ø"/>
            </a:pPr>
            <a:r>
              <a:rPr lang="en-US" dirty="0">
                <a:latin typeface="Calibri" panose="020F0502020204030204" pitchFamily="34" charset="0"/>
                <a:cs typeface="Calibri" panose="020F0502020204030204" pitchFamily="34" charset="0"/>
              </a:rPr>
              <a:t>Wide temp range, especially low T, is critical</a:t>
            </a:r>
          </a:p>
        </p:txBody>
      </p:sp>
    </p:spTree>
    <p:extLst>
      <p:ext uri="{BB962C8B-B14F-4D97-AF65-F5344CB8AC3E}">
        <p14:creationId xmlns:p14="http://schemas.microsoft.com/office/powerpoint/2010/main" val="178412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1649-CDBD-CB6B-0376-E78105FAEA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852CB4C-CF91-0DA6-4092-61BCEC088DCA}"/>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Featurization</a:t>
            </a:r>
          </a:p>
        </p:txBody>
      </p:sp>
      <p:sp>
        <p:nvSpPr>
          <p:cNvPr id="7" name="Slide Number Placeholder 6">
            <a:extLst>
              <a:ext uri="{FF2B5EF4-FFF2-40B4-BE49-F238E27FC236}">
                <a16:creationId xmlns:a16="http://schemas.microsoft.com/office/drawing/2014/main" id="{BC48AB55-9E52-A011-9713-B0D96BFD8058}"/>
              </a:ext>
            </a:extLst>
          </p:cNvPr>
          <p:cNvSpPr>
            <a:spLocks noGrp="1"/>
          </p:cNvSpPr>
          <p:nvPr>
            <p:ph type="sldNum" sz="quarter" idx="12"/>
          </p:nvPr>
        </p:nvSpPr>
        <p:spPr/>
        <p:txBody>
          <a:bodyPr/>
          <a:lstStyle/>
          <a:p>
            <a:fld id="{6315554C-9387-4378-80C2-5F7076CAC952}" type="slidenum">
              <a:rPr lang="en-US" smtClean="0"/>
              <a:t>8</a:t>
            </a:fld>
            <a:endParaRPr lang="en-US"/>
          </a:p>
        </p:txBody>
      </p:sp>
      <p:grpSp>
        <p:nvGrpSpPr>
          <p:cNvPr id="4" name="Group 3">
            <a:extLst>
              <a:ext uri="{FF2B5EF4-FFF2-40B4-BE49-F238E27FC236}">
                <a16:creationId xmlns:a16="http://schemas.microsoft.com/office/drawing/2014/main" id="{FFD6ABA4-43DD-4C5A-1E80-51567453A9C8}"/>
              </a:ext>
            </a:extLst>
          </p:cNvPr>
          <p:cNvGrpSpPr/>
          <p:nvPr/>
        </p:nvGrpSpPr>
        <p:grpSpPr>
          <a:xfrm>
            <a:off x="-58248" y="819150"/>
            <a:ext cx="3959592" cy="2367289"/>
            <a:chOff x="123156" y="1427748"/>
            <a:chExt cx="4792877" cy="2367289"/>
          </a:xfrm>
        </p:grpSpPr>
        <p:pic>
          <p:nvPicPr>
            <p:cNvPr id="5" name="Picture 4">
              <a:extLst>
                <a:ext uri="{FF2B5EF4-FFF2-40B4-BE49-F238E27FC236}">
                  <a16:creationId xmlns:a16="http://schemas.microsoft.com/office/drawing/2014/main" id="{4AF6D3DE-5294-6057-B4DB-D542C758A6C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34356" y="2049243"/>
              <a:ext cx="2556513" cy="1745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A5A771D-E411-DD87-075D-1BDA9D89D56C}"/>
                </a:ext>
              </a:extLst>
            </p:cNvPr>
            <p:cNvSpPr txBox="1"/>
            <p:nvPr/>
          </p:nvSpPr>
          <p:spPr>
            <a:xfrm>
              <a:off x="123156" y="1427748"/>
              <a:ext cx="4792877" cy="5847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u="sng" dirty="0">
                  <a:latin typeface="Helvetica" pitchFamily="2" charset="0"/>
                  <a:cs typeface="Times New Roman" panose="02020603050405020304" pitchFamily="18" charset="0"/>
                </a:rPr>
                <a:t>Chemical Name</a:t>
              </a:r>
            </a:p>
            <a:p>
              <a:r>
                <a:rPr lang="en-US" sz="1600" dirty="0">
                  <a:latin typeface="Helvetica" pitchFamily="2" charset="0"/>
                  <a:cs typeface="Times New Roman" panose="02020603050405020304" pitchFamily="18" charset="0"/>
                </a:rPr>
                <a:t>1-ethyl-3-methylimidazolium dicyanamide</a:t>
              </a:r>
            </a:p>
          </p:txBody>
        </p:sp>
      </p:grpSp>
      <p:sp>
        <p:nvSpPr>
          <p:cNvPr id="8" name="Rounded Rectangle 7">
            <a:extLst>
              <a:ext uri="{FF2B5EF4-FFF2-40B4-BE49-F238E27FC236}">
                <a16:creationId xmlns:a16="http://schemas.microsoft.com/office/drawing/2014/main" id="{17E0E13D-6C45-C4C0-1ED6-5CE3647C2CB5}"/>
              </a:ext>
            </a:extLst>
          </p:cNvPr>
          <p:cNvSpPr/>
          <p:nvPr/>
        </p:nvSpPr>
        <p:spPr>
          <a:xfrm>
            <a:off x="6663590" y="904325"/>
            <a:ext cx="2429135" cy="2178925"/>
          </a:xfrm>
          <a:prstGeom prst="roundRect">
            <a:avLst/>
          </a:prstGeom>
          <a:solidFill>
            <a:srgbClr val="C7E3FD"/>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latin typeface="Helvetica"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E1E9E7E6-2BF9-1364-C0B5-B84DEC92584F}"/>
              </a:ext>
            </a:extLst>
          </p:cNvPr>
          <p:cNvSpPr txBox="1"/>
          <p:nvPr/>
        </p:nvSpPr>
        <p:spPr>
          <a:xfrm>
            <a:off x="2993207" y="1545222"/>
            <a:ext cx="3670383" cy="584775"/>
          </a:xfrm>
          <a:prstGeom prst="rect">
            <a:avLst/>
          </a:prstGeom>
          <a:noFill/>
        </p:spPr>
        <p:txBody>
          <a:bodyPr wrap="square">
            <a:spAutoFit/>
          </a:bodyPr>
          <a:lstStyle/>
          <a:p>
            <a:pPr algn="ctr"/>
            <a:r>
              <a:rPr lang="en-US" sz="1600" b="1" u="sng" dirty="0">
                <a:latin typeface="Helvetica" pitchFamily="2" charset="0"/>
                <a:cs typeface="Times New Roman" panose="02020603050405020304" pitchFamily="18" charset="0"/>
              </a:rPr>
              <a:t>SMILES String</a:t>
            </a:r>
          </a:p>
          <a:p>
            <a:r>
              <a:rPr lang="en-US" sz="1600" dirty="0">
                <a:latin typeface="Helvetica" pitchFamily="2" charset="0"/>
                <a:cs typeface="Times New Roman" panose="02020603050405020304" pitchFamily="18" charset="0"/>
              </a:rPr>
              <a:t>[N-](C#N)C#N.C(C)N1C=[N+](C=C1)C</a:t>
            </a:r>
          </a:p>
        </p:txBody>
      </p:sp>
      <p:cxnSp>
        <p:nvCxnSpPr>
          <p:cNvPr id="10" name="Curved Connector 9">
            <a:extLst>
              <a:ext uri="{FF2B5EF4-FFF2-40B4-BE49-F238E27FC236}">
                <a16:creationId xmlns:a16="http://schemas.microsoft.com/office/drawing/2014/main" id="{6BB97725-69BD-C3EB-486A-FCD48570A4F1}"/>
              </a:ext>
            </a:extLst>
          </p:cNvPr>
          <p:cNvCxnSpPr>
            <a:cxnSpLocks/>
            <a:endCxn id="9" idx="0"/>
          </p:cNvCxnSpPr>
          <p:nvPr/>
        </p:nvCxnSpPr>
        <p:spPr>
          <a:xfrm>
            <a:off x="3785787" y="1223069"/>
            <a:ext cx="1042612" cy="322153"/>
          </a:xfrm>
          <a:prstGeom prst="curvedConnector2">
            <a:avLst/>
          </a:prstGeom>
          <a:ln>
            <a:solidFill>
              <a:srgbClr val="FFC000"/>
            </a:solidFill>
            <a:tailEnd type="triangle"/>
          </a:ln>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1BEACDDF-66B2-47D6-FD14-90C8BDE2371A}"/>
              </a:ext>
            </a:extLst>
          </p:cNvPr>
          <p:cNvSpPr txBox="1"/>
          <p:nvPr/>
        </p:nvSpPr>
        <p:spPr>
          <a:xfrm>
            <a:off x="4129850" y="940119"/>
            <a:ext cx="1040524" cy="338554"/>
          </a:xfrm>
          <a:prstGeom prst="rect">
            <a:avLst/>
          </a:prstGeom>
          <a:noFill/>
        </p:spPr>
        <p:txBody>
          <a:bodyPr wrap="square">
            <a:spAutoFit/>
          </a:bodyPr>
          <a:lstStyle/>
          <a:p>
            <a:r>
              <a:rPr lang="en-US" sz="1600" i="1" dirty="0">
                <a:latin typeface="Helvetica" pitchFamily="2" charset="0"/>
                <a:cs typeface="Times New Roman" panose="02020603050405020304" pitchFamily="18" charset="0"/>
              </a:rPr>
              <a:t>py2opsin</a:t>
            </a:r>
            <a:endParaRPr lang="en-US" sz="1600" i="1" dirty="0">
              <a:latin typeface="Helvetica" pitchFamily="2" charset="0"/>
            </a:endParaRPr>
          </a:p>
        </p:txBody>
      </p:sp>
      <p:sp>
        <p:nvSpPr>
          <p:cNvPr id="12" name="TextBox 11">
            <a:extLst>
              <a:ext uri="{FF2B5EF4-FFF2-40B4-BE49-F238E27FC236}">
                <a16:creationId xmlns:a16="http://schemas.microsoft.com/office/drawing/2014/main" id="{3F974EE1-1A3D-B552-0F6C-8BE224313753}"/>
              </a:ext>
            </a:extLst>
          </p:cNvPr>
          <p:cNvSpPr txBox="1"/>
          <p:nvPr/>
        </p:nvSpPr>
        <p:spPr>
          <a:xfrm>
            <a:off x="5352998" y="2321586"/>
            <a:ext cx="785994" cy="338554"/>
          </a:xfrm>
          <a:prstGeom prst="rect">
            <a:avLst/>
          </a:prstGeom>
          <a:noFill/>
        </p:spPr>
        <p:txBody>
          <a:bodyPr wrap="square">
            <a:spAutoFit/>
          </a:bodyPr>
          <a:lstStyle/>
          <a:p>
            <a:r>
              <a:rPr lang="en-US" sz="1600" i="1" noProof="1">
                <a:latin typeface="Helvetica" pitchFamily="2" charset="0"/>
                <a:cs typeface="Times New Roman" panose="02020603050405020304" pitchFamily="18" charset="0"/>
              </a:rPr>
              <a:t>RDKit</a:t>
            </a:r>
            <a:endParaRPr lang="en-US" sz="1600" i="1" dirty="0">
              <a:latin typeface="Helvetica" pitchFamily="2" charset="0"/>
            </a:endParaRPr>
          </a:p>
        </p:txBody>
      </p:sp>
      <p:sp>
        <p:nvSpPr>
          <p:cNvPr id="13" name="TextBox 12">
            <a:extLst>
              <a:ext uri="{FF2B5EF4-FFF2-40B4-BE49-F238E27FC236}">
                <a16:creationId xmlns:a16="http://schemas.microsoft.com/office/drawing/2014/main" id="{645CE3AF-8D50-AE86-ED7D-92997378D863}"/>
              </a:ext>
            </a:extLst>
          </p:cNvPr>
          <p:cNvSpPr txBox="1"/>
          <p:nvPr/>
        </p:nvSpPr>
        <p:spPr>
          <a:xfrm>
            <a:off x="6726649" y="957843"/>
            <a:ext cx="2366076" cy="2062103"/>
          </a:xfrm>
          <a:prstGeom prst="rect">
            <a:avLst/>
          </a:prstGeom>
          <a:noFill/>
        </p:spPr>
        <p:txBody>
          <a:bodyPr wrap="square" rtlCol="0">
            <a:spAutoFit/>
          </a:bodyPr>
          <a:lstStyle/>
          <a:p>
            <a:pPr algn="ctr"/>
            <a:r>
              <a:rPr lang="en-US" sz="1600" b="1" u="sng" dirty="0">
                <a:latin typeface="Helvetica" pitchFamily="2" charset="0"/>
                <a:cs typeface="Times New Roman" panose="02020603050405020304" pitchFamily="18" charset="0"/>
              </a:rPr>
              <a:t>Molecular Descriptors</a:t>
            </a:r>
          </a:p>
          <a:p>
            <a:pPr marL="171445" indent="-171445">
              <a:buFontTx/>
              <a:buChar char="-"/>
            </a:pPr>
            <a:r>
              <a:rPr lang="en-US" sz="1600" dirty="0">
                <a:latin typeface="Helvetica" pitchFamily="2" charset="0"/>
                <a:cs typeface="Times New Roman" panose="02020603050405020304" pitchFamily="18" charset="0"/>
              </a:rPr>
              <a:t>Atom types </a:t>
            </a:r>
          </a:p>
          <a:p>
            <a:pPr marL="171445" indent="-171445">
              <a:buFontTx/>
              <a:buChar char="-"/>
            </a:pPr>
            <a:r>
              <a:rPr lang="en-US" sz="1600" dirty="0">
                <a:latin typeface="Helvetica" pitchFamily="2" charset="0"/>
                <a:cs typeface="Times New Roman" panose="02020603050405020304" pitchFamily="18" charset="0"/>
              </a:rPr>
              <a:t>Bond types</a:t>
            </a:r>
          </a:p>
          <a:p>
            <a:pPr marL="171445" indent="-171445">
              <a:buFontTx/>
              <a:buChar char="-"/>
            </a:pPr>
            <a:r>
              <a:rPr lang="en-US" sz="1600" dirty="0">
                <a:latin typeface="Helvetica" pitchFamily="2" charset="0"/>
                <a:cs typeface="Times New Roman" panose="02020603050405020304" pitchFamily="18" charset="0"/>
              </a:rPr>
              <a:t>Molecular Weight</a:t>
            </a:r>
          </a:p>
          <a:p>
            <a:pPr marL="171445" indent="-171445">
              <a:buFontTx/>
              <a:buChar char="-"/>
            </a:pPr>
            <a:r>
              <a:rPr lang="en-US" sz="1600" dirty="0">
                <a:latin typeface="Helvetica" pitchFamily="2" charset="0"/>
                <a:cs typeface="Times New Roman" panose="02020603050405020304" pitchFamily="18" charset="0"/>
              </a:rPr>
              <a:t>Number of valance and radical electrons</a:t>
            </a:r>
          </a:p>
          <a:p>
            <a:pPr marL="171445" indent="-171445">
              <a:buFontTx/>
              <a:buChar char="-"/>
            </a:pPr>
            <a:r>
              <a:rPr lang="en-US" sz="1600" dirty="0">
                <a:latin typeface="Helvetica" pitchFamily="2" charset="0"/>
                <a:cs typeface="Times New Roman" panose="02020603050405020304" pitchFamily="18" charset="0"/>
              </a:rPr>
              <a:t>Number of rings and acceptors</a:t>
            </a:r>
          </a:p>
        </p:txBody>
      </p:sp>
      <p:cxnSp>
        <p:nvCxnSpPr>
          <p:cNvPr id="14" name="Curved Connector 13">
            <a:extLst>
              <a:ext uri="{FF2B5EF4-FFF2-40B4-BE49-F238E27FC236}">
                <a16:creationId xmlns:a16="http://schemas.microsoft.com/office/drawing/2014/main" id="{8F8282BF-8059-5A8B-01C3-AC1ECAE9A0BA}"/>
              </a:ext>
            </a:extLst>
          </p:cNvPr>
          <p:cNvCxnSpPr>
            <a:cxnSpLocks/>
            <a:stCxn id="9" idx="2"/>
          </p:cNvCxnSpPr>
          <p:nvPr/>
        </p:nvCxnSpPr>
        <p:spPr>
          <a:xfrm rot="16200000" flipH="1">
            <a:off x="5656986" y="1301409"/>
            <a:ext cx="178019" cy="1835193"/>
          </a:xfrm>
          <a:prstGeom prst="curvedConnector2">
            <a:avLst/>
          </a:prstGeom>
          <a:ln>
            <a:solidFill>
              <a:srgbClr val="002060"/>
            </a:solidFill>
            <a:tailEnd type="triangle"/>
          </a:ln>
        </p:spPr>
        <p:style>
          <a:lnRef idx="3">
            <a:schemeClr val="accent6"/>
          </a:lnRef>
          <a:fillRef idx="0">
            <a:schemeClr val="accent6"/>
          </a:fillRef>
          <a:effectRef idx="2">
            <a:schemeClr val="accent6"/>
          </a:effectRef>
          <a:fontRef idx="minor">
            <a:schemeClr val="tx1"/>
          </a:fontRef>
        </p:style>
      </p:cxnSp>
      <p:pic>
        <p:nvPicPr>
          <p:cNvPr id="15" name="Picture 14">
            <a:extLst>
              <a:ext uri="{FF2B5EF4-FFF2-40B4-BE49-F238E27FC236}">
                <a16:creationId xmlns:a16="http://schemas.microsoft.com/office/drawing/2014/main" id="{BD318600-9B20-FBA6-C6E8-4AB949BAC70E}"/>
              </a:ext>
            </a:extLst>
          </p:cNvPr>
          <p:cNvPicPr>
            <a:picLocks noChangeAspect="1"/>
          </p:cNvPicPr>
          <p:nvPr/>
        </p:nvPicPr>
        <p:blipFill>
          <a:blip r:embed="rId4"/>
          <a:stretch>
            <a:fillRect/>
          </a:stretch>
        </p:blipFill>
        <p:spPr>
          <a:xfrm>
            <a:off x="-1" y="3305820"/>
            <a:ext cx="9144000" cy="1502300"/>
          </a:xfrm>
          <a:prstGeom prst="rect">
            <a:avLst/>
          </a:prstGeom>
        </p:spPr>
      </p:pic>
    </p:spTree>
    <p:extLst>
      <p:ext uri="{BB962C8B-B14F-4D97-AF65-F5344CB8AC3E}">
        <p14:creationId xmlns:p14="http://schemas.microsoft.com/office/powerpoint/2010/main" val="251268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67730-1057-6D1E-4614-E908910E04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596B6F-4A46-E6C8-0878-5222B2A24BEC}"/>
              </a:ext>
            </a:extLst>
          </p:cNvPr>
          <p:cNvSpPr>
            <a:spLocks noGrp="1"/>
          </p:cNvSpPr>
          <p:nvPr>
            <p:ph type="title"/>
          </p:nvPr>
        </p:nvSpPr>
        <p:spPr>
          <a:xfrm>
            <a:off x="285750" y="285750"/>
            <a:ext cx="8677656" cy="514350"/>
          </a:xfrm>
        </p:spPr>
        <p:txBody>
          <a:bodyPr/>
          <a:lstStyle/>
          <a:p>
            <a:r>
              <a:rPr lang="en-US" b="1" dirty="0">
                <a:solidFill>
                  <a:schemeClr val="accent3">
                    <a:lumMod val="75000"/>
                  </a:schemeClr>
                </a:solidFill>
              </a:rPr>
              <a:t>Data Preparation for Machine Learning</a:t>
            </a:r>
          </a:p>
        </p:txBody>
      </p:sp>
      <p:sp>
        <p:nvSpPr>
          <p:cNvPr id="7" name="Slide Number Placeholder 6">
            <a:extLst>
              <a:ext uri="{FF2B5EF4-FFF2-40B4-BE49-F238E27FC236}">
                <a16:creationId xmlns:a16="http://schemas.microsoft.com/office/drawing/2014/main" id="{CEAB1C93-6503-1DEA-4A92-A65EA20CD579}"/>
              </a:ext>
            </a:extLst>
          </p:cNvPr>
          <p:cNvSpPr>
            <a:spLocks noGrp="1"/>
          </p:cNvSpPr>
          <p:nvPr>
            <p:ph type="sldNum" sz="quarter" idx="12"/>
          </p:nvPr>
        </p:nvSpPr>
        <p:spPr/>
        <p:txBody>
          <a:bodyPr/>
          <a:lstStyle/>
          <a:p>
            <a:fld id="{6315554C-9387-4378-80C2-5F7076CAC952}" type="slidenum">
              <a:rPr lang="en-US" smtClean="0"/>
              <a:t>9</a:t>
            </a:fld>
            <a:endParaRPr lang="en-US"/>
          </a:p>
        </p:txBody>
      </p:sp>
      <p:sp>
        <p:nvSpPr>
          <p:cNvPr id="9" name="Rounded Rectangle 8">
            <a:extLst>
              <a:ext uri="{FF2B5EF4-FFF2-40B4-BE49-F238E27FC236}">
                <a16:creationId xmlns:a16="http://schemas.microsoft.com/office/drawing/2014/main" id="{52C06212-E2F5-46EB-683F-CAC53F69207C}"/>
              </a:ext>
            </a:extLst>
          </p:cNvPr>
          <p:cNvSpPr/>
          <p:nvPr/>
        </p:nvSpPr>
        <p:spPr>
          <a:xfrm>
            <a:off x="228600" y="965454"/>
            <a:ext cx="2578608" cy="3511296"/>
          </a:xfrm>
          <a:prstGeom prst="roundRect">
            <a:avLst/>
          </a:prstGeom>
          <a:solidFill>
            <a:schemeClr val="accent4">
              <a:lumMod val="20000"/>
              <a:lumOff val="80000"/>
            </a:schemeClr>
          </a:solidFill>
        </p:spPr>
        <p:style>
          <a:lnRef idx="0">
            <a:schemeClr val="accent6"/>
          </a:lnRef>
          <a:fillRef idx="3">
            <a:schemeClr val="accent6"/>
          </a:fillRef>
          <a:effectRef idx="3">
            <a:schemeClr val="accent6"/>
          </a:effectRef>
          <a:fontRef idx="minor">
            <a:schemeClr val="lt1"/>
          </a:fontRef>
        </p:style>
        <p:txBody>
          <a:bodyPr lIns="0" tIns="0" rIns="0" rtlCol="0" anchor="t"/>
          <a:lstStyle/>
          <a:p>
            <a:pPr algn="ctr"/>
            <a:r>
              <a:rPr lang="en-US" b="1" dirty="0">
                <a:solidFill>
                  <a:schemeClr val="tx1"/>
                </a:solidFill>
                <a:latin typeface="Helvetica" pitchFamily="2" charset="0"/>
              </a:rPr>
              <a:t>Train-Validate-Test  </a:t>
            </a:r>
            <a:r>
              <a:rPr lang="en-US" b="1" u="sng" dirty="0">
                <a:solidFill>
                  <a:schemeClr val="tx1"/>
                </a:solidFill>
                <a:latin typeface="Helvetica" pitchFamily="2" charset="0"/>
              </a:rPr>
              <a:t>set split ratios (%)</a:t>
            </a:r>
          </a:p>
          <a:p>
            <a:pPr marL="285750" indent="-285750">
              <a:buFont typeface="Arial" panose="020B0604020202020204" pitchFamily="34" charset="0"/>
              <a:buChar char="•"/>
            </a:pPr>
            <a:r>
              <a:rPr lang="en-US" dirty="0">
                <a:solidFill>
                  <a:schemeClr val="tx1"/>
                </a:solidFill>
                <a:latin typeface="Helvetica" pitchFamily="2" charset="0"/>
              </a:rPr>
              <a:t>80-10-10: </a:t>
            </a:r>
          </a:p>
          <a:p>
            <a:pPr marL="742950" lvl="1" indent="-285750">
              <a:buFont typeface="System Font Regular"/>
              <a:buChar char="-"/>
            </a:pPr>
            <a:r>
              <a:rPr lang="en-US" dirty="0">
                <a:solidFill>
                  <a:schemeClr val="tx1"/>
                </a:solidFill>
                <a:latin typeface="Helvetica" pitchFamily="2" charset="0"/>
              </a:rPr>
              <a:t>viscosity</a:t>
            </a:r>
          </a:p>
          <a:p>
            <a:pPr marL="742950" lvl="1" indent="-285750">
              <a:buFont typeface="System Font Regular"/>
              <a:buChar char="-"/>
            </a:pPr>
            <a:r>
              <a:rPr lang="en-US" dirty="0">
                <a:solidFill>
                  <a:schemeClr val="tx1"/>
                </a:solidFill>
                <a:latin typeface="Helvetica" pitchFamily="2" charset="0"/>
              </a:rPr>
              <a:t>thermal conductivity</a:t>
            </a:r>
          </a:p>
          <a:p>
            <a:pPr marL="285750" indent="-285750">
              <a:buFont typeface="Arial" panose="020B0604020202020204" pitchFamily="34" charset="0"/>
              <a:buChar char="•"/>
            </a:pPr>
            <a:r>
              <a:rPr lang="en-US" dirty="0">
                <a:solidFill>
                  <a:schemeClr val="tx1"/>
                </a:solidFill>
                <a:latin typeface="Helvetica" pitchFamily="2" charset="0"/>
              </a:rPr>
              <a:t>80-0-20: </a:t>
            </a:r>
          </a:p>
          <a:p>
            <a:pPr marL="742950" lvl="1" indent="-285750">
              <a:buFont typeface="System Font Regular"/>
              <a:buChar char="-"/>
            </a:pPr>
            <a:r>
              <a:rPr lang="en-US" dirty="0">
                <a:solidFill>
                  <a:schemeClr val="tx1"/>
                </a:solidFill>
                <a:latin typeface="Helvetica" pitchFamily="2" charset="0"/>
              </a:rPr>
              <a:t>density</a:t>
            </a:r>
          </a:p>
          <a:p>
            <a:pPr marL="742950" lvl="1" indent="-285750">
              <a:buFont typeface="System Font Regular"/>
              <a:buChar char="-"/>
            </a:pPr>
            <a:r>
              <a:rPr lang="en-US" dirty="0">
                <a:solidFill>
                  <a:schemeClr val="tx1"/>
                </a:solidFill>
                <a:latin typeface="Helvetica" pitchFamily="2" charset="0"/>
              </a:rPr>
              <a:t>LPTT</a:t>
            </a:r>
          </a:p>
          <a:p>
            <a:pPr marL="742950" lvl="1" indent="-285750">
              <a:buFont typeface="System Font Regular"/>
              <a:buChar char="-"/>
            </a:pPr>
            <a:r>
              <a:rPr lang="en-US" dirty="0">
                <a:solidFill>
                  <a:schemeClr val="tx1"/>
                </a:solidFill>
                <a:latin typeface="Helvetica" pitchFamily="2" charset="0"/>
              </a:rPr>
              <a:t>heat capacity</a:t>
            </a:r>
          </a:p>
        </p:txBody>
      </p:sp>
      <p:sp>
        <p:nvSpPr>
          <p:cNvPr id="10" name="Rounded Rectangle 9">
            <a:extLst>
              <a:ext uri="{FF2B5EF4-FFF2-40B4-BE49-F238E27FC236}">
                <a16:creationId xmlns:a16="http://schemas.microsoft.com/office/drawing/2014/main" id="{3B5DA4F9-75E4-C6AD-E102-2B33660DB48A}"/>
              </a:ext>
            </a:extLst>
          </p:cNvPr>
          <p:cNvSpPr/>
          <p:nvPr/>
        </p:nvSpPr>
        <p:spPr>
          <a:xfrm>
            <a:off x="3282695" y="965454"/>
            <a:ext cx="2578608" cy="3511296"/>
          </a:xfrm>
          <a:prstGeom prst="roundRect">
            <a:avLst/>
          </a:prstGeom>
          <a:solidFill>
            <a:schemeClr val="accent4">
              <a:lumMod val="20000"/>
              <a:lumOff val="80000"/>
            </a:schemeClr>
          </a:solidFill>
        </p:spPr>
        <p:style>
          <a:lnRef idx="0">
            <a:schemeClr val="accent6"/>
          </a:lnRef>
          <a:fillRef idx="3">
            <a:schemeClr val="accent6"/>
          </a:fillRef>
          <a:effectRef idx="3">
            <a:schemeClr val="accent6"/>
          </a:effectRef>
          <a:fontRef idx="minor">
            <a:schemeClr val="lt1"/>
          </a:fontRef>
        </p:style>
        <p:txBody>
          <a:bodyPr lIns="0" tIns="0" rIns="0" bIns="0" rtlCol="0" anchor="t"/>
          <a:lstStyle/>
          <a:p>
            <a:pPr algn="ctr"/>
            <a:r>
              <a:rPr lang="en-US" b="1" u="sng" dirty="0">
                <a:solidFill>
                  <a:schemeClr val="tx1"/>
                </a:solidFill>
                <a:latin typeface="Helvetica" pitchFamily="2" charset="0"/>
              </a:rPr>
              <a:t>Data scaling</a:t>
            </a:r>
          </a:p>
          <a:p>
            <a:pPr marL="285750" indent="-285750">
              <a:buFont typeface="Arial" panose="020B0604020202020204" pitchFamily="34" charset="0"/>
              <a:buChar char="•"/>
            </a:pPr>
            <a:r>
              <a:rPr lang="en-US" dirty="0">
                <a:solidFill>
                  <a:schemeClr val="tx1"/>
                </a:solidFill>
                <a:latin typeface="Helvetica" pitchFamily="2" charset="0"/>
              </a:rPr>
              <a:t>Min-Max normalization: </a:t>
            </a:r>
          </a:p>
          <a:p>
            <a:pPr marL="742950" lvl="1" indent="-285750">
              <a:buFont typeface="System Font Regular"/>
              <a:buChar char="-"/>
            </a:pPr>
            <a:r>
              <a:rPr lang="en-US" dirty="0">
                <a:solidFill>
                  <a:schemeClr val="tx1"/>
                </a:solidFill>
                <a:latin typeface="Helvetica" pitchFamily="2" charset="0"/>
              </a:rPr>
              <a:t>features of all</a:t>
            </a:r>
          </a:p>
          <a:p>
            <a:pPr marL="285750" indent="-285750">
              <a:buFont typeface="Arial" panose="020B0604020202020204" pitchFamily="34" charset="0"/>
              <a:buChar char="•"/>
            </a:pPr>
            <a:r>
              <a:rPr lang="en-US" dirty="0">
                <a:solidFill>
                  <a:schemeClr val="tx1"/>
                </a:solidFill>
                <a:latin typeface="Helvetica" pitchFamily="2" charset="0"/>
              </a:rPr>
              <a:t>log10:</a:t>
            </a:r>
          </a:p>
          <a:p>
            <a:pPr marL="742950" lvl="1" indent="-285750">
              <a:buFont typeface="System Font Regular"/>
              <a:buChar char="-"/>
            </a:pPr>
            <a:r>
              <a:rPr lang="en-US" dirty="0">
                <a:solidFill>
                  <a:schemeClr val="tx1"/>
                </a:solidFill>
                <a:latin typeface="Helvetica" pitchFamily="2" charset="0"/>
              </a:rPr>
              <a:t>viscosity</a:t>
            </a:r>
          </a:p>
          <a:p>
            <a:pPr marL="742950" lvl="1" indent="-285750">
              <a:buFont typeface="System Font Regular"/>
              <a:buChar char="-"/>
            </a:pPr>
            <a:r>
              <a:rPr lang="en-US" dirty="0">
                <a:solidFill>
                  <a:schemeClr val="tx1"/>
                </a:solidFill>
                <a:latin typeface="Helvetica" pitchFamily="2" charset="0"/>
              </a:rPr>
              <a:t>thermal conductivity</a:t>
            </a:r>
          </a:p>
          <a:p>
            <a:pPr marL="285750" indent="-285750">
              <a:buFont typeface="Arial" panose="020B0604020202020204" pitchFamily="34" charset="0"/>
              <a:buChar char="•"/>
            </a:pPr>
            <a:r>
              <a:rPr lang="en-US" dirty="0">
                <a:solidFill>
                  <a:schemeClr val="tx1"/>
                </a:solidFill>
                <a:latin typeface="Helvetica" pitchFamily="2" charset="0"/>
              </a:rPr>
              <a:t>no scale:</a:t>
            </a:r>
          </a:p>
          <a:p>
            <a:pPr marL="742950" lvl="1" indent="-285750">
              <a:buFont typeface="System Font Regular"/>
              <a:buChar char="-"/>
            </a:pPr>
            <a:r>
              <a:rPr lang="en-US" dirty="0">
                <a:solidFill>
                  <a:schemeClr val="tx1"/>
                </a:solidFill>
                <a:latin typeface="Helvetica" pitchFamily="2" charset="0"/>
              </a:rPr>
              <a:t>LPTT</a:t>
            </a:r>
          </a:p>
          <a:p>
            <a:pPr marL="742950" lvl="1" indent="-285750">
              <a:buFont typeface="System Font Regular"/>
              <a:buChar char="-"/>
            </a:pPr>
            <a:r>
              <a:rPr lang="en-US" dirty="0">
                <a:solidFill>
                  <a:schemeClr val="tx1"/>
                </a:solidFill>
                <a:latin typeface="Helvetica" pitchFamily="2" charset="0"/>
              </a:rPr>
              <a:t>density</a:t>
            </a:r>
          </a:p>
          <a:p>
            <a:pPr marL="742950" lvl="1" indent="-285750">
              <a:buFont typeface="System Font Regular"/>
              <a:buChar char="-"/>
            </a:pPr>
            <a:r>
              <a:rPr lang="en-US" dirty="0">
                <a:solidFill>
                  <a:schemeClr val="tx1"/>
                </a:solidFill>
                <a:latin typeface="Helvetica" pitchFamily="2" charset="0"/>
              </a:rPr>
              <a:t>heat capacity</a:t>
            </a:r>
          </a:p>
        </p:txBody>
      </p:sp>
      <p:sp>
        <p:nvSpPr>
          <p:cNvPr id="13" name="Rounded Rectangle 12">
            <a:extLst>
              <a:ext uri="{FF2B5EF4-FFF2-40B4-BE49-F238E27FC236}">
                <a16:creationId xmlns:a16="http://schemas.microsoft.com/office/drawing/2014/main" id="{9ABF1E03-7854-76ED-90DB-EF7D43BAF1FD}"/>
              </a:ext>
            </a:extLst>
          </p:cNvPr>
          <p:cNvSpPr/>
          <p:nvPr/>
        </p:nvSpPr>
        <p:spPr>
          <a:xfrm>
            <a:off x="6336792" y="965454"/>
            <a:ext cx="2578608" cy="3511296"/>
          </a:xfrm>
          <a:prstGeom prst="roundRect">
            <a:avLst/>
          </a:prstGeom>
          <a:solidFill>
            <a:schemeClr val="accent4">
              <a:lumMod val="20000"/>
              <a:lumOff val="80000"/>
            </a:schemeClr>
          </a:solidFill>
        </p:spPr>
        <p:style>
          <a:lnRef idx="0">
            <a:schemeClr val="accent6"/>
          </a:lnRef>
          <a:fillRef idx="3">
            <a:schemeClr val="accent6"/>
          </a:fillRef>
          <a:effectRef idx="3">
            <a:schemeClr val="accent6"/>
          </a:effectRef>
          <a:fontRef idx="minor">
            <a:schemeClr val="lt1"/>
          </a:fontRef>
        </p:style>
        <p:txBody>
          <a:bodyPr lIns="0" tIns="0" rIns="0" rtlCol="0" anchor="t"/>
          <a:lstStyle/>
          <a:p>
            <a:pPr algn="ctr"/>
            <a:r>
              <a:rPr lang="en-US" b="1" u="sng" dirty="0">
                <a:solidFill>
                  <a:schemeClr val="tx1"/>
                </a:solidFill>
                <a:latin typeface="Helvetica" pitchFamily="2" charset="0"/>
              </a:rPr>
              <a:t>Feature reduction</a:t>
            </a:r>
          </a:p>
          <a:p>
            <a:pPr marL="285750" indent="-285750">
              <a:buFont typeface="Arial" panose="020B0604020202020204" pitchFamily="34" charset="0"/>
              <a:buChar char="•"/>
            </a:pPr>
            <a:r>
              <a:rPr lang="en-US" dirty="0">
                <a:solidFill>
                  <a:schemeClr val="tx1"/>
                </a:solidFill>
                <a:latin typeface="Helvetica" pitchFamily="2" charset="0"/>
              </a:rPr>
              <a:t>Zero variance</a:t>
            </a:r>
          </a:p>
          <a:p>
            <a:pPr marL="285750" indent="-285750">
              <a:buFont typeface="Arial" panose="020B0604020202020204" pitchFamily="34" charset="0"/>
              <a:buChar char="•"/>
            </a:pPr>
            <a:r>
              <a:rPr lang="en-US" dirty="0">
                <a:solidFill>
                  <a:schemeClr val="tx1"/>
                </a:solidFill>
                <a:latin typeface="Helvetica" pitchFamily="2" charset="0"/>
              </a:rPr>
              <a:t>Fully correlated pairs</a:t>
            </a:r>
          </a:p>
          <a:p>
            <a:pPr marL="285750" indent="-285750">
              <a:buFont typeface="Arial" panose="020B0604020202020204" pitchFamily="34" charset="0"/>
              <a:buChar char="•"/>
            </a:pPr>
            <a:r>
              <a:rPr lang="en-US" dirty="0">
                <a:solidFill>
                  <a:schemeClr val="tx1"/>
                </a:solidFill>
                <a:latin typeface="Helvetica" pitchFamily="2" charset="0"/>
              </a:rPr>
              <a:t>Missing data</a:t>
            </a:r>
          </a:p>
          <a:p>
            <a:pPr marL="285750" indent="-285750">
              <a:buFont typeface="Arial" panose="020B0604020202020204" pitchFamily="34" charset="0"/>
              <a:buChar char="•"/>
            </a:pPr>
            <a:r>
              <a:rPr lang="en-US" dirty="0">
                <a:solidFill>
                  <a:schemeClr val="tx1"/>
                </a:solidFill>
                <a:latin typeface="Helvetica" pitchFamily="2" charset="0"/>
              </a:rPr>
              <a:t>LASSO regression</a:t>
            </a:r>
          </a:p>
          <a:p>
            <a:pPr marL="285750" indent="-285750">
              <a:buFont typeface="Arial" panose="020B0604020202020204" pitchFamily="34" charset="0"/>
              <a:buChar char="•"/>
            </a:pPr>
            <a:endParaRPr lang="en-US" dirty="0">
              <a:solidFill>
                <a:schemeClr val="tx1"/>
              </a:solidFill>
              <a:latin typeface="Helvetica" pitchFamily="2" charset="0"/>
            </a:endParaRPr>
          </a:p>
        </p:txBody>
      </p:sp>
      <p:sp>
        <p:nvSpPr>
          <p:cNvPr id="14" name="Right Arrow 13">
            <a:extLst>
              <a:ext uri="{FF2B5EF4-FFF2-40B4-BE49-F238E27FC236}">
                <a16:creationId xmlns:a16="http://schemas.microsoft.com/office/drawing/2014/main" id="{3314FBF5-7364-E6EC-FB91-E93262ED9BD9}"/>
              </a:ext>
            </a:extLst>
          </p:cNvPr>
          <p:cNvSpPr/>
          <p:nvPr/>
        </p:nvSpPr>
        <p:spPr>
          <a:xfrm>
            <a:off x="2711576" y="2492502"/>
            <a:ext cx="66675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A6786DE-40AE-B95B-952D-B81CC08B6941}"/>
              </a:ext>
            </a:extLst>
          </p:cNvPr>
          <p:cNvSpPr txBox="1"/>
          <p:nvPr/>
        </p:nvSpPr>
        <p:spPr>
          <a:xfrm>
            <a:off x="5909120" y="2120937"/>
            <a:ext cx="3203308" cy="1200329"/>
          </a:xfrm>
          <a:prstGeom prst="rect">
            <a:avLst/>
          </a:prstGeom>
          <a:ln w="19050">
            <a:solidFill>
              <a:schemeClr val="tx1"/>
            </a:solidFill>
          </a:ln>
        </p:spPr>
        <p:style>
          <a:lnRef idx="1">
            <a:schemeClr val="accent6"/>
          </a:lnRef>
          <a:fillRef idx="2">
            <a:schemeClr val="accent6"/>
          </a:fillRef>
          <a:effectRef idx="1">
            <a:schemeClr val="accent6"/>
          </a:effectRef>
          <a:fontRef idx="minor">
            <a:schemeClr val="dk1"/>
          </a:fontRef>
        </p:style>
        <p:txBody>
          <a:bodyPr wrap="square" lIns="0" rIns="0" rtlCol="0">
            <a:spAutoFit/>
          </a:bodyPr>
          <a:lstStyle/>
          <a:p>
            <a:pPr marL="285750" indent="-194310">
              <a:buFont typeface="Wingdings" pitchFamily="2" charset="2"/>
              <a:buChar char="ü"/>
            </a:pPr>
            <a:r>
              <a:rPr lang="en-US" dirty="0">
                <a:latin typeface="Calibri" panose="020F0502020204030204" pitchFamily="34" charset="0"/>
                <a:cs typeface="Calibri" panose="020F0502020204030204" pitchFamily="34" charset="0"/>
              </a:rPr>
              <a:t>Ensures values are </a:t>
            </a:r>
            <a:r>
              <a:rPr lang="en-US" b="1" dirty="0">
                <a:latin typeface="Calibri" panose="020F0502020204030204" pitchFamily="34" charset="0"/>
                <a:cs typeface="Calibri" panose="020F0502020204030204" pitchFamily="34" charset="0"/>
              </a:rPr>
              <a:t>comparable</a:t>
            </a:r>
            <a:endParaRPr lang="en-US" dirty="0">
              <a:latin typeface="Calibri" panose="020F0502020204030204" pitchFamily="34" charset="0"/>
              <a:cs typeface="Calibri" panose="020F0502020204030204" pitchFamily="34" charset="0"/>
            </a:endParaRPr>
          </a:p>
          <a:p>
            <a:pPr marL="285750" indent="-194310">
              <a:buFont typeface="Wingdings" pitchFamily="2" charset="2"/>
              <a:buChar char="ü"/>
            </a:pPr>
            <a:r>
              <a:rPr lang="en-US" dirty="0">
                <a:latin typeface="Calibri" panose="020F0502020204030204" pitchFamily="34" charset="0"/>
                <a:cs typeface="Calibri" panose="020F0502020204030204" pitchFamily="34" charset="0"/>
              </a:rPr>
              <a:t>Improves model </a:t>
            </a:r>
            <a:r>
              <a:rPr lang="en-US" b="1" dirty="0">
                <a:latin typeface="Calibri" panose="020F0502020204030204" pitchFamily="34" charset="0"/>
                <a:cs typeface="Calibri" panose="020F0502020204030204" pitchFamily="34" charset="0"/>
              </a:rPr>
              <a:t>convergence</a:t>
            </a:r>
          </a:p>
          <a:p>
            <a:pPr marL="285750" indent="-194310">
              <a:buFont typeface="Wingdings" pitchFamily="2" charset="2"/>
              <a:buChar char="ü"/>
            </a:pPr>
            <a:r>
              <a:rPr lang="en-US" dirty="0">
                <a:latin typeface="Calibri" panose="020F0502020204030204" pitchFamily="34" charset="0"/>
                <a:cs typeface="Calibri" panose="020F0502020204030204" pitchFamily="34" charset="0"/>
              </a:rPr>
              <a:t>Prevents </a:t>
            </a:r>
            <a:r>
              <a:rPr lang="en-US" b="1" dirty="0">
                <a:latin typeface="Calibri" panose="020F0502020204030204" pitchFamily="34" charset="0"/>
                <a:cs typeface="Calibri" panose="020F0502020204030204" pitchFamily="34" charset="0"/>
              </a:rPr>
              <a:t>bias</a:t>
            </a:r>
            <a:r>
              <a:rPr lang="en-US" dirty="0">
                <a:latin typeface="Calibri" panose="020F0502020204030204" pitchFamily="34" charset="0"/>
                <a:cs typeface="Calibri" panose="020F0502020204030204" pitchFamily="34" charset="0"/>
              </a:rPr>
              <a:t> from large-scale differences</a:t>
            </a:r>
          </a:p>
        </p:txBody>
      </p:sp>
      <p:sp>
        <p:nvSpPr>
          <p:cNvPr id="15" name="Right Arrow 14">
            <a:extLst>
              <a:ext uri="{FF2B5EF4-FFF2-40B4-BE49-F238E27FC236}">
                <a16:creationId xmlns:a16="http://schemas.microsoft.com/office/drawing/2014/main" id="{C588AEBE-5666-404C-E5E2-3AFC4301A2D5}"/>
              </a:ext>
            </a:extLst>
          </p:cNvPr>
          <p:cNvSpPr/>
          <p:nvPr/>
        </p:nvSpPr>
        <p:spPr>
          <a:xfrm>
            <a:off x="5765673" y="2492502"/>
            <a:ext cx="66675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C0DA5A4-9239-38BE-490E-529BA1E9FACD}"/>
              </a:ext>
            </a:extLst>
          </p:cNvPr>
          <p:cNvSpPr txBox="1"/>
          <p:nvPr/>
        </p:nvSpPr>
        <p:spPr>
          <a:xfrm>
            <a:off x="5992761" y="3161259"/>
            <a:ext cx="3092628" cy="1200329"/>
          </a:xfrm>
          <a:prstGeom prst="rect">
            <a:avLst/>
          </a:prstGeom>
          <a:ln w="19050">
            <a:solidFill>
              <a:schemeClr val="tx1"/>
            </a:solidFill>
          </a:ln>
        </p:spPr>
        <p:style>
          <a:lnRef idx="1">
            <a:schemeClr val="accent6"/>
          </a:lnRef>
          <a:fillRef idx="2">
            <a:schemeClr val="accent6"/>
          </a:fillRef>
          <a:effectRef idx="1">
            <a:schemeClr val="accent6"/>
          </a:effectRef>
          <a:fontRef idx="minor">
            <a:schemeClr val="dk1"/>
          </a:fontRef>
        </p:style>
        <p:txBody>
          <a:bodyPr wrap="square" lIns="0" rIns="0" rtlCol="0">
            <a:spAutoFit/>
          </a:bodyPr>
          <a:lstStyle/>
          <a:p>
            <a:pPr marL="285750" indent="-194310">
              <a:buFont typeface="Wingdings" pitchFamily="2" charset="2"/>
              <a:buChar char="ü"/>
            </a:pPr>
            <a:r>
              <a:rPr lang="en-US" dirty="0">
                <a:latin typeface="Calibri" panose="020F0502020204030204" pitchFamily="34" charset="0"/>
                <a:cs typeface="Calibri" panose="020F0502020204030204" pitchFamily="34" charset="0"/>
              </a:rPr>
              <a:t>Removes </a:t>
            </a:r>
            <a:r>
              <a:rPr lang="en-US" b="1" dirty="0">
                <a:latin typeface="Calibri" panose="020F0502020204030204" pitchFamily="34" charset="0"/>
                <a:cs typeface="Calibri" panose="020F0502020204030204" pitchFamily="34" charset="0"/>
              </a:rPr>
              <a:t>irrelevant</a:t>
            </a:r>
            <a:r>
              <a:rPr lang="en-US" dirty="0">
                <a:latin typeface="Calibri" panose="020F0502020204030204" pitchFamily="34" charset="0"/>
                <a:cs typeface="Calibri" panose="020F0502020204030204" pitchFamily="34" charset="0"/>
              </a:rPr>
              <a:t> or </a:t>
            </a:r>
            <a:r>
              <a:rPr lang="en-US" b="1" dirty="0">
                <a:latin typeface="Calibri" panose="020F0502020204030204" pitchFamily="34" charset="0"/>
                <a:cs typeface="Calibri" panose="020F0502020204030204" pitchFamily="34" charset="0"/>
              </a:rPr>
              <a:t>redundant</a:t>
            </a:r>
            <a:r>
              <a:rPr lang="en-US" dirty="0">
                <a:latin typeface="Calibri" panose="020F0502020204030204" pitchFamily="34" charset="0"/>
                <a:cs typeface="Calibri" panose="020F0502020204030204" pitchFamily="34" charset="0"/>
              </a:rPr>
              <a:t> information</a:t>
            </a:r>
          </a:p>
          <a:p>
            <a:pPr marL="285750" indent="-194310">
              <a:buFont typeface="Wingdings" pitchFamily="2" charset="2"/>
              <a:buChar char="ü"/>
            </a:pPr>
            <a:r>
              <a:rPr lang="en-US" dirty="0">
                <a:latin typeface="Calibri" panose="020F0502020204030204" pitchFamily="34" charset="0"/>
                <a:cs typeface="Calibri" panose="020F0502020204030204" pitchFamily="34" charset="0"/>
              </a:rPr>
              <a:t>Improves model </a:t>
            </a:r>
            <a:r>
              <a:rPr lang="en-US" b="1" dirty="0">
                <a:latin typeface="Calibri" panose="020F0502020204030204" pitchFamily="34" charset="0"/>
                <a:cs typeface="Calibri" panose="020F0502020204030204" pitchFamily="34" charset="0"/>
              </a:rPr>
              <a:t>performance</a:t>
            </a:r>
            <a:endParaRPr lang="en-US" dirty="0">
              <a:latin typeface="Calibri" panose="020F0502020204030204" pitchFamily="34" charset="0"/>
              <a:cs typeface="Calibri" panose="020F0502020204030204" pitchFamily="34" charset="0"/>
            </a:endParaRPr>
          </a:p>
          <a:p>
            <a:pPr marL="285750" indent="-194310">
              <a:buFont typeface="Wingdings" pitchFamily="2" charset="2"/>
              <a:buChar char="ü"/>
            </a:pPr>
            <a:r>
              <a:rPr lang="en-US" dirty="0">
                <a:latin typeface="Calibri" panose="020F0502020204030204" pitchFamily="34" charset="0"/>
                <a:cs typeface="Calibri" panose="020F0502020204030204" pitchFamily="34" charset="0"/>
              </a:rPr>
              <a:t>Reduces </a:t>
            </a:r>
            <a:r>
              <a:rPr lang="en-US" b="1" dirty="0">
                <a:latin typeface="Calibri" panose="020F0502020204030204" pitchFamily="34" charset="0"/>
                <a:cs typeface="Calibri" panose="020F0502020204030204" pitchFamily="34" charset="0"/>
              </a:rPr>
              <a:t>overfitting</a:t>
            </a:r>
            <a:r>
              <a:rPr lang="en-US" dirty="0">
                <a:latin typeface="Calibri" panose="020F0502020204030204" pitchFamily="34" charset="0"/>
                <a:cs typeface="Calibri" panose="020F0502020204030204" pitchFamily="34" charset="0"/>
              </a:rPr>
              <a:t> risk</a:t>
            </a:r>
          </a:p>
        </p:txBody>
      </p:sp>
      <p:sp>
        <p:nvSpPr>
          <p:cNvPr id="17" name="TextBox 16">
            <a:extLst>
              <a:ext uri="{FF2B5EF4-FFF2-40B4-BE49-F238E27FC236}">
                <a16:creationId xmlns:a16="http://schemas.microsoft.com/office/drawing/2014/main" id="{59DB216D-38E1-EEDC-58A7-7E23B378D1F1}"/>
              </a:ext>
            </a:extLst>
          </p:cNvPr>
          <p:cNvSpPr txBox="1"/>
          <p:nvPr/>
        </p:nvSpPr>
        <p:spPr>
          <a:xfrm>
            <a:off x="3036241" y="2259437"/>
            <a:ext cx="5600700" cy="923330"/>
          </a:xfrm>
          <a:prstGeom prst="rect">
            <a:avLst/>
          </a:prstGeom>
          <a:ln w="19050">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buFont typeface="Wingdings" pitchFamily="2" charset="2"/>
              <a:buChar char="ü"/>
            </a:pPr>
            <a:r>
              <a:rPr lang="en-US" b="1" dirty="0">
                <a:latin typeface="Calibri" panose="020F0502020204030204" pitchFamily="34" charset="0"/>
                <a:cs typeface="Calibri" panose="020F0502020204030204" pitchFamily="34" charset="0"/>
              </a:rPr>
              <a:t>Train:</a:t>
            </a:r>
            <a:r>
              <a:rPr lang="en-US" dirty="0">
                <a:latin typeface="Calibri" panose="020F0502020204030204" pitchFamily="34" charset="0"/>
                <a:cs typeface="Calibri" panose="020F0502020204030204" pitchFamily="34" charset="0"/>
              </a:rPr>
              <a:t> Model learns patterns </a:t>
            </a:r>
          </a:p>
          <a:p>
            <a:pPr marL="285750" indent="-285750">
              <a:buFont typeface="Wingdings" pitchFamily="2" charset="2"/>
              <a:buChar char="ü"/>
            </a:pPr>
            <a:r>
              <a:rPr lang="en-US" b="1" dirty="0">
                <a:latin typeface="Calibri" panose="020F0502020204030204" pitchFamily="34" charset="0"/>
                <a:cs typeface="Calibri" panose="020F0502020204030204" pitchFamily="34" charset="0"/>
              </a:rPr>
              <a:t>Validation:</a:t>
            </a:r>
            <a:r>
              <a:rPr lang="en-US" dirty="0">
                <a:latin typeface="Calibri" panose="020F0502020204030204" pitchFamily="34" charset="0"/>
                <a:cs typeface="Calibri" panose="020F0502020204030204" pitchFamily="34" charset="0"/>
              </a:rPr>
              <a:t> Tune model &amp; avoid overfitting </a:t>
            </a:r>
          </a:p>
          <a:p>
            <a:pPr marL="285750" indent="-285750">
              <a:buFont typeface="Wingdings" pitchFamily="2" charset="2"/>
              <a:buChar char="ü"/>
            </a:pPr>
            <a:r>
              <a:rPr lang="en-US" b="1" dirty="0">
                <a:latin typeface="Calibri" panose="020F0502020204030204" pitchFamily="34" charset="0"/>
                <a:cs typeface="Calibri" panose="020F0502020204030204" pitchFamily="34" charset="0"/>
              </a:rPr>
              <a:t>Test:</a:t>
            </a:r>
            <a:r>
              <a:rPr lang="en-US" dirty="0">
                <a:latin typeface="Calibri" panose="020F0502020204030204" pitchFamily="34" charset="0"/>
                <a:cs typeface="Calibri" panose="020F0502020204030204" pitchFamily="34" charset="0"/>
              </a:rPr>
              <a:t> Evaluate final model performance on unseen ILs</a:t>
            </a:r>
          </a:p>
        </p:txBody>
      </p:sp>
    </p:spTree>
    <p:extLst>
      <p:ext uri="{BB962C8B-B14F-4D97-AF65-F5344CB8AC3E}">
        <p14:creationId xmlns:p14="http://schemas.microsoft.com/office/powerpoint/2010/main" val="48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8" grpId="0" animBg="1"/>
      <p:bldP spid="18" grpId="1" animBg="1"/>
      <p:bldP spid="15" grpId="0" animBg="1"/>
      <p:bldP spid="19" grpId="0" animBg="1"/>
      <p:bldP spid="17" grpId="0" animBg="1"/>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99102808-967D-7C45-B952-F50DCD98AF33}" vid="{CF8696D2-C8CE-2B49-849F-4350B1850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48E5D017E1E4BAC6C235E437E8B81" ma:contentTypeVersion="1" ma:contentTypeDescription="Create a new document." ma:contentTypeScope="" ma:versionID="3614ce1bb16ec63bf293f189bde7aefe">
  <xsd:schema xmlns:xsd="http://www.w3.org/2001/XMLSchema" xmlns:xs="http://www.w3.org/2001/XMLSchema" xmlns:p="http://schemas.microsoft.com/office/2006/metadata/properties" xmlns:ns3="e4c1ce05-e5f0-4c81-a246-c4d1ac965303" targetNamespace="http://schemas.microsoft.com/office/2006/metadata/properties" ma:root="true" ma:fieldsID="4f49565d3251dd9cea50611ca027943f" ns3:_="">
    <xsd:import namespace="e4c1ce05-e5f0-4c81-a246-c4d1ac965303"/>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c1ce05-e5f0-4c81-a246-c4d1ac96530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769373-594B-497F-B29F-9AD96F02CA3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4111076-6C93-404C-A722-C485E711B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c1ce05-e5f0-4c81-a246-c4d1ac96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16498</TotalTime>
  <Words>3349</Words>
  <Application>Microsoft Macintosh PowerPoint</Application>
  <PresentationFormat>On-screen Show (16:9)</PresentationFormat>
  <Paragraphs>367</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Calibri</vt:lpstr>
      <vt:lpstr>Cambria Math</vt:lpstr>
      <vt:lpstr>Helvetica</vt:lpstr>
      <vt:lpstr>System Font Regular</vt:lpstr>
      <vt:lpstr>Times</vt:lpstr>
      <vt:lpstr>Wingdings</vt:lpstr>
      <vt:lpstr>Office Theme</vt:lpstr>
      <vt:lpstr>Machine Learning-Guided Design of Ionic Liquids for Next-Generation Pumped Fluid Loops  </vt:lpstr>
      <vt:lpstr>Thermal Control Systems </vt:lpstr>
      <vt:lpstr>Single Phase Pumped Fluid Loops</vt:lpstr>
      <vt:lpstr>Ionic Liquids: Promising Working Fluids</vt:lpstr>
      <vt:lpstr>Why Machine Learning (ML)?</vt:lpstr>
      <vt:lpstr>Literature</vt:lpstr>
      <vt:lpstr>Data Gathering</vt:lpstr>
      <vt:lpstr>Featurization</vt:lpstr>
      <vt:lpstr>Data Preparation for Machine Learning</vt:lpstr>
      <vt:lpstr>Model Development</vt:lpstr>
      <vt:lpstr>ML Model Performance</vt:lpstr>
      <vt:lpstr>System-Level Performance Analysis</vt:lpstr>
      <vt:lpstr>Promising System-Level Performance of ILs</vt:lpstr>
      <vt:lpstr>Properties of Top-Ranked Novel ILs</vt:lpstr>
      <vt:lpstr>Concluding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Clive D. Howard</dc:creator>
  <cp:lastModifiedBy>Elif Acar</cp:lastModifiedBy>
  <cp:revision>195</cp:revision>
  <dcterms:created xsi:type="dcterms:W3CDTF">2020-01-14T16:59:52Z</dcterms:created>
  <dcterms:modified xsi:type="dcterms:W3CDTF">2025-07-31T02:07:30Z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0x010100E4E48E5D017E1E4BAC6C235E437E8B81</vt:lpwstr>
  </property>
</Properties>
</file>