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4"/>
    <p:sldMasterId id="2147483766" r:id="rId5"/>
  </p:sldMasterIdLst>
  <p:notesMasterIdLst>
    <p:notesMasterId r:id="rId34"/>
  </p:notesMasterIdLst>
  <p:handoutMasterIdLst>
    <p:handoutMasterId r:id="rId35"/>
  </p:handoutMasterIdLst>
  <p:sldIdLst>
    <p:sldId id="278" r:id="rId6"/>
    <p:sldId id="265" r:id="rId7"/>
    <p:sldId id="264" r:id="rId8"/>
    <p:sldId id="266" r:id="rId9"/>
    <p:sldId id="286" r:id="rId10"/>
    <p:sldId id="267" r:id="rId11"/>
    <p:sldId id="272" r:id="rId12"/>
    <p:sldId id="270" r:id="rId13"/>
    <p:sldId id="269" r:id="rId14"/>
    <p:sldId id="287" r:id="rId15"/>
    <p:sldId id="274" r:id="rId16"/>
    <p:sldId id="291" r:id="rId17"/>
    <p:sldId id="276" r:id="rId18"/>
    <p:sldId id="288" r:id="rId19"/>
    <p:sldId id="292" r:id="rId20"/>
    <p:sldId id="289" r:id="rId21"/>
    <p:sldId id="280" r:id="rId22"/>
    <p:sldId id="284" r:id="rId23"/>
    <p:sldId id="294" r:id="rId24"/>
    <p:sldId id="298" r:id="rId25"/>
    <p:sldId id="293" r:id="rId26"/>
    <p:sldId id="290" r:id="rId27"/>
    <p:sldId id="271" r:id="rId28"/>
    <p:sldId id="8404" r:id="rId29"/>
    <p:sldId id="301" r:id="rId30"/>
    <p:sldId id="282" r:id="rId31"/>
    <p:sldId id="283" r:id="rId32"/>
    <p:sldId id="297" r:id="rId33"/>
  </p:sldIdLst>
  <p:sldSz cx="12192000" cy="6858000"/>
  <p:notesSz cx="7302500" cy="95885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Times" charset="0"/>
        <a:ea typeface="ＭＳ Ｐゴシック" charset="-128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Times" charset="0"/>
        <a:ea typeface="ＭＳ Ｐゴシック" charset="-128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Times" charset="0"/>
        <a:ea typeface="ＭＳ Ｐゴシック" charset="-128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Times" charset="0"/>
        <a:ea typeface="ＭＳ Ｐゴシック" charset="-128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Times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2000" b="1" kern="1200">
        <a:solidFill>
          <a:schemeClr val="tx1"/>
        </a:solidFill>
        <a:latin typeface="Times" charset="0"/>
        <a:ea typeface="ＭＳ Ｐゴシック" charset="-128"/>
        <a:cs typeface="+mn-cs"/>
      </a:defRPr>
    </a:lvl6pPr>
    <a:lvl7pPr marL="2743200" algn="l" defTabSz="914400" rtl="0" eaLnBrk="1" latinLnBrk="0" hangingPunct="1">
      <a:defRPr sz="2000" b="1" kern="1200">
        <a:solidFill>
          <a:schemeClr val="tx1"/>
        </a:solidFill>
        <a:latin typeface="Times" charset="0"/>
        <a:ea typeface="ＭＳ Ｐゴシック" charset="-128"/>
        <a:cs typeface="+mn-cs"/>
      </a:defRPr>
    </a:lvl7pPr>
    <a:lvl8pPr marL="3200400" algn="l" defTabSz="914400" rtl="0" eaLnBrk="1" latinLnBrk="0" hangingPunct="1">
      <a:defRPr sz="2000" b="1" kern="1200">
        <a:solidFill>
          <a:schemeClr val="tx1"/>
        </a:solidFill>
        <a:latin typeface="Times" charset="0"/>
        <a:ea typeface="ＭＳ Ｐゴシック" charset="-128"/>
        <a:cs typeface="+mn-cs"/>
      </a:defRPr>
    </a:lvl8pPr>
    <a:lvl9pPr marL="3657600" algn="l" defTabSz="914400" rtl="0" eaLnBrk="1" latinLnBrk="0" hangingPunct="1">
      <a:defRPr sz="2000" b="1" kern="1200">
        <a:solidFill>
          <a:schemeClr val="tx1"/>
        </a:solidFill>
        <a:latin typeface="Times" charset="0"/>
        <a:ea typeface="ＭＳ Ｐゴシック" charset="-128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94686188-D312-47EF-914D-4571C97F4510}">
          <p14:sldIdLst>
            <p14:sldId id="278"/>
            <p14:sldId id="265"/>
            <p14:sldId id="264"/>
            <p14:sldId id="266"/>
            <p14:sldId id="286"/>
            <p14:sldId id="267"/>
            <p14:sldId id="272"/>
            <p14:sldId id="270"/>
            <p14:sldId id="269"/>
            <p14:sldId id="287"/>
            <p14:sldId id="274"/>
            <p14:sldId id="291"/>
            <p14:sldId id="276"/>
            <p14:sldId id="288"/>
            <p14:sldId id="292"/>
            <p14:sldId id="289"/>
            <p14:sldId id="280"/>
            <p14:sldId id="284"/>
            <p14:sldId id="294"/>
            <p14:sldId id="298"/>
            <p14:sldId id="293"/>
            <p14:sldId id="290"/>
            <p14:sldId id="271"/>
            <p14:sldId id="8404"/>
          </p14:sldIdLst>
        </p14:section>
        <p14:section name="Backup Charts" id="{FE1E8344-A999-42F9-9D7D-9A1066C67FAE}">
          <p14:sldIdLst>
            <p14:sldId id="301"/>
            <p14:sldId id="282"/>
            <p14:sldId id="283"/>
            <p14:sldId id="29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88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0">
          <p15:clr>
            <a:srgbClr val="A4A3A4"/>
          </p15:clr>
        </p15:guide>
        <p15:guide id="2" pos="2300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05442B4-804C-ADFD-F768-582B66B435CD}" name="Gilligan, Ryan P. (GRC-LTF0)" initials="G(" userId="S::rgilliga@ndc.nasa.gov::fa511eb3-9f8d-4fa1-b2cd-89a5c1c047fb" providerId="AD"/>
  <p188:author id="{E04676E5-127F-6BF4-2201-FDDBB881124C}" name="Nate Lichfield" initials="NL" userId="S::Nate.Lichfield@sdl.usu.edu::5f974f3c-2c95-43b1-9d8e-f0d3cb174f01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597A0"/>
    <a:srgbClr val="61B2BB"/>
    <a:srgbClr val="3F8991"/>
    <a:srgbClr val="000000"/>
    <a:srgbClr val="FFFF00"/>
    <a:srgbClr val="FFCC00"/>
    <a:srgbClr val="00B050"/>
    <a:srgbClr val="E00005"/>
    <a:srgbClr val="0060BC"/>
    <a:srgbClr val="FF46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414" autoAdjust="0"/>
    <p:restoredTop sz="97693" autoAdjust="0"/>
  </p:normalViewPr>
  <p:slideViewPr>
    <p:cSldViewPr snapToGrid="0">
      <p:cViewPr>
        <p:scale>
          <a:sx n="150" d="100"/>
          <a:sy n="150" d="100"/>
        </p:scale>
        <p:origin x="4530" y="720"/>
      </p:cViewPr>
      <p:guideLst>
        <p:guide orient="horz" pos="288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3020"/>
        <p:guide pos="230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ableStyles" Target="tableStyles.xml"/><Relationship Id="rId21" Type="http://schemas.openxmlformats.org/officeDocument/2006/relationships/slide" Target="slides/slide16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viewProps" Target="viewProps.xml"/><Relationship Id="rId40" Type="http://schemas.microsoft.com/office/2018/10/relationships/authors" Target="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388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01" tIns="47800" rIns="95601" bIns="47800" numCol="1" anchor="t" anchorCtr="0" compatLnSpc="1">
            <a:prstTxWarp prst="textNoShape">
              <a:avLst/>
            </a:prstTxWarp>
          </a:bodyPr>
          <a:lstStyle>
            <a:lvl1pPr algn="l" defTabSz="955675">
              <a:defRPr sz="1300">
                <a:latin typeface="Times" pitchFamily="18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373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38613" y="0"/>
            <a:ext cx="316388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01" tIns="47800" rIns="95601" bIns="47800" numCol="1" anchor="t" anchorCtr="0" compatLnSpc="1">
            <a:prstTxWarp prst="textNoShape">
              <a:avLst/>
            </a:prstTxWarp>
          </a:bodyPr>
          <a:lstStyle>
            <a:lvl1pPr algn="r" defTabSz="955675">
              <a:defRPr sz="1300">
                <a:latin typeface="Times" pitchFamily="18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373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09075"/>
            <a:ext cx="316388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01" tIns="47800" rIns="95601" bIns="47800" numCol="1" anchor="b" anchorCtr="0" compatLnSpc="1">
            <a:prstTxWarp prst="textNoShape">
              <a:avLst/>
            </a:prstTxWarp>
          </a:bodyPr>
          <a:lstStyle>
            <a:lvl1pPr algn="l" defTabSz="955675">
              <a:defRPr sz="1300">
                <a:latin typeface="Times" pitchFamily="18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373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38613" y="9109075"/>
            <a:ext cx="316388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01" tIns="47800" rIns="95601" bIns="47800" numCol="1" anchor="b" anchorCtr="0" compatLnSpc="1">
            <a:prstTxWarp prst="textNoShape">
              <a:avLst/>
            </a:prstTxWarp>
          </a:bodyPr>
          <a:lstStyle>
            <a:lvl1pPr algn="r" defTabSz="955675">
              <a:defRPr sz="1300"/>
            </a:lvl1pPr>
          </a:lstStyle>
          <a:p>
            <a:fld id="{3C251C5B-2413-49AF-878E-346224ED81B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8767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388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01" tIns="47800" rIns="95601" bIns="47800" numCol="1" anchor="t" anchorCtr="0" compatLnSpc="1">
            <a:prstTxWarp prst="textNoShape">
              <a:avLst/>
            </a:prstTxWarp>
          </a:bodyPr>
          <a:lstStyle>
            <a:lvl1pPr algn="l" defTabSz="955675">
              <a:defRPr sz="1300">
                <a:latin typeface="Times" pitchFamily="18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38613" y="0"/>
            <a:ext cx="316388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01" tIns="47800" rIns="95601" bIns="47800" numCol="1" anchor="t" anchorCtr="0" compatLnSpc="1">
            <a:prstTxWarp prst="textNoShape">
              <a:avLst/>
            </a:prstTxWarp>
          </a:bodyPr>
          <a:lstStyle>
            <a:lvl1pPr algn="r" defTabSz="955675">
              <a:defRPr sz="1300">
                <a:latin typeface="Times" pitchFamily="18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55613" y="719138"/>
            <a:ext cx="6391275" cy="3595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3138" y="4554538"/>
            <a:ext cx="5356225" cy="431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01" tIns="47800" rIns="95601" bIns="47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73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09075"/>
            <a:ext cx="316388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01" tIns="47800" rIns="95601" bIns="47800" numCol="1" anchor="b" anchorCtr="0" compatLnSpc="1">
            <a:prstTxWarp prst="textNoShape">
              <a:avLst/>
            </a:prstTxWarp>
          </a:bodyPr>
          <a:lstStyle>
            <a:lvl1pPr algn="l" defTabSz="955675">
              <a:defRPr sz="1300">
                <a:latin typeface="Times" pitchFamily="18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73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38613" y="9109075"/>
            <a:ext cx="316388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01" tIns="47800" rIns="95601" bIns="47800" numCol="1" anchor="b" anchorCtr="0" compatLnSpc="1">
            <a:prstTxWarp prst="textNoShape">
              <a:avLst/>
            </a:prstTxWarp>
          </a:bodyPr>
          <a:lstStyle>
            <a:lvl1pPr algn="r" defTabSz="955675">
              <a:defRPr sz="1300"/>
            </a:lvl1pPr>
          </a:lstStyle>
          <a:p>
            <a:fld id="{6653CE95-F5CB-483A-9B02-1D2576EA168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03712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ＭＳ Ｐゴシック" charset="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113401D-7A41-4710-97B0-05C9D2CF1C69}" type="slidenum">
              <a:rPr lang="en-US"/>
              <a:pPr/>
              <a:t>1</a:t>
            </a:fld>
            <a:endParaRPr lang="en-US"/>
          </a:p>
        </p:txBody>
      </p:sp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979221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B764CC28-7C81-4F68-BC75-A20671960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5334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Rectangle 5">
            <a:extLst>
              <a:ext uri="{FF2B5EF4-FFF2-40B4-BE49-F238E27FC236}">
                <a16:creationId xmlns:a16="http://schemas.microsoft.com/office/drawing/2014/main" id="{EA7743D3-1D8B-4A4C-04E2-63042CD9FFF8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09600" y="6406245"/>
            <a:ext cx="1688756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900" b="0">
                <a:solidFill>
                  <a:srgbClr val="333399"/>
                </a:solidFill>
                <a:latin typeface="Arial" pitchFamily="34" charset="0"/>
              </a:defRPr>
            </a:lvl1pPr>
          </a:lstStyle>
          <a:p>
            <a:r>
              <a:rPr lang="en-US" dirty="0">
                <a:latin typeface="Arial"/>
                <a:ea typeface="ＭＳ Ｐゴシック"/>
                <a:cs typeface="Arial"/>
              </a:rPr>
              <a:t>SDL/25-3074 Rev. -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2B3A65DC-D64C-91D5-5965-20D851D6BAED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805984" y="6400800"/>
            <a:ext cx="776416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900" b="0">
                <a:solidFill>
                  <a:srgbClr val="333399"/>
                </a:solidFill>
                <a:latin typeface="Arial" pitchFamily="34" charset="0"/>
              </a:defRPr>
            </a:lvl1pPr>
          </a:lstStyle>
          <a:p>
            <a:fld id="{A937B6BC-EA0C-470E-B991-7E852790E29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Date Placeholder 1">
            <a:extLst>
              <a:ext uri="{FF2B5EF4-FFF2-40B4-BE49-F238E27FC236}">
                <a16:creationId xmlns:a16="http://schemas.microsoft.com/office/drawing/2014/main" id="{744068DE-9A0F-2D85-D9B1-C73F265139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724400" y="6370635"/>
            <a:ext cx="27432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US" sz="1200" b="0" smtClean="0">
                <a:solidFill>
                  <a:srgbClr val="333399"/>
                </a:solidFill>
                <a:latin typeface="Arial"/>
                <a:ea typeface="ＭＳ Ｐゴシック"/>
                <a:cs typeface="Arial"/>
              </a:defRPr>
            </a:lvl1pPr>
          </a:lstStyle>
          <a:p>
            <a:r>
              <a:rPr lang="en-US">
                <a:latin typeface="Arial"/>
                <a:ea typeface="ＭＳ Ｐゴシック"/>
                <a:cs typeface="Arial"/>
              </a:rPr>
              <a:t>TFAWS 2025: August 4–7, 2025</a:t>
            </a:r>
            <a:endParaRPr lang="en-US" dirty="0">
              <a:latin typeface="Arial"/>
              <a:ea typeface="ＭＳ Ｐゴシック"/>
              <a:cs typeface="Arial"/>
            </a:endParaRPr>
          </a:p>
        </p:txBody>
      </p:sp>
      <p:sp>
        <p:nvSpPr>
          <p:cNvPr id="6" name="Footer Placeholder 6">
            <a:extLst>
              <a:ext uri="{FF2B5EF4-FFF2-40B4-BE49-F238E27FC236}">
                <a16:creationId xmlns:a16="http://schemas.microsoft.com/office/drawing/2014/main" id="{6EFC6352-651D-4ECE-BBD3-290F2263F131}"/>
              </a:ext>
            </a:extLst>
          </p:cNvPr>
          <p:cNvSpPr txBox="1">
            <a:spLocks/>
          </p:cNvSpPr>
          <p:nvPr userDrawn="1"/>
        </p:nvSpPr>
        <p:spPr>
          <a:xfrm>
            <a:off x="324197" y="6644693"/>
            <a:ext cx="11543606" cy="21242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1005931" rtl="0" eaLnBrk="1" latinLnBrk="0" hangingPunct="1">
              <a:defRPr sz="7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502966" algn="l" defTabSz="1005931" rtl="0" eaLnBrk="1" latinLnBrk="0" hangingPunct="1"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931" algn="l" defTabSz="1005931" rtl="0" eaLnBrk="1" latinLnBrk="0" hangingPunct="1"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08897" algn="l" defTabSz="1005931" rtl="0" eaLnBrk="1" latinLnBrk="0" hangingPunct="1"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1863" algn="l" defTabSz="1005931" rtl="0" eaLnBrk="1" latinLnBrk="0" hangingPunct="1"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829" algn="l" defTabSz="1005931" rtl="0" eaLnBrk="1" latinLnBrk="0" hangingPunct="1"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17794" algn="l" defTabSz="1005931" rtl="0" eaLnBrk="1" latinLnBrk="0" hangingPunct="1"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0760" algn="l" defTabSz="1005931" rtl="0" eaLnBrk="1" latinLnBrk="0" hangingPunct="1"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23726" algn="l" defTabSz="1005931" rtl="0" eaLnBrk="1" latinLnBrk="0" hangingPunct="1"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700" b="0" dirty="0">
                <a:solidFill>
                  <a:schemeClr val="bg1">
                    <a:lumMod val="65000"/>
                  </a:schemeClr>
                </a:solidFill>
                <a:effectLst/>
                <a:latin typeface="+mn-lt"/>
                <a:ea typeface="Calibri" panose="020F0502020204030204" pitchFamily="34" charset="0"/>
              </a:rPr>
              <a:t>The material is based upon work supported by the National Aeronautics and Space Administration under Contract Number 80GSFC18C0007. </a:t>
            </a:r>
            <a:endParaRPr lang="en-US" sz="700" b="0" kern="1200" dirty="0">
              <a:solidFill>
                <a:schemeClr val="bg1">
                  <a:lumMod val="65000"/>
                </a:schemeClr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5334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B8A9256E-C240-3C5D-CFD5-656F509DD35B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09600" y="6406245"/>
            <a:ext cx="1688756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900" b="0">
                <a:solidFill>
                  <a:srgbClr val="333399"/>
                </a:solidFill>
                <a:latin typeface="Arial" pitchFamily="34" charset="0"/>
              </a:defRPr>
            </a:lvl1pPr>
          </a:lstStyle>
          <a:p>
            <a:r>
              <a:rPr lang="en-US" dirty="0">
                <a:latin typeface="Arial"/>
                <a:ea typeface="ＭＳ Ｐゴシック"/>
                <a:cs typeface="Arial"/>
              </a:rPr>
              <a:t>SDL/25-3074 Rev. -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0DDA28-3A8E-74FD-B267-58961C397684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805984" y="6400800"/>
            <a:ext cx="776416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900" b="0">
                <a:solidFill>
                  <a:srgbClr val="333399"/>
                </a:solidFill>
                <a:latin typeface="Arial" pitchFamily="34" charset="0"/>
              </a:defRPr>
            </a:lvl1pPr>
          </a:lstStyle>
          <a:p>
            <a:fld id="{A937B6BC-EA0C-470E-B991-7E852790E29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Date Placeholder 1">
            <a:extLst>
              <a:ext uri="{FF2B5EF4-FFF2-40B4-BE49-F238E27FC236}">
                <a16:creationId xmlns:a16="http://schemas.microsoft.com/office/drawing/2014/main" id="{C3958BB6-44FF-9389-1C84-26C533C51A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724400" y="6370635"/>
            <a:ext cx="27432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US" sz="1200" b="0" smtClean="0">
                <a:solidFill>
                  <a:srgbClr val="333399"/>
                </a:solidFill>
                <a:latin typeface="Arial"/>
                <a:ea typeface="ＭＳ Ｐゴシック"/>
                <a:cs typeface="Arial"/>
              </a:defRPr>
            </a:lvl1pPr>
          </a:lstStyle>
          <a:p>
            <a:r>
              <a:rPr lang="en-US">
                <a:latin typeface="Arial"/>
                <a:ea typeface="ＭＳ Ｐゴシック"/>
                <a:cs typeface="Arial"/>
              </a:rPr>
              <a:t>TFAWS 2025: August 4–7, 2025</a:t>
            </a:r>
            <a:endParaRPr lang="en-US" dirty="0">
              <a:latin typeface="Arial"/>
              <a:ea typeface="ＭＳ Ｐゴシック"/>
              <a:cs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5334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0B7C4DFB-CCFD-75F7-B94D-FDB4BC2CDB0E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09600" y="6406245"/>
            <a:ext cx="1688756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900" b="0">
                <a:solidFill>
                  <a:srgbClr val="333399"/>
                </a:solidFill>
                <a:latin typeface="Arial" pitchFamily="34" charset="0"/>
              </a:defRPr>
            </a:lvl1pPr>
          </a:lstStyle>
          <a:p>
            <a:r>
              <a:rPr lang="en-US" dirty="0">
                <a:latin typeface="Arial"/>
                <a:ea typeface="ＭＳ Ｐゴシック"/>
                <a:cs typeface="Arial"/>
              </a:rPr>
              <a:t>SDL/25-3074 Rev. -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E23260C0-61E6-CCC9-C392-6F2C5990903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805984" y="6400800"/>
            <a:ext cx="776416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900" b="0">
                <a:solidFill>
                  <a:srgbClr val="333399"/>
                </a:solidFill>
                <a:latin typeface="Arial" pitchFamily="34" charset="0"/>
              </a:defRPr>
            </a:lvl1pPr>
          </a:lstStyle>
          <a:p>
            <a:fld id="{A937B6BC-EA0C-470E-B991-7E852790E29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Date Placeholder 1">
            <a:extLst>
              <a:ext uri="{FF2B5EF4-FFF2-40B4-BE49-F238E27FC236}">
                <a16:creationId xmlns:a16="http://schemas.microsoft.com/office/drawing/2014/main" id="{8EE9C64F-16D5-35BF-F4A2-7F1DF53A4D6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724400" y="6370635"/>
            <a:ext cx="27432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US" sz="1200" b="0" smtClean="0">
                <a:solidFill>
                  <a:srgbClr val="333399"/>
                </a:solidFill>
                <a:latin typeface="Arial"/>
                <a:ea typeface="ＭＳ Ｐゴシック"/>
                <a:cs typeface="Arial"/>
              </a:defRPr>
            </a:lvl1pPr>
          </a:lstStyle>
          <a:p>
            <a:r>
              <a:rPr lang="en-US">
                <a:latin typeface="Arial"/>
                <a:ea typeface="ＭＳ Ｐゴシック"/>
                <a:cs typeface="Arial"/>
              </a:rPr>
              <a:t>TFAWS 2025: August 4–7, 2025</a:t>
            </a:r>
            <a:endParaRPr lang="en-US" dirty="0">
              <a:latin typeface="Arial"/>
              <a:ea typeface="ＭＳ Ｐゴシック"/>
              <a:cs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7448DD8-885D-45C6-82F2-4F106C6F7761}"/>
              </a:ext>
            </a:extLst>
          </p:cNvPr>
          <p:cNvCxnSpPr>
            <a:cxnSpLocks/>
          </p:cNvCxnSpPr>
          <p:nvPr userDrawn="1"/>
        </p:nvCxnSpPr>
        <p:spPr>
          <a:xfrm>
            <a:off x="408247" y="1029181"/>
            <a:ext cx="11504815" cy="0"/>
          </a:xfrm>
          <a:prstGeom prst="line">
            <a:avLst/>
          </a:prstGeom>
          <a:ln w="19050">
            <a:solidFill>
              <a:srgbClr val="9DA8A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E64BAA-7C1B-4018-A3BA-874B532FB12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81511B0-DFF8-CD4C-809F-18782020142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4AF8618D-BA26-4F4F-D19F-8D1D645E2A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16259B1D-85C1-2717-F5D0-DA73A7B267D2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69455" y="1121518"/>
            <a:ext cx="11543531" cy="507760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Footer Placeholder 6">
            <a:extLst>
              <a:ext uri="{FF2B5EF4-FFF2-40B4-BE49-F238E27FC236}">
                <a16:creationId xmlns:a16="http://schemas.microsoft.com/office/drawing/2014/main" id="{E80C67D7-1BC4-9293-805F-2610CD0F06AE}"/>
              </a:ext>
            </a:extLst>
          </p:cNvPr>
          <p:cNvSpPr txBox="1">
            <a:spLocks/>
          </p:cNvSpPr>
          <p:nvPr userDrawn="1"/>
        </p:nvSpPr>
        <p:spPr>
          <a:xfrm>
            <a:off x="369455" y="6290494"/>
            <a:ext cx="11543606" cy="39498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1005931" rtl="0" eaLnBrk="1" latinLnBrk="0" hangingPunct="1">
              <a:defRPr sz="7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502966" algn="l" defTabSz="1005931" rtl="0" eaLnBrk="1" latinLnBrk="0" hangingPunct="1"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931" algn="l" defTabSz="1005931" rtl="0" eaLnBrk="1" latinLnBrk="0" hangingPunct="1"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08897" algn="l" defTabSz="1005931" rtl="0" eaLnBrk="1" latinLnBrk="0" hangingPunct="1"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1863" algn="l" defTabSz="1005931" rtl="0" eaLnBrk="1" latinLnBrk="0" hangingPunct="1"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829" algn="l" defTabSz="1005931" rtl="0" eaLnBrk="1" latinLnBrk="0" hangingPunct="1"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17794" algn="l" defTabSz="1005931" rtl="0" eaLnBrk="1" latinLnBrk="0" hangingPunct="1"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0760" algn="l" defTabSz="1005931" rtl="0" eaLnBrk="1" latinLnBrk="0" hangingPunct="1"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23726" algn="l" defTabSz="1005931" rtl="0" eaLnBrk="1" latinLnBrk="0" hangingPunct="1"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  <a:effectLst/>
                <a:latin typeface="+mn-lt"/>
                <a:ea typeface="Calibri" panose="020F0502020204030204" pitchFamily="34" charset="0"/>
              </a:rPr>
              <a:t>The material is based upon work supported by the National Aeronautics and Space Administration under Contract Number 80GSFC18C0007. </a:t>
            </a:r>
            <a:endParaRPr lang="en-US" sz="1000" kern="1200" dirty="0">
              <a:solidFill>
                <a:schemeClr val="bg1">
                  <a:lumMod val="65000"/>
                </a:schemeClr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4BC1D92D-C7FC-4B2E-608C-49D437AC3F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4146" y="6624928"/>
            <a:ext cx="1308447" cy="2210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SDL/25-3074 Rev. -</a:t>
            </a:r>
          </a:p>
        </p:txBody>
      </p:sp>
    </p:spTree>
    <p:extLst>
      <p:ext uri="{BB962C8B-B14F-4D97-AF65-F5344CB8AC3E}">
        <p14:creationId xmlns:p14="http://schemas.microsoft.com/office/powerpoint/2010/main" val="39692440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7448DD8-885D-45C6-82F2-4F106C6F7761}"/>
              </a:ext>
            </a:extLst>
          </p:cNvPr>
          <p:cNvCxnSpPr>
            <a:cxnSpLocks/>
          </p:cNvCxnSpPr>
          <p:nvPr userDrawn="1"/>
        </p:nvCxnSpPr>
        <p:spPr>
          <a:xfrm>
            <a:off x="408247" y="1029181"/>
            <a:ext cx="11504815" cy="0"/>
          </a:xfrm>
          <a:prstGeom prst="line">
            <a:avLst/>
          </a:prstGeom>
          <a:ln w="19050">
            <a:solidFill>
              <a:srgbClr val="9DA8A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E64BAA-7C1B-4018-A3BA-874B532FB12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81511B0-DFF8-CD4C-809F-18782020142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4AF8618D-BA26-4F4F-D19F-8D1D645E2A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16259B1D-85C1-2717-F5D0-DA73A7B267D2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69455" y="1121518"/>
            <a:ext cx="5486400" cy="507760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F7851D10-521D-3567-AA4C-2F87F39CE014}"/>
              </a:ext>
            </a:extLst>
          </p:cNvPr>
          <p:cNvCxnSpPr>
            <a:cxnSpLocks/>
          </p:cNvCxnSpPr>
          <p:nvPr userDrawn="1"/>
        </p:nvCxnSpPr>
        <p:spPr>
          <a:xfrm>
            <a:off x="6133126" y="1133313"/>
            <a:ext cx="0" cy="5212080"/>
          </a:xfrm>
          <a:prstGeom prst="line">
            <a:avLst/>
          </a:prstGeom>
          <a:ln w="19050">
            <a:solidFill>
              <a:srgbClr val="9DA8A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10">
            <a:extLst>
              <a:ext uri="{FF2B5EF4-FFF2-40B4-BE49-F238E27FC236}">
                <a16:creationId xmlns:a16="http://schemas.microsoft.com/office/drawing/2014/main" id="{34357B5D-6EBE-9447-E5C0-BCA1E5B74DB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426661" y="1121518"/>
            <a:ext cx="5486400" cy="507760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Footer Placeholder 6">
            <a:extLst>
              <a:ext uri="{FF2B5EF4-FFF2-40B4-BE49-F238E27FC236}">
                <a16:creationId xmlns:a16="http://schemas.microsoft.com/office/drawing/2014/main" id="{3BC361A2-2AEE-7BE6-2368-C495A1608F57}"/>
              </a:ext>
            </a:extLst>
          </p:cNvPr>
          <p:cNvSpPr txBox="1">
            <a:spLocks/>
          </p:cNvSpPr>
          <p:nvPr userDrawn="1"/>
        </p:nvSpPr>
        <p:spPr>
          <a:xfrm>
            <a:off x="369455" y="6290494"/>
            <a:ext cx="11543606" cy="39498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1005931" rtl="0" eaLnBrk="1" latinLnBrk="0" hangingPunct="1">
              <a:defRPr sz="7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502966" algn="l" defTabSz="1005931" rtl="0" eaLnBrk="1" latinLnBrk="0" hangingPunct="1"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931" algn="l" defTabSz="1005931" rtl="0" eaLnBrk="1" latinLnBrk="0" hangingPunct="1"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08897" algn="l" defTabSz="1005931" rtl="0" eaLnBrk="1" latinLnBrk="0" hangingPunct="1"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1863" algn="l" defTabSz="1005931" rtl="0" eaLnBrk="1" latinLnBrk="0" hangingPunct="1"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829" algn="l" defTabSz="1005931" rtl="0" eaLnBrk="1" latinLnBrk="0" hangingPunct="1"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17794" algn="l" defTabSz="1005931" rtl="0" eaLnBrk="1" latinLnBrk="0" hangingPunct="1"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0760" algn="l" defTabSz="1005931" rtl="0" eaLnBrk="1" latinLnBrk="0" hangingPunct="1"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23726" algn="l" defTabSz="1005931" rtl="0" eaLnBrk="1" latinLnBrk="0" hangingPunct="1"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  <a:effectLst/>
                <a:latin typeface="+mn-lt"/>
                <a:ea typeface="Calibri" panose="020F0502020204030204" pitchFamily="34" charset="0"/>
              </a:rPr>
              <a:t>The material is based upon work supported by the National Aeronautics and Space Administration under Contract Number 80GSFC18C0007. </a:t>
            </a:r>
            <a:endParaRPr lang="en-US" sz="1000" kern="1200" dirty="0">
              <a:solidFill>
                <a:schemeClr val="bg1">
                  <a:lumMod val="65000"/>
                </a:schemeClr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C2772758-64D5-61A7-9F3E-3FE2FCDD47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4146" y="6624928"/>
            <a:ext cx="1308447" cy="2210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SDL/25-3074 Rev. -</a:t>
            </a:r>
          </a:p>
        </p:txBody>
      </p:sp>
    </p:spTree>
    <p:extLst>
      <p:ext uri="{BB962C8B-B14F-4D97-AF65-F5344CB8AC3E}">
        <p14:creationId xmlns:p14="http://schemas.microsoft.com/office/powerpoint/2010/main" val="9203411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190500"/>
            <a:ext cx="10972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52" name="Text Box 28"/>
          <p:cNvSpPr txBox="1">
            <a:spLocks noChangeArrowheads="1"/>
          </p:cNvSpPr>
          <p:nvPr userDrawn="1"/>
        </p:nvSpPr>
        <p:spPr bwMode="auto">
          <a:xfrm>
            <a:off x="899163" y="685800"/>
            <a:ext cx="10393680" cy="76200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accent2">
                  <a:gamma/>
                  <a:shade val="48627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>
              <a:spcBef>
                <a:spcPct val="50000"/>
              </a:spcBef>
              <a:tabLst>
                <a:tab pos="4459288" algn="ctr"/>
              </a:tabLst>
              <a:defRPr/>
            </a:pPr>
            <a:endParaRPr lang="en-US" sz="2800">
              <a:solidFill>
                <a:schemeClr val="bg1"/>
              </a:solidFill>
              <a:latin typeface="Arial" charset="0"/>
              <a:ea typeface="+mn-ea"/>
            </a:endParaRP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914400"/>
            <a:ext cx="109728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lang="en-US" sz="2000">
                <a:solidFill>
                  <a:schemeClr val="bg1"/>
                </a:solidFill>
                <a:latin typeface="Arial" charset="0"/>
                <a:ea typeface="+mn-ea"/>
              </a:rPr>
              <a:t>	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09600" y="6406245"/>
            <a:ext cx="1688756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900" b="0">
                <a:solidFill>
                  <a:srgbClr val="333399"/>
                </a:solidFill>
                <a:latin typeface="Arial" pitchFamily="34" charset="0"/>
              </a:defRPr>
            </a:lvl1pPr>
          </a:lstStyle>
          <a:p>
            <a:r>
              <a:rPr lang="en-US" dirty="0">
                <a:latin typeface="Arial"/>
                <a:ea typeface="ＭＳ Ｐゴシック"/>
                <a:cs typeface="Arial"/>
              </a:rPr>
              <a:t>SDL/25-3074 Rev. -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805984" y="6400800"/>
            <a:ext cx="776416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900" b="0">
                <a:solidFill>
                  <a:srgbClr val="333399"/>
                </a:solidFill>
                <a:latin typeface="Arial" pitchFamily="34" charset="0"/>
              </a:defRPr>
            </a:lvl1pPr>
          </a:lstStyle>
          <a:p>
            <a:fld id="{A937B6BC-EA0C-470E-B991-7E852790E29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BB6B5A49-D4D6-2B87-693D-2F74F7E52D6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250930" y="0"/>
            <a:ext cx="914400" cy="914400"/>
          </a:xfrm>
          <a:prstGeom prst="rect">
            <a:avLst/>
          </a:prstGeom>
        </p:spPr>
      </p:pic>
      <p:pic>
        <p:nvPicPr>
          <p:cNvPr id="5" name="Picture 4" descr="Logo&#10;&#10;AI-generated content may be incorrect.">
            <a:extLst>
              <a:ext uri="{FF2B5EF4-FFF2-40B4-BE49-F238E27FC236}">
                <a16:creationId xmlns:a16="http://schemas.microsoft.com/office/drawing/2014/main" id="{3B79BF85-79B4-B2F6-E39F-842F59488EA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55" y="37024"/>
            <a:ext cx="858065" cy="754793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99804FD-EA30-1775-79A6-3AE56CF785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724400" y="6370635"/>
            <a:ext cx="27432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US" sz="1200" b="0" smtClean="0">
                <a:solidFill>
                  <a:srgbClr val="333399"/>
                </a:solidFill>
                <a:latin typeface="Arial"/>
                <a:ea typeface="ＭＳ Ｐゴシック"/>
                <a:cs typeface="Arial"/>
              </a:defRPr>
            </a:lvl1pPr>
          </a:lstStyle>
          <a:p>
            <a:r>
              <a:rPr lang="en-US">
                <a:latin typeface="Arial"/>
                <a:ea typeface="ＭＳ Ｐゴシック"/>
                <a:cs typeface="Arial"/>
              </a:rPr>
              <a:t>TFAWS 2025: August 4–7, 2025</a:t>
            </a:r>
            <a:endParaRPr lang="en-US" dirty="0">
              <a:latin typeface="Arial"/>
              <a:ea typeface="ＭＳ Ｐゴシック"/>
              <a:cs typeface="Arial"/>
            </a:endParaRPr>
          </a:p>
        </p:txBody>
      </p:sp>
      <p:sp>
        <p:nvSpPr>
          <p:cNvPr id="4" name="Footer Placeholder 6">
            <a:extLst>
              <a:ext uri="{FF2B5EF4-FFF2-40B4-BE49-F238E27FC236}">
                <a16:creationId xmlns:a16="http://schemas.microsoft.com/office/drawing/2014/main" id="{5ED3E24C-3098-D44C-88C1-52C05CD917B3}"/>
              </a:ext>
            </a:extLst>
          </p:cNvPr>
          <p:cNvSpPr txBox="1">
            <a:spLocks/>
          </p:cNvSpPr>
          <p:nvPr userDrawn="1"/>
        </p:nvSpPr>
        <p:spPr>
          <a:xfrm>
            <a:off x="324197" y="6644693"/>
            <a:ext cx="11543606" cy="21242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1005931" rtl="0" eaLnBrk="1" latinLnBrk="0" hangingPunct="1">
              <a:defRPr sz="7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502966" algn="l" defTabSz="1005931" rtl="0" eaLnBrk="1" latinLnBrk="0" hangingPunct="1"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931" algn="l" defTabSz="1005931" rtl="0" eaLnBrk="1" latinLnBrk="0" hangingPunct="1"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08897" algn="l" defTabSz="1005931" rtl="0" eaLnBrk="1" latinLnBrk="0" hangingPunct="1"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1863" algn="l" defTabSz="1005931" rtl="0" eaLnBrk="1" latinLnBrk="0" hangingPunct="1"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829" algn="l" defTabSz="1005931" rtl="0" eaLnBrk="1" latinLnBrk="0" hangingPunct="1"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17794" algn="l" defTabSz="1005931" rtl="0" eaLnBrk="1" latinLnBrk="0" hangingPunct="1"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0760" algn="l" defTabSz="1005931" rtl="0" eaLnBrk="1" latinLnBrk="0" hangingPunct="1"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23726" algn="l" defTabSz="1005931" rtl="0" eaLnBrk="1" latinLnBrk="0" hangingPunct="1"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700" b="0" dirty="0">
                <a:solidFill>
                  <a:schemeClr val="bg1">
                    <a:lumMod val="65000"/>
                  </a:schemeClr>
                </a:solidFill>
                <a:effectLst/>
                <a:latin typeface="+mn-lt"/>
                <a:ea typeface="Calibri" panose="020F0502020204030204" pitchFamily="34" charset="0"/>
              </a:rPr>
              <a:t>The material is based upon work supported by the National Aeronautics and Space Administration under Contract Number 80GSFC18C0007. </a:t>
            </a:r>
            <a:endParaRPr lang="en-US" sz="700" b="0" kern="1200" dirty="0">
              <a:solidFill>
                <a:schemeClr val="bg1">
                  <a:lumMod val="65000"/>
                </a:schemeClr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62" r:id="rId3"/>
    <p:sldLayoutId id="2147483767" r:id="rId4"/>
    <p:sldLayoutId id="2147483768" r:id="rId5"/>
  </p:sldLayoutIdLst>
  <p:hf hdr="0"/>
  <p:txStyles>
    <p:titleStyle>
      <a:lvl1pPr marL="460375" indent="0"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accent2"/>
          </a:solidFill>
          <a:latin typeface="+mn-lt"/>
          <a:ea typeface="ＭＳ Ｐゴシック" charset="0"/>
          <a:cs typeface="+mn-cs"/>
        </a:defRPr>
      </a:lvl1pPr>
      <a:lvl2pPr marL="742950" marR="0" indent="-285750" algn="l" defTabSz="914400" rtl="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lrTx/>
        <a:buSzTx/>
        <a:buFontTx/>
        <a:buChar char="–"/>
        <a:tabLst/>
        <a:defRPr sz="20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2">
            <a:extLst>
              <a:ext uri="{FF2B5EF4-FFF2-40B4-BE49-F238E27FC236}">
                <a16:creationId xmlns:a16="http://schemas.microsoft.com/office/drawing/2014/main" id="{9DFA3F7B-D741-419F-939E-D7EC537D95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9455" y="265931"/>
            <a:ext cx="11528914" cy="75347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1B4AFE-99CB-4B05-805D-2A7153B7A8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9454" y="1119133"/>
            <a:ext cx="11526982" cy="50859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7146180-701B-4577-6B8C-FBD51F523A7B}"/>
              </a:ext>
            </a:extLst>
          </p:cNvPr>
          <p:cNvSpPr/>
          <p:nvPr userDrawn="1"/>
        </p:nvSpPr>
        <p:spPr>
          <a:xfrm>
            <a:off x="0" y="5949397"/>
            <a:ext cx="12192000" cy="90860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24" b="0" dirty="0">
              <a:latin typeface="+mj-lt"/>
            </a:endParaRPr>
          </a:p>
        </p:txBody>
      </p: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C03565B0-159B-295E-5105-CA30585B18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9193" y="6629374"/>
            <a:ext cx="823869" cy="203200"/>
          </a:xfrm>
          <a:prstGeom prst="rect">
            <a:avLst/>
          </a:prstGeom>
        </p:spPr>
        <p:txBody>
          <a:bodyPr anchor="ctr"/>
          <a:lstStyle>
            <a:lvl1pPr algn="r">
              <a:defRPr sz="848" b="0" i="0">
                <a:solidFill>
                  <a:schemeClr val="bg1"/>
                </a:solidFill>
                <a:latin typeface="Dubai Light" panose="020B0303030403030204" pitchFamily="34" charset="-78"/>
                <a:cs typeface="Dubai Light" panose="020B0303030403030204" pitchFamily="34" charset="-78"/>
              </a:defRPr>
            </a:lvl1pPr>
          </a:lstStyle>
          <a:p>
            <a:fld id="{081511B0-DFF8-CD4C-809F-18782020142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1DF9E07A-8F6C-D8BE-F5F5-9EDFFD91482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0224306" y="6324574"/>
            <a:ext cx="1688756" cy="304800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algn="r">
              <a:defRPr sz="848" b="0" i="0">
                <a:solidFill>
                  <a:schemeClr val="bg1"/>
                </a:solidFill>
                <a:latin typeface="Dubai Light" panose="020B0303030403030204" pitchFamily="34" charset="-78"/>
                <a:cs typeface="Dubai Light" panose="020B0303030403030204" pitchFamily="34" charset="-78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Times" charset="0"/>
                <a:ea typeface="ＭＳ Ｐゴシック" charset="-128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Times" charset="0"/>
                <a:ea typeface="ＭＳ Ｐゴシック" charset="-128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Times" charset="0"/>
                <a:ea typeface="ＭＳ Ｐゴシック" charset="-128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Times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sz="2000" b="1" kern="1200">
                <a:solidFill>
                  <a:schemeClr val="tx1"/>
                </a:solidFill>
                <a:latin typeface="Times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sz="2000" b="1" kern="1200">
                <a:solidFill>
                  <a:schemeClr val="tx1"/>
                </a:solidFill>
                <a:latin typeface="Times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sz="2000" b="1" kern="1200">
                <a:solidFill>
                  <a:schemeClr val="tx1"/>
                </a:solidFill>
                <a:latin typeface="Times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sz="2000" b="1" kern="1200">
                <a:solidFill>
                  <a:schemeClr val="tx1"/>
                </a:solidFill>
                <a:latin typeface="Times" charset="0"/>
                <a:ea typeface="ＭＳ Ｐゴシック" charset="-128"/>
                <a:cs typeface="+mn-cs"/>
              </a:defRPr>
            </a:lvl9pPr>
          </a:lstStyle>
          <a:p>
            <a:pPr lvl="0"/>
            <a:r>
              <a:rPr lang="en-US" dirty="0"/>
              <a:t>SDL/25-3074 Rev. -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B015348-51A2-B0C1-E313-178AA4CB47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16" t="17730" r="16156" b="17974"/>
          <a:stretch/>
        </p:blipFill>
        <p:spPr>
          <a:xfrm>
            <a:off x="234758" y="6291469"/>
            <a:ext cx="954424" cy="507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30137"/>
      </p:ext>
    </p:extLst>
  </p:cSld>
  <p:clrMap bg1="lt1" tx1="dk1" bg2="lt2" tx2="dk2" accent1="accent1" accent2="accent2" accent3="accent3" accent4="accent4" accent5="accent5" accent6="accent6" hlink="hlink" folHlink="folHlink"/>
  <p:hf hdr="0"/>
  <p:txStyles>
    <p:titleStyle>
      <a:lvl1pPr algn="l" defTabSz="1108070" rtl="0" eaLnBrk="1" latinLnBrk="0" hangingPunct="1">
        <a:spcBef>
          <a:spcPct val="0"/>
        </a:spcBef>
        <a:buNone/>
        <a:defRPr sz="2908" b="1" i="0" kern="1200">
          <a:solidFill>
            <a:schemeClr val="tx1"/>
          </a:solidFill>
          <a:effectLst/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32421" indent="-332421" algn="l" defTabSz="1108070" rtl="0" eaLnBrk="1" latinLnBrk="0" hangingPunct="1">
        <a:lnSpc>
          <a:spcPct val="90000"/>
        </a:lnSpc>
        <a:spcBef>
          <a:spcPts val="727"/>
        </a:spcBef>
        <a:spcAft>
          <a:spcPts val="0"/>
        </a:spcAft>
        <a:buFont typeface="Arial" pitchFamily="34" charset="0"/>
        <a:buChar char="•"/>
        <a:defRPr sz="1697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20245" indent="-332421" algn="l" defTabSz="1108070" rtl="0" eaLnBrk="1" latinLnBrk="0" hangingPunct="1">
        <a:lnSpc>
          <a:spcPct val="90000"/>
        </a:lnSpc>
        <a:spcBef>
          <a:spcPts val="485"/>
        </a:spcBef>
        <a:spcAft>
          <a:spcPts val="0"/>
        </a:spcAft>
        <a:buFont typeface="Arial" pitchFamily="34" charset="0"/>
        <a:buChar char="–"/>
        <a:defRPr sz="1697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08070" indent="-277017" algn="l" defTabSz="1108070" rtl="0" eaLnBrk="1" latinLnBrk="0" hangingPunct="1">
        <a:lnSpc>
          <a:spcPct val="90000"/>
        </a:lnSpc>
        <a:spcBef>
          <a:spcPts val="485"/>
        </a:spcBef>
        <a:spcAft>
          <a:spcPts val="0"/>
        </a:spcAft>
        <a:buFont typeface="Arial" pitchFamily="34" charset="0"/>
        <a:buChar char="•"/>
        <a:defRPr sz="1697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385087" indent="-277017" algn="l" defTabSz="1108070" rtl="0" eaLnBrk="1" latinLnBrk="0" hangingPunct="1">
        <a:lnSpc>
          <a:spcPct val="90000"/>
        </a:lnSpc>
        <a:spcBef>
          <a:spcPts val="485"/>
        </a:spcBef>
        <a:spcAft>
          <a:spcPts val="0"/>
        </a:spcAft>
        <a:buFont typeface="Arial" pitchFamily="34" charset="0"/>
        <a:buChar char="–"/>
        <a:defRPr sz="1697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662105" indent="-277017" algn="l" defTabSz="1108070" rtl="0" eaLnBrk="1" latinLnBrk="0" hangingPunct="1">
        <a:lnSpc>
          <a:spcPct val="90000"/>
        </a:lnSpc>
        <a:spcBef>
          <a:spcPts val="485"/>
        </a:spcBef>
        <a:spcAft>
          <a:spcPts val="0"/>
        </a:spcAft>
        <a:buFont typeface="Arial" pitchFamily="34" charset="0"/>
        <a:buChar char="»"/>
        <a:defRPr sz="1697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770175" indent="0" algn="l" defTabSz="1108070" rtl="0" eaLnBrk="1" latinLnBrk="0" hangingPunct="1">
        <a:spcBef>
          <a:spcPct val="20000"/>
        </a:spcBef>
        <a:buFont typeface="Arial" pitchFamily="34" charset="0"/>
        <a:buNone/>
        <a:defRPr sz="1939" kern="1200">
          <a:solidFill>
            <a:schemeClr val="tx1"/>
          </a:solidFill>
          <a:latin typeface="+mn-lt"/>
          <a:ea typeface="+mn-ea"/>
          <a:cs typeface="+mn-cs"/>
        </a:defRPr>
      </a:lvl6pPr>
      <a:lvl7pPr marL="3324210" indent="0" algn="l" defTabSz="1108070" rtl="0" eaLnBrk="1" latinLnBrk="0" hangingPunct="1">
        <a:spcBef>
          <a:spcPct val="20000"/>
        </a:spcBef>
        <a:buFont typeface="Arial" pitchFamily="34" charset="0"/>
        <a:buNone/>
        <a:defRPr sz="1939" kern="1200">
          <a:solidFill>
            <a:schemeClr val="tx1"/>
          </a:solidFill>
          <a:latin typeface="+mn-lt"/>
          <a:ea typeface="+mn-ea"/>
          <a:cs typeface="+mn-cs"/>
        </a:defRPr>
      </a:lvl7pPr>
      <a:lvl8pPr marL="4155262" indent="-277017" algn="l" defTabSz="1108070" rtl="0" eaLnBrk="1" latinLnBrk="0" hangingPunct="1">
        <a:spcBef>
          <a:spcPct val="20000"/>
        </a:spcBef>
        <a:buFont typeface="Arial" pitchFamily="34" charset="0"/>
        <a:buChar char="•"/>
        <a:defRPr sz="2424" kern="1200">
          <a:solidFill>
            <a:schemeClr val="tx1"/>
          </a:solidFill>
          <a:latin typeface="+mn-lt"/>
          <a:ea typeface="+mn-ea"/>
          <a:cs typeface="+mn-cs"/>
        </a:defRPr>
      </a:lvl8pPr>
      <a:lvl9pPr marL="4709297" indent="-277017" algn="l" defTabSz="1108070" rtl="0" eaLnBrk="1" latinLnBrk="0" hangingPunct="1">
        <a:spcBef>
          <a:spcPct val="20000"/>
        </a:spcBef>
        <a:buFont typeface="Arial" pitchFamily="34" charset="0"/>
        <a:buChar char="•"/>
        <a:defRPr sz="242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08070" rtl="0" eaLnBrk="1" latinLnBrk="0" hangingPunct="1">
        <a:defRPr sz="2181" kern="1200">
          <a:solidFill>
            <a:schemeClr val="tx1"/>
          </a:solidFill>
          <a:latin typeface="+mn-lt"/>
          <a:ea typeface="+mn-ea"/>
          <a:cs typeface="+mn-cs"/>
        </a:defRPr>
      </a:lvl1pPr>
      <a:lvl2pPr marL="554035" algn="l" defTabSz="1108070" rtl="0" eaLnBrk="1" latinLnBrk="0" hangingPunct="1">
        <a:defRPr sz="2181" kern="1200">
          <a:solidFill>
            <a:schemeClr val="tx1"/>
          </a:solidFill>
          <a:latin typeface="+mn-lt"/>
          <a:ea typeface="+mn-ea"/>
          <a:cs typeface="+mn-cs"/>
        </a:defRPr>
      </a:lvl2pPr>
      <a:lvl3pPr marL="1108070" algn="l" defTabSz="1108070" rtl="0" eaLnBrk="1" latinLnBrk="0" hangingPunct="1">
        <a:defRPr sz="2181" kern="1200">
          <a:solidFill>
            <a:schemeClr val="tx1"/>
          </a:solidFill>
          <a:latin typeface="+mn-lt"/>
          <a:ea typeface="+mn-ea"/>
          <a:cs typeface="+mn-cs"/>
        </a:defRPr>
      </a:lvl3pPr>
      <a:lvl4pPr marL="1662105" algn="l" defTabSz="1108070" rtl="0" eaLnBrk="1" latinLnBrk="0" hangingPunct="1">
        <a:defRPr sz="2181" kern="1200">
          <a:solidFill>
            <a:schemeClr val="tx1"/>
          </a:solidFill>
          <a:latin typeface="+mn-lt"/>
          <a:ea typeface="+mn-ea"/>
          <a:cs typeface="+mn-cs"/>
        </a:defRPr>
      </a:lvl4pPr>
      <a:lvl5pPr marL="2216140" algn="l" defTabSz="1108070" rtl="0" eaLnBrk="1" latinLnBrk="0" hangingPunct="1">
        <a:defRPr sz="2181" kern="1200">
          <a:solidFill>
            <a:schemeClr val="tx1"/>
          </a:solidFill>
          <a:latin typeface="+mn-lt"/>
          <a:ea typeface="+mn-ea"/>
          <a:cs typeface="+mn-cs"/>
        </a:defRPr>
      </a:lvl5pPr>
      <a:lvl6pPr marL="2770175" algn="l" defTabSz="1108070" rtl="0" eaLnBrk="1" latinLnBrk="0" hangingPunct="1">
        <a:defRPr sz="2181" kern="1200">
          <a:solidFill>
            <a:schemeClr val="tx1"/>
          </a:solidFill>
          <a:latin typeface="+mn-lt"/>
          <a:ea typeface="+mn-ea"/>
          <a:cs typeface="+mn-cs"/>
        </a:defRPr>
      </a:lvl6pPr>
      <a:lvl7pPr marL="3324210" algn="l" defTabSz="1108070" rtl="0" eaLnBrk="1" latinLnBrk="0" hangingPunct="1">
        <a:defRPr sz="2181" kern="1200">
          <a:solidFill>
            <a:schemeClr val="tx1"/>
          </a:solidFill>
          <a:latin typeface="+mn-lt"/>
          <a:ea typeface="+mn-ea"/>
          <a:cs typeface="+mn-cs"/>
        </a:defRPr>
      </a:lvl7pPr>
      <a:lvl8pPr marL="3878245" algn="l" defTabSz="1108070" rtl="0" eaLnBrk="1" latinLnBrk="0" hangingPunct="1">
        <a:defRPr sz="2181" kern="1200">
          <a:solidFill>
            <a:schemeClr val="tx1"/>
          </a:solidFill>
          <a:latin typeface="+mn-lt"/>
          <a:ea typeface="+mn-ea"/>
          <a:cs typeface="+mn-cs"/>
        </a:defRPr>
      </a:lvl8pPr>
      <a:lvl9pPr marL="4432280" algn="l" defTabSz="1108070" rtl="0" eaLnBrk="1" latinLnBrk="0" hangingPunct="1">
        <a:defRPr sz="218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168">
          <p15:clr>
            <a:srgbClr val="F26B43"/>
          </p15:clr>
        </p15:guide>
        <p15:guide id="2" orient="horz" pos="3175">
          <p15:clr>
            <a:srgbClr val="F26B43"/>
          </p15:clr>
        </p15:guide>
        <p15:guide id="3" orient="horz" pos="439">
          <p15:clr>
            <a:srgbClr val="F26B43"/>
          </p15:clr>
        </p15:guide>
        <p15:guide id="4" pos="192">
          <p15:clr>
            <a:srgbClr val="F26B43"/>
          </p15:clr>
        </p15:guide>
        <p15:guide id="5" pos="2112">
          <p15:clr>
            <a:srgbClr val="F26B43"/>
          </p15:clr>
        </p15:guide>
        <p15:guide id="6" pos="4224">
          <p15:clr>
            <a:srgbClr val="F26B43"/>
          </p15:clr>
        </p15:guide>
        <p15:guide id="8" pos="5664">
          <p15:clr>
            <a:srgbClr val="F26B43"/>
          </p15:clr>
        </p15:guide>
        <p15:guide id="9" pos="5760">
          <p15:clr>
            <a:srgbClr val="F26B43"/>
          </p15:clr>
        </p15:guide>
        <p15:guide id="10" orient="horz" pos="327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stockcake.com/s?q=sign%20post%20crossroads" TargetMode="External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stockcake.com/s?q=sign%20post%20crossroads" TargetMode="External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stockcake.com/s?q=sign%20post%20crossroads" TargetMode="External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emf"/><Relationship Id="rId4" Type="http://schemas.openxmlformats.org/officeDocument/2006/relationships/image" Target="../media/image46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stockcake.com/s?q=sign%20post%20crossroads" TargetMode="Externa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7" Type="http://schemas.openxmlformats.org/officeDocument/2006/relationships/image" Target="../media/image44.emf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emf"/><Relationship Id="rId5" Type="http://schemas.openxmlformats.org/officeDocument/2006/relationships/image" Target="../media/image50.emf"/><Relationship Id="rId4" Type="http://schemas.openxmlformats.org/officeDocument/2006/relationships/image" Target="../media/image47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stockcake.com/s?q=sign%20post%20crossroads" TargetMode="External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3" Type="http://schemas.openxmlformats.org/officeDocument/2006/relationships/image" Target="../media/image9.png"/><Relationship Id="rId7" Type="http://schemas.openxmlformats.org/officeDocument/2006/relationships/image" Target="../media/image13.jpeg"/><Relationship Id="rId12" Type="http://schemas.openxmlformats.org/officeDocument/2006/relationships/image" Target="../media/image18.png"/><Relationship Id="rId2" Type="http://schemas.openxmlformats.org/officeDocument/2006/relationships/hyperlink" Target="https://www.awemission.org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emf"/><Relationship Id="rId4" Type="http://schemas.openxmlformats.org/officeDocument/2006/relationships/image" Target="../media/image10.svg"/><Relationship Id="rId9" Type="http://schemas.openxmlformats.org/officeDocument/2006/relationships/image" Target="../media/image15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stockcake.com/s?q=sign%20post%20crossroads" TargetMode="External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1">
            <a:extLst>
              <a:ext uri="{FF2B5EF4-FFF2-40B4-BE49-F238E27FC236}">
                <a16:creationId xmlns:a16="http://schemas.microsoft.com/office/drawing/2014/main" id="{77FB7A43-19F9-69F8-EAE7-F9492C4DDE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65606" y="3582288"/>
            <a:ext cx="5071515" cy="80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40" tIns="45720" rIns="91440" bIns="45720" anchor="ctr">
            <a:spAutoFit/>
          </a:bodyPr>
          <a:lstStyle/>
          <a:p>
            <a:pPr algn="l" eaLnBrk="1" hangingPunct="1"/>
            <a:r>
              <a:rPr lang="en-US" sz="1800" b="0" dirty="0">
                <a:latin typeface="Arial"/>
                <a:ea typeface="ＭＳ Ｐゴシック"/>
                <a:cs typeface="Arial"/>
              </a:rPr>
              <a:t>Mike Holt, Matt Ralphs</a:t>
            </a:r>
          </a:p>
          <a:p>
            <a:pPr algn="l" eaLnBrk="1" hangingPunct="1">
              <a:spcBef>
                <a:spcPts val="1200"/>
              </a:spcBef>
            </a:pPr>
            <a:r>
              <a:rPr lang="en-US" sz="1800" b="0" dirty="0">
                <a:latin typeface="Arial"/>
                <a:ea typeface="ＭＳ Ｐゴシック"/>
                <a:cs typeface="Arial"/>
              </a:rPr>
              <a:t>Space Dynamics Laboratory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1BA37E1-8474-56AD-C62B-52A0E0B0D3E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390525" y="3091228"/>
            <a:ext cx="5635871" cy="3757247"/>
          </a:xfrm>
          <a:prstGeom prst="rect">
            <a:avLst/>
          </a:prstGeom>
        </p:spPr>
      </p:pic>
      <p:sp>
        <p:nvSpPr>
          <p:cNvPr id="13314" name="Rectangle 10"/>
          <p:cNvSpPr>
            <a:spLocks noGrp="1" noChangeArrowheads="1"/>
          </p:cNvSpPr>
          <p:nvPr>
            <p:ph type="ctrTitle"/>
          </p:nvPr>
        </p:nvSpPr>
        <p:spPr>
          <a:xfrm>
            <a:off x="193431" y="1219645"/>
            <a:ext cx="11805138" cy="1314005"/>
          </a:xfrm>
        </p:spPr>
        <p:txBody>
          <a:bodyPr/>
          <a:lstStyle/>
          <a:p>
            <a:pPr marL="0" algn="ctr" eaLnBrk="1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FF4605"/>
                </a:solidFill>
                <a:ea typeface="ＭＳ Ｐゴシック" charset="-128"/>
              </a:rPr>
              <a:t>Atmospheric Waves Experiment (AWE) Thermal Control System: from Design through On-Orbit Thermal Performance</a:t>
            </a:r>
          </a:p>
        </p:txBody>
      </p:sp>
      <p:sp>
        <p:nvSpPr>
          <p:cNvPr id="13315" name="Rectangle 11"/>
          <p:cNvSpPr>
            <a:spLocks noChangeArrowheads="1"/>
          </p:cNvSpPr>
          <p:nvPr/>
        </p:nvSpPr>
        <p:spPr bwMode="auto">
          <a:xfrm>
            <a:off x="6165606" y="4876800"/>
            <a:ext cx="5071515" cy="1277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40" tIns="45720" rIns="91440" bIns="45720" anchor="t">
            <a:spAutoFit/>
          </a:bodyPr>
          <a:lstStyle/>
          <a:p>
            <a:pPr algn="l" eaLnBrk="1" hangingPunct="1"/>
            <a:r>
              <a:rPr lang="en-US" sz="1800">
                <a:solidFill>
                  <a:schemeClr val="accent2"/>
                </a:solidFill>
                <a:latin typeface="Arial"/>
                <a:ea typeface="ＭＳ Ｐゴシック"/>
                <a:cs typeface="Arial"/>
              </a:rPr>
              <a:t>Thermal &amp; Fluids Analysis Workshop 2025</a:t>
            </a:r>
          </a:p>
          <a:p>
            <a:pPr algn="l" eaLnBrk="1" hangingPunct="1"/>
            <a:r>
              <a:rPr lang="en-US" sz="1800">
                <a:solidFill>
                  <a:schemeClr val="accent2"/>
                </a:solidFill>
                <a:latin typeface="Arial"/>
                <a:ea typeface="ＭＳ Ｐゴシック"/>
                <a:cs typeface="Arial"/>
              </a:rPr>
              <a:t>NASA Ames Research Center</a:t>
            </a:r>
            <a:endParaRPr lang="en-US" sz="1800" b="0">
              <a:solidFill>
                <a:schemeClr val="accent2"/>
              </a:solidFill>
              <a:latin typeface="Arial" pitchFamily="34" charset="0"/>
            </a:endParaRPr>
          </a:p>
          <a:p>
            <a:pPr algn="l" eaLnBrk="1" hangingPunct="1">
              <a:spcBef>
                <a:spcPts val="600"/>
              </a:spcBef>
            </a:pPr>
            <a:r>
              <a:rPr lang="en-US" sz="1800" b="0">
                <a:solidFill>
                  <a:schemeClr val="accent2"/>
                </a:solidFill>
                <a:latin typeface="Arial"/>
                <a:ea typeface="ＭＳ Ｐゴシック"/>
                <a:cs typeface="Arial"/>
              </a:rPr>
              <a:t>San Jose, CA</a:t>
            </a:r>
          </a:p>
          <a:p>
            <a:pPr algn="l" eaLnBrk="1" hangingPunct="1"/>
            <a:r>
              <a:rPr lang="en-US" sz="1800" b="0">
                <a:solidFill>
                  <a:schemeClr val="accent2"/>
                </a:solidFill>
                <a:latin typeface="Arial"/>
                <a:ea typeface="ＭＳ Ｐゴシック"/>
                <a:cs typeface="Arial"/>
              </a:rPr>
              <a:t>August 4-7, 2025</a:t>
            </a:r>
          </a:p>
        </p:txBody>
      </p:sp>
      <p:sp>
        <p:nvSpPr>
          <p:cNvPr id="6" name="Text Box 36">
            <a:extLst>
              <a:ext uri="{FF2B5EF4-FFF2-40B4-BE49-F238E27FC236}">
                <a16:creationId xmlns:a16="http://schemas.microsoft.com/office/drawing/2014/main" id="{F917E5F1-6E57-4C5E-B693-B8880278A8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1"/>
            <a:ext cx="12192000" cy="914399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accent2">
                  <a:gamma/>
                  <a:shade val="48627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lIns="91440" tIns="45720" rIns="91440" bIns="45720" anchor="ctr"/>
          <a:lstStyle/>
          <a:p>
            <a:pPr>
              <a:spcBef>
                <a:spcPct val="50000"/>
              </a:spcBef>
              <a:tabLst>
                <a:tab pos="4459288" algn="ctr"/>
              </a:tabLst>
              <a:defRPr/>
            </a:pPr>
            <a:r>
              <a:rPr lang="en-US" sz="2800" dirty="0">
                <a:solidFill>
                  <a:schemeClr val="bg1"/>
                </a:solidFill>
                <a:latin typeface="Arial"/>
                <a:ea typeface="+mn-ea"/>
                <a:cs typeface="Arial"/>
              </a:rPr>
              <a:t>TFAWS 2025 Thermal Control &amp; Protection Technical Session</a:t>
            </a:r>
          </a:p>
        </p:txBody>
      </p:sp>
      <p:pic>
        <p:nvPicPr>
          <p:cNvPr id="11" name="Content Placeholder 6" descr="Shape&#10;&#10;AI-generated content may be incorrect.">
            <a:extLst>
              <a:ext uri="{FF2B5EF4-FFF2-40B4-BE49-F238E27FC236}">
                <a16:creationId xmlns:a16="http://schemas.microsoft.com/office/drawing/2014/main" id="{E0026DCD-8906-80DD-1DC9-E0B880CC60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237121" y="-42861"/>
            <a:ext cx="1002504" cy="1002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5F1F5381-7E05-B219-4531-289394C2D351}"/>
              </a:ext>
            </a:extLst>
          </p:cNvPr>
          <p:cNvGrpSpPr/>
          <p:nvPr/>
        </p:nvGrpSpPr>
        <p:grpSpPr>
          <a:xfrm>
            <a:off x="1406771" y="3396475"/>
            <a:ext cx="3601072" cy="2811000"/>
            <a:chOff x="979611" y="2683114"/>
            <a:chExt cx="3601072" cy="2811000"/>
          </a:xfrm>
        </p:grpSpPr>
        <p:pic>
          <p:nvPicPr>
            <p:cNvPr id="4" name="Picture 3" descr="Shape&#10;&#10;AI-generated content may be incorrect.">
              <a:extLst>
                <a:ext uri="{FF2B5EF4-FFF2-40B4-BE49-F238E27FC236}">
                  <a16:creationId xmlns:a16="http://schemas.microsoft.com/office/drawing/2014/main" id="{8CDC08DD-0247-664B-6EFF-F0F1DE2F2C2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0723"/>
            <a:stretch/>
          </p:blipFill>
          <p:spPr>
            <a:xfrm>
              <a:off x="1859582" y="2683114"/>
              <a:ext cx="1841130" cy="1544495"/>
            </a:xfrm>
            <a:prstGeom prst="rect">
              <a:avLst/>
            </a:prstGeom>
          </p:spPr>
        </p:pic>
        <p:pic>
          <p:nvPicPr>
            <p:cNvPr id="7" name="Picture 6" descr="Shape&#10;&#10;AI-generated content may be incorrect.">
              <a:extLst>
                <a:ext uri="{FF2B5EF4-FFF2-40B4-BE49-F238E27FC236}">
                  <a16:creationId xmlns:a16="http://schemas.microsoft.com/office/drawing/2014/main" id="{BAC284A6-DC86-CB59-C8EA-01002B0E47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797"/>
            <a:stretch/>
          </p:blipFill>
          <p:spPr>
            <a:xfrm>
              <a:off x="979611" y="4269228"/>
              <a:ext cx="3601072" cy="1224886"/>
            </a:xfrm>
            <a:prstGeom prst="rect">
              <a:avLst/>
            </a:prstGeom>
          </p:spPr>
        </p:pic>
      </p:grpSp>
      <p:sp>
        <p:nvSpPr>
          <p:cNvPr id="5" name="Rectangle 10">
            <a:extLst>
              <a:ext uri="{FF2B5EF4-FFF2-40B4-BE49-F238E27FC236}">
                <a16:creationId xmlns:a16="http://schemas.microsoft.com/office/drawing/2014/main" id="{7E2B141E-EF3B-F115-F2DA-B8DD0C5072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3572" y="2647950"/>
            <a:ext cx="8324854" cy="398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Arial" charset="0"/>
              </a:defRPr>
            </a:lvl9pPr>
          </a:lstStyle>
          <a:p>
            <a:pPr eaLnBrk="1" hangingPunct="1">
              <a:spcBef>
                <a:spcPts val="0"/>
              </a:spcBef>
              <a:spcAft>
                <a:spcPts val="0"/>
              </a:spcAft>
            </a:pPr>
            <a:r>
              <a:rPr lang="en-US" sz="2200" b="0" kern="0" dirty="0">
                <a:solidFill>
                  <a:srgbClr val="FF4605"/>
                </a:solidFill>
                <a:ea typeface="ＭＳ Ｐゴシック" charset="-128"/>
              </a:rPr>
              <a:t>Presented by: Mike Holt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664ABF5-A848-2BF1-4DD2-F6927757F6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5984" y="6400797"/>
            <a:ext cx="776416" cy="304800"/>
          </a:xfrm>
        </p:spPr>
        <p:txBody>
          <a:bodyPr/>
          <a:lstStyle/>
          <a:p>
            <a:fld id="{A937B6BC-EA0C-470E-B991-7E852790E29C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077E8212-DDED-5491-98B9-040EE69AD5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" y="6400797"/>
            <a:ext cx="1688756" cy="304800"/>
          </a:xfrm>
        </p:spPr>
        <p:txBody>
          <a:bodyPr/>
          <a:lstStyle/>
          <a:p>
            <a:r>
              <a:rPr lang="en-US" dirty="0"/>
              <a:t>SDL/25-3074 Rev. -</a:t>
            </a:r>
          </a:p>
        </p:txBody>
      </p:sp>
      <p:sp>
        <p:nvSpPr>
          <p:cNvPr id="14" name="Date Placeholder 1">
            <a:extLst>
              <a:ext uri="{FF2B5EF4-FFF2-40B4-BE49-F238E27FC236}">
                <a16:creationId xmlns:a16="http://schemas.microsoft.com/office/drawing/2014/main" id="{B331F388-38B2-FE11-F912-A3FA59DBD5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724400" y="6370635"/>
            <a:ext cx="27432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US" sz="1200" b="0" smtClean="0">
                <a:solidFill>
                  <a:srgbClr val="333399"/>
                </a:solidFill>
                <a:latin typeface="Arial"/>
                <a:ea typeface="ＭＳ Ｐゴシック"/>
                <a:cs typeface="Arial"/>
              </a:defRPr>
            </a:lvl1pPr>
          </a:lstStyle>
          <a:p>
            <a:r>
              <a:rPr lang="en-US" dirty="0">
                <a:latin typeface="Arial"/>
                <a:ea typeface="ＭＳ Ｐゴシック"/>
                <a:cs typeface="Arial"/>
              </a:rPr>
              <a:t>TFAWS 2025: August 4–7, 2025</a:t>
            </a:r>
          </a:p>
        </p:txBody>
      </p:sp>
    </p:spTree>
    <p:extLst>
      <p:ext uri="{BB962C8B-B14F-4D97-AF65-F5344CB8AC3E}">
        <p14:creationId xmlns:p14="http://schemas.microsoft.com/office/powerpoint/2010/main" val="6286859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0D99D51D-0BFF-3E98-A817-3E9E746E3B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1E678A2-A80C-5E72-37CE-155D4562F0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914400"/>
            <a:ext cx="4795024" cy="5410200"/>
          </a:xfrm>
        </p:spPr>
        <p:txBody>
          <a:bodyPr>
            <a:normAutofit/>
          </a:bodyPr>
          <a:lstStyle/>
          <a:p>
            <a:pPr marL="415526" indent="-415526">
              <a:spcBef>
                <a:spcPts val="1200"/>
              </a:spcBef>
              <a:buFont typeface="+mj-lt"/>
              <a:buAutoNum type="arabicPeriod"/>
            </a:pPr>
            <a:r>
              <a:rPr lang="en-US" sz="20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Introduction to AWE</a:t>
            </a:r>
          </a:p>
          <a:p>
            <a:pPr marL="415526" indent="-415526">
              <a:spcBef>
                <a:spcPts val="1200"/>
              </a:spcBef>
              <a:buFont typeface="+mj-lt"/>
              <a:buAutoNum type="arabicPeriod"/>
            </a:pPr>
            <a:r>
              <a:rPr lang="en-US" sz="20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Thermal Control System Overview</a:t>
            </a:r>
          </a:p>
          <a:p>
            <a:pPr marL="415526" indent="-415526">
              <a:spcBef>
                <a:spcPts val="1200"/>
              </a:spcBef>
              <a:buFont typeface="+mj-lt"/>
              <a:buAutoNum type="arabicPeriod"/>
            </a:pPr>
            <a:r>
              <a:rPr lang="en-US" sz="2000" b="1" dirty="0"/>
              <a:t>Thermal Models</a:t>
            </a:r>
          </a:p>
          <a:p>
            <a:pPr marL="415526" indent="-415526">
              <a:spcBef>
                <a:spcPts val="1200"/>
              </a:spcBef>
              <a:buFont typeface="+mj-lt"/>
              <a:buAutoNum type="arabicPeriod"/>
            </a:pPr>
            <a:r>
              <a:rPr lang="en-US" sz="2000" dirty="0"/>
              <a:t>Thermal Testing &amp; Model Correlation</a:t>
            </a:r>
          </a:p>
          <a:p>
            <a:pPr marL="415526" indent="-415526">
              <a:spcBef>
                <a:spcPts val="1200"/>
              </a:spcBef>
              <a:buFont typeface="+mj-lt"/>
              <a:buAutoNum type="arabicPeriod"/>
            </a:pPr>
            <a:r>
              <a:rPr lang="en-US" sz="2000" dirty="0"/>
              <a:t>On-Orbit Performance</a:t>
            </a:r>
          </a:p>
          <a:p>
            <a:pPr marL="415526" indent="-415526">
              <a:spcBef>
                <a:spcPts val="1200"/>
              </a:spcBef>
              <a:buFont typeface="+mj-lt"/>
              <a:buAutoNum type="arabicPeriod"/>
            </a:pPr>
            <a:r>
              <a:rPr lang="en-US" sz="2000" dirty="0"/>
              <a:t>Conclusions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678B41B-5C5E-B936-40A1-A7A2B367E8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" y="6400383"/>
            <a:ext cx="1688756" cy="304800"/>
          </a:xfrm>
        </p:spPr>
        <p:txBody>
          <a:bodyPr/>
          <a:lstStyle/>
          <a:p>
            <a:r>
              <a:rPr lang="en-US" dirty="0"/>
              <a:t>SDL/25-3074 Rev. -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90B02B-6C4C-6F3B-7E99-10CF35FD6D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81511B0-DFF8-CD4C-809F-187820201423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0C1F765-420B-5C19-0EA0-997F0DE05D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1362" y="462982"/>
            <a:ext cx="5319397" cy="531939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543FF84-5284-06B6-EEEF-FF32BCF4A3DC}"/>
              </a:ext>
            </a:extLst>
          </p:cNvPr>
          <p:cNvSpPr txBox="1"/>
          <p:nvPr/>
        </p:nvSpPr>
        <p:spPr>
          <a:xfrm>
            <a:off x="5631362" y="5782378"/>
            <a:ext cx="5319397" cy="208109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>
            <a:defPPr>
              <a:defRPr lang="en-US"/>
            </a:defPPr>
            <a:lvl1pPr algn="l">
              <a:defRPr sz="900">
                <a:latin typeface="Arial Narrow" panose="020B0606020202030204" pitchFamily="34" charset="0"/>
              </a:defRPr>
            </a:lvl1pPr>
          </a:lstStyle>
          <a:p>
            <a:r>
              <a:rPr lang="en-US" dirty="0">
                <a:hlinkClick r:id="rId3"/>
              </a:rPr>
              <a:t>https://stockcake.com/s?q=sign%20post%20crossroads</a:t>
            </a:r>
            <a:r>
              <a:rPr lang="en-US" dirty="0"/>
              <a:t>; Free, royalty free </a:t>
            </a:r>
          </a:p>
        </p:txBody>
      </p:sp>
      <p:sp>
        <p:nvSpPr>
          <p:cNvPr id="3" name="Date Placeholder 1">
            <a:extLst>
              <a:ext uri="{FF2B5EF4-FFF2-40B4-BE49-F238E27FC236}">
                <a16:creationId xmlns:a16="http://schemas.microsoft.com/office/drawing/2014/main" id="{447B5855-B071-284B-E2CD-48ECF3FF3E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724400" y="6370635"/>
            <a:ext cx="27432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US" sz="1200" b="0" smtClean="0">
                <a:solidFill>
                  <a:srgbClr val="333399"/>
                </a:solidFill>
                <a:latin typeface="Arial"/>
                <a:ea typeface="ＭＳ Ｐゴシック"/>
                <a:cs typeface="Arial"/>
              </a:defRPr>
            </a:lvl1pPr>
          </a:lstStyle>
          <a:p>
            <a:r>
              <a:rPr lang="en-US" dirty="0">
                <a:latin typeface="Arial"/>
                <a:ea typeface="ＭＳ Ｐゴシック"/>
                <a:cs typeface="Arial"/>
              </a:rPr>
              <a:t>TFAWS 2025: August 4–7, 2025</a:t>
            </a:r>
          </a:p>
        </p:txBody>
      </p:sp>
    </p:spTree>
    <p:extLst>
      <p:ext uri="{BB962C8B-B14F-4D97-AF65-F5344CB8AC3E}">
        <p14:creationId xmlns:p14="http://schemas.microsoft.com/office/powerpoint/2010/main" val="6621810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60B245B-542F-C74C-4FD1-CE28C748F9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914400"/>
            <a:ext cx="3211706" cy="3777899"/>
          </a:xfrm>
        </p:spPr>
        <p:txBody>
          <a:bodyPr>
            <a:normAutofit lnSpcReduction="10000"/>
          </a:bodyPr>
          <a:lstStyle/>
          <a:p>
            <a:pPr marL="0" indent="0">
              <a:spcBef>
                <a:spcPts val="1200"/>
              </a:spcBef>
              <a:buNone/>
            </a:pPr>
            <a:r>
              <a:rPr lang="en-US" sz="1800" b="1" u="sng" dirty="0"/>
              <a:t>Thermal Desktop Models:</a:t>
            </a:r>
          </a:p>
          <a:p>
            <a:pPr>
              <a:spcBef>
                <a:spcPts val="1200"/>
              </a:spcBef>
            </a:pPr>
            <a:r>
              <a:rPr lang="en-US" sz="1800" dirty="0"/>
              <a:t>Official thermal models</a:t>
            </a:r>
          </a:p>
          <a:p>
            <a:pPr>
              <a:spcBef>
                <a:spcPts val="1200"/>
              </a:spcBef>
            </a:pPr>
            <a:r>
              <a:rPr lang="en-US" sz="1800" dirty="0"/>
              <a:t>Accurate snapshots of predicted payload temperatures</a:t>
            </a:r>
          </a:p>
          <a:p>
            <a:pPr>
              <a:spcBef>
                <a:spcPts val="1200"/>
              </a:spcBef>
            </a:pPr>
            <a:r>
              <a:rPr lang="en-US" sz="1800" dirty="0"/>
              <a:t>Includes ISS and launch vehicle interactions</a:t>
            </a:r>
          </a:p>
          <a:p>
            <a:pPr>
              <a:spcBef>
                <a:spcPts val="1200"/>
              </a:spcBef>
            </a:pPr>
            <a:r>
              <a:rPr lang="en-US" sz="1800" dirty="0"/>
              <a:t>Used to verify requirements</a:t>
            </a:r>
          </a:p>
          <a:p>
            <a:pPr>
              <a:spcBef>
                <a:spcPts val="1200"/>
              </a:spcBef>
            </a:pPr>
            <a:r>
              <a:rPr lang="en-US" sz="1800" dirty="0"/>
              <a:t>Underwent several correlations to test data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E37D30E-8F98-0F23-B0E1-D56ABF9E8A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Thermal Models: Overview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4E2B4E9-4062-D04D-752E-F76F0D34B6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" y="6400383"/>
            <a:ext cx="1688756" cy="304800"/>
          </a:xfrm>
        </p:spPr>
        <p:txBody>
          <a:bodyPr/>
          <a:lstStyle/>
          <a:p>
            <a:r>
              <a:rPr lang="en-US" dirty="0"/>
              <a:t>SDL/25-3074 Rev. -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314731D-8160-3252-0672-3CB1302D48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81511B0-DFF8-CD4C-809F-187820201423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F3CDAA3-1970-976D-E42C-899EBC116233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6705600" y="914400"/>
            <a:ext cx="4876800" cy="2525713"/>
          </a:xfrm>
        </p:spPr>
        <p:txBody>
          <a:bodyPr>
            <a:normAutofit/>
          </a:bodyPr>
          <a:lstStyle/>
          <a:p>
            <a:pPr marL="0" indent="0">
              <a:spcBef>
                <a:spcPts val="1200"/>
              </a:spcBef>
              <a:buNone/>
            </a:pPr>
            <a:r>
              <a:rPr lang="en-US" sz="1800" b="1" u="sng" dirty="0"/>
              <a:t>MATLAB Model:</a:t>
            </a:r>
          </a:p>
          <a:p>
            <a:pPr>
              <a:spcBef>
                <a:spcPts val="1200"/>
              </a:spcBef>
            </a:pPr>
            <a:r>
              <a:rPr lang="en-US" sz="1800" dirty="0"/>
              <a:t>Analytical model that only includes nodes for baffle and OMA radiator</a:t>
            </a:r>
          </a:p>
          <a:p>
            <a:pPr>
              <a:spcBef>
                <a:spcPts val="1200"/>
              </a:spcBef>
            </a:pPr>
            <a:r>
              <a:rPr lang="en-US" sz="1800" dirty="0"/>
              <a:t>Quickly evaluate the impact of changing environmental loads </a:t>
            </a:r>
          </a:p>
          <a:p>
            <a:pPr>
              <a:spcBef>
                <a:spcPts val="1200"/>
              </a:spcBef>
            </a:pPr>
            <a:r>
              <a:rPr lang="en-US" sz="1800" dirty="0"/>
              <a:t>Predict temperatures into the future with forecast environments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3FAA605-ECDF-BA41-2349-F398606BB9FF}"/>
              </a:ext>
            </a:extLst>
          </p:cNvPr>
          <p:cNvSpPr/>
          <p:nvPr/>
        </p:nvSpPr>
        <p:spPr>
          <a:xfrm>
            <a:off x="7348049" y="4178078"/>
            <a:ext cx="501161" cy="1468315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A7097EF-FAD8-2635-E244-8E07E811FACF}"/>
              </a:ext>
            </a:extLst>
          </p:cNvPr>
          <p:cNvSpPr/>
          <p:nvPr/>
        </p:nvSpPr>
        <p:spPr>
          <a:xfrm>
            <a:off x="8520354" y="3887933"/>
            <a:ext cx="1213337" cy="184638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CF76BA1-9C8D-D85E-1627-A3DB8B4739B3}"/>
              </a:ext>
            </a:extLst>
          </p:cNvPr>
          <p:cNvSpPr/>
          <p:nvPr/>
        </p:nvSpPr>
        <p:spPr>
          <a:xfrm>
            <a:off x="9030307" y="3984647"/>
            <a:ext cx="182880" cy="182880"/>
          </a:xfrm>
          <a:prstGeom prst="ellipse">
            <a:avLst/>
          </a:prstGeom>
          <a:solidFill>
            <a:schemeClr val="accent5">
              <a:lumMod val="2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3C9A617-3A41-986B-DCDE-9C852F29510B}"/>
              </a:ext>
            </a:extLst>
          </p:cNvPr>
          <p:cNvSpPr/>
          <p:nvPr/>
        </p:nvSpPr>
        <p:spPr>
          <a:xfrm>
            <a:off x="7523895" y="4758370"/>
            <a:ext cx="182880" cy="182880"/>
          </a:xfrm>
          <a:prstGeom prst="ellipse">
            <a:avLst/>
          </a:prstGeom>
          <a:solidFill>
            <a:schemeClr val="accent5">
              <a:lumMod val="2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5978686-6364-CB7E-F35E-EDE38E4D34D3}"/>
              </a:ext>
            </a:extLst>
          </p:cNvPr>
          <p:cNvCxnSpPr>
            <a:stCxn id="15" idx="6"/>
            <a:endCxn id="14" idx="3"/>
          </p:cNvCxnSpPr>
          <p:nvPr/>
        </p:nvCxnSpPr>
        <p:spPr>
          <a:xfrm flipV="1">
            <a:off x="7706775" y="4140745"/>
            <a:ext cx="1350314" cy="709065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5C9E5838-8A5D-44B2-A0A7-4C7102CDDF9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340" b="50921"/>
          <a:stretch/>
        </p:blipFill>
        <p:spPr bwMode="auto">
          <a:xfrm>
            <a:off x="9486897" y="4384646"/>
            <a:ext cx="2142248" cy="1952070"/>
          </a:xfrm>
          <a:prstGeom prst="rect">
            <a:avLst/>
          </a:prstGeom>
          <a:noFill/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94F31E7-C72D-ABDF-2DCC-26EF2705B46C}"/>
              </a:ext>
            </a:extLst>
          </p:cNvPr>
          <p:cNvSpPr txBox="1"/>
          <p:nvPr/>
        </p:nvSpPr>
        <p:spPr>
          <a:xfrm>
            <a:off x="6552165" y="4749578"/>
            <a:ext cx="770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>
                <a:latin typeface="+mn-lt"/>
              </a:rPr>
              <a:t>Baffle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ECFE639-6259-3CB6-0FBC-FA8D2E3386BC}"/>
              </a:ext>
            </a:extLst>
          </p:cNvPr>
          <p:cNvSpPr txBox="1"/>
          <p:nvPr/>
        </p:nvSpPr>
        <p:spPr>
          <a:xfrm>
            <a:off x="8338141" y="3509863"/>
            <a:ext cx="1633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>
                <a:latin typeface="+mn-lt"/>
              </a:rPr>
              <a:t>OMA Radiator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66BFC7FB-9E4B-8C4F-9A85-490BEE6E4E6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" t="3253" r="412" b="7749"/>
          <a:stretch/>
        </p:blipFill>
        <p:spPr bwMode="auto">
          <a:xfrm>
            <a:off x="750434" y="4726312"/>
            <a:ext cx="4969692" cy="16459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B3E16F7-DB83-224F-9B75-99F8791597E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538" b="3099"/>
          <a:stretch/>
        </p:blipFill>
        <p:spPr bwMode="auto">
          <a:xfrm rot="4594995">
            <a:off x="3455035" y="2133102"/>
            <a:ext cx="2941336" cy="171866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A98E661-1646-DA9F-4466-7E114276D69A}"/>
              </a:ext>
            </a:extLst>
          </p:cNvPr>
          <p:cNvCxnSpPr>
            <a:cxnSpLocks/>
          </p:cNvCxnSpPr>
          <p:nvPr/>
        </p:nvCxnSpPr>
        <p:spPr>
          <a:xfrm flipH="1" flipV="1">
            <a:off x="3875521" y="3463635"/>
            <a:ext cx="382154" cy="2111665"/>
          </a:xfrm>
          <a:prstGeom prst="line">
            <a:avLst/>
          </a:prstGeom>
          <a:ln w="635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960F46A4-0331-73D1-CF0C-CD5C89344E23}"/>
              </a:ext>
            </a:extLst>
          </p:cNvPr>
          <p:cNvCxnSpPr>
            <a:cxnSpLocks/>
          </p:cNvCxnSpPr>
          <p:nvPr/>
        </p:nvCxnSpPr>
        <p:spPr>
          <a:xfrm flipV="1">
            <a:off x="4325411" y="4195658"/>
            <a:ext cx="1261146" cy="1436792"/>
          </a:xfrm>
          <a:prstGeom prst="line">
            <a:avLst/>
          </a:prstGeom>
          <a:ln w="635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Oval 27">
            <a:extLst>
              <a:ext uri="{FF2B5EF4-FFF2-40B4-BE49-F238E27FC236}">
                <a16:creationId xmlns:a16="http://schemas.microsoft.com/office/drawing/2014/main" id="{BCD73AC7-5041-43BA-3CF3-AE6615E241AA}"/>
              </a:ext>
            </a:extLst>
          </p:cNvPr>
          <p:cNvSpPr/>
          <p:nvPr/>
        </p:nvSpPr>
        <p:spPr>
          <a:xfrm>
            <a:off x="3823264" y="1359336"/>
            <a:ext cx="2157048" cy="3197547"/>
          </a:xfrm>
          <a:prstGeom prst="ellipse">
            <a:avLst/>
          </a:prstGeom>
          <a:ln w="635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47A290D-C795-8215-965D-2913FECE31D2}"/>
              </a:ext>
            </a:extLst>
          </p:cNvPr>
          <p:cNvCxnSpPr/>
          <p:nvPr/>
        </p:nvCxnSpPr>
        <p:spPr bwMode="auto">
          <a:xfrm>
            <a:off x="6265990" y="844063"/>
            <a:ext cx="0" cy="55778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" name="Date Placeholder 1">
            <a:extLst>
              <a:ext uri="{FF2B5EF4-FFF2-40B4-BE49-F238E27FC236}">
                <a16:creationId xmlns:a16="http://schemas.microsoft.com/office/drawing/2014/main" id="{61FC87E2-BD65-00D6-6E3F-AF9107DDC6A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724400" y="6370635"/>
            <a:ext cx="27432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US" sz="1200" b="0" smtClean="0">
                <a:solidFill>
                  <a:srgbClr val="333399"/>
                </a:solidFill>
                <a:latin typeface="Arial"/>
                <a:ea typeface="ＭＳ Ｐゴシック"/>
                <a:cs typeface="Arial"/>
              </a:defRPr>
            </a:lvl1pPr>
          </a:lstStyle>
          <a:p>
            <a:r>
              <a:rPr lang="en-US" dirty="0">
                <a:latin typeface="Arial"/>
                <a:ea typeface="ＭＳ Ｐゴシック"/>
                <a:cs typeface="Arial"/>
              </a:rPr>
              <a:t>TFAWS 2025: August 4–7, 2025</a:t>
            </a:r>
          </a:p>
        </p:txBody>
      </p:sp>
    </p:spTree>
    <p:extLst>
      <p:ext uri="{BB962C8B-B14F-4D97-AF65-F5344CB8AC3E}">
        <p14:creationId xmlns:p14="http://schemas.microsoft.com/office/powerpoint/2010/main" val="9969413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8675A-2CEE-1E6E-F94C-2BE16D1DB1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Thermal Models: Thermal Desktop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E0DA028-2028-1766-6F6A-015B94AFF1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914400"/>
            <a:ext cx="5783696" cy="3064259"/>
          </a:xfrm>
        </p:spPr>
        <p:txBody>
          <a:bodyPr>
            <a:noAutofit/>
          </a:bodyPr>
          <a:lstStyle/>
          <a:p>
            <a:r>
              <a:rPr lang="en-US" sz="2000" dirty="0"/>
              <a:t>Thermal models include:</a:t>
            </a:r>
          </a:p>
          <a:p>
            <a:pPr lvl="1"/>
            <a:r>
              <a:rPr lang="en-US" sz="2000" dirty="0"/>
              <a:t>AWE instrument developed by SDL</a:t>
            </a:r>
          </a:p>
          <a:p>
            <a:pPr lvl="1"/>
            <a:r>
              <a:rPr lang="en-US" sz="2000" dirty="0"/>
              <a:t>ExPA provided by Boeing PTCS-ISS</a:t>
            </a:r>
          </a:p>
          <a:p>
            <a:pPr lvl="1"/>
            <a:r>
              <a:rPr lang="en-US" sz="2000" dirty="0"/>
              <a:t>ISS provided by Boeing PTCS-ISS</a:t>
            </a:r>
          </a:p>
          <a:p>
            <a:pPr lvl="1"/>
            <a:r>
              <a:rPr lang="en-US" sz="2000" dirty="0"/>
              <a:t>Launch vehicles provided by Boeing PTCS-ISS</a:t>
            </a:r>
          </a:p>
          <a:p>
            <a:pPr>
              <a:spcBef>
                <a:spcPts val="1200"/>
              </a:spcBef>
            </a:pPr>
            <a:r>
              <a:rPr lang="en-US" sz="2000" dirty="0"/>
              <a:t>ISS/AWE payload integrated thermal model takes ~8 hours to run each transient case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B0CE7CA-8E4E-BC70-7FC2-268321E357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" y="6400383"/>
            <a:ext cx="1688756" cy="304800"/>
          </a:xfrm>
        </p:spPr>
        <p:txBody>
          <a:bodyPr/>
          <a:lstStyle/>
          <a:p>
            <a:r>
              <a:rPr lang="en-US" dirty="0"/>
              <a:t>SDL/25-3074 Rev. -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EBE070-3AE8-E5EB-8E3D-EED231095A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81511B0-DFF8-CD4C-809F-187820201423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1ACFAAE-D083-1A70-9F16-CB1225E7ED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0802"/>
          <a:stretch/>
        </p:blipFill>
        <p:spPr>
          <a:xfrm>
            <a:off x="322561" y="4131499"/>
            <a:ext cx="2736609" cy="19064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30ACE1B-7ECE-1AF2-954B-95163BF5F2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1490" y="4466999"/>
            <a:ext cx="1857556" cy="140355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C53434D-3EAF-454B-77CD-54FA3C13579E}"/>
              </a:ext>
            </a:extLst>
          </p:cNvPr>
          <p:cNvSpPr/>
          <p:nvPr/>
        </p:nvSpPr>
        <p:spPr>
          <a:xfrm>
            <a:off x="3523309" y="5889370"/>
            <a:ext cx="21339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0" dirty="0">
                <a:solidFill>
                  <a:srgbClr val="000000"/>
                </a:solidFill>
                <a:latin typeface="+mn-lt"/>
              </a:rPr>
              <a:t>SpX Dragon Cargo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2C195A9-8C01-A0C3-7641-3D7AC4629C07}"/>
              </a:ext>
            </a:extLst>
          </p:cNvPr>
          <p:cNvSpPr/>
          <p:nvPr/>
        </p:nvSpPr>
        <p:spPr>
          <a:xfrm>
            <a:off x="502078" y="5889370"/>
            <a:ext cx="23775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0" dirty="0">
                <a:solidFill>
                  <a:srgbClr val="000000"/>
                </a:solidFill>
                <a:latin typeface="+mn-lt"/>
              </a:rPr>
              <a:t>Dream Chaser Cargo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6C419AC-A03C-B5E1-B4B0-BBF58447825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" t="3253" r="412" b="7749"/>
          <a:stretch/>
        </p:blipFill>
        <p:spPr bwMode="auto">
          <a:xfrm>
            <a:off x="5888309" y="4084905"/>
            <a:ext cx="5940684" cy="196954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11E2FF5-D21C-A045-5B6F-11C0C0E92E5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538" b="3099"/>
          <a:stretch/>
        </p:blipFill>
        <p:spPr bwMode="auto">
          <a:xfrm>
            <a:off x="6477494" y="1286698"/>
            <a:ext cx="4407099" cy="257513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217A196-379B-27DA-3BF3-B4F2F596F3CD}"/>
              </a:ext>
            </a:extLst>
          </p:cNvPr>
          <p:cNvSpPr txBox="1"/>
          <p:nvPr/>
        </p:nvSpPr>
        <p:spPr>
          <a:xfrm>
            <a:off x="9991651" y="3479312"/>
            <a:ext cx="8460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0" dirty="0">
                <a:latin typeface="+mn-lt"/>
                <a:cs typeface="Times" panose="02020603050405020304" pitchFamily="18" charset="0"/>
              </a:rPr>
              <a:t>ExPA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3CC34A1-1C91-695D-996B-1BE0BC5008F3}"/>
              </a:ext>
            </a:extLst>
          </p:cNvPr>
          <p:cNvCxnSpPr>
            <a:cxnSpLocks/>
          </p:cNvCxnSpPr>
          <p:nvPr/>
        </p:nvCxnSpPr>
        <p:spPr>
          <a:xfrm flipH="1" flipV="1">
            <a:off x="10115303" y="3243052"/>
            <a:ext cx="182880" cy="27432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AC3043AD-41B0-698F-3E3E-A108065F72F9}"/>
              </a:ext>
            </a:extLst>
          </p:cNvPr>
          <p:cNvSpPr/>
          <p:nvPr/>
        </p:nvSpPr>
        <p:spPr>
          <a:xfrm>
            <a:off x="8580370" y="6024190"/>
            <a:ext cx="5565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0" dirty="0">
                <a:solidFill>
                  <a:srgbClr val="000000"/>
                </a:solidFill>
                <a:latin typeface="+mn-lt"/>
              </a:rPr>
              <a:t>ISS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CE10887-3604-F99D-7CD1-CB377C91E5BF}"/>
              </a:ext>
            </a:extLst>
          </p:cNvPr>
          <p:cNvSpPr txBox="1"/>
          <p:nvPr/>
        </p:nvSpPr>
        <p:spPr>
          <a:xfrm>
            <a:off x="8572533" y="1051135"/>
            <a:ext cx="2134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0" dirty="0">
                <a:latin typeface="+mn-lt"/>
              </a:rPr>
              <a:t>AWE Instrument 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6027DD10-3BE8-DD39-5516-6968DEB016A3}"/>
              </a:ext>
            </a:extLst>
          </p:cNvPr>
          <p:cNvCxnSpPr>
            <a:cxnSpLocks/>
          </p:cNvCxnSpPr>
          <p:nvPr/>
        </p:nvCxnSpPr>
        <p:spPr>
          <a:xfrm flipH="1">
            <a:off x="8886059" y="1378109"/>
            <a:ext cx="150307" cy="26209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Date Placeholder 1">
            <a:extLst>
              <a:ext uri="{FF2B5EF4-FFF2-40B4-BE49-F238E27FC236}">
                <a16:creationId xmlns:a16="http://schemas.microsoft.com/office/drawing/2014/main" id="{2EB705C2-AC68-757B-8E9A-A7A5647783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724400" y="6370635"/>
            <a:ext cx="27432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US" sz="1200" b="0" smtClean="0">
                <a:solidFill>
                  <a:srgbClr val="333399"/>
                </a:solidFill>
                <a:latin typeface="Arial"/>
                <a:ea typeface="ＭＳ Ｐゴシック"/>
                <a:cs typeface="Arial"/>
              </a:defRPr>
            </a:lvl1pPr>
          </a:lstStyle>
          <a:p>
            <a:r>
              <a:rPr lang="en-US" dirty="0">
                <a:latin typeface="Arial"/>
                <a:ea typeface="ＭＳ Ｐゴシック"/>
                <a:cs typeface="Arial"/>
              </a:rPr>
              <a:t>TFAWS 2025: August 4–7, 2025</a:t>
            </a:r>
          </a:p>
        </p:txBody>
      </p:sp>
    </p:spTree>
    <p:extLst>
      <p:ext uri="{BB962C8B-B14F-4D97-AF65-F5344CB8AC3E}">
        <p14:creationId xmlns:p14="http://schemas.microsoft.com/office/powerpoint/2010/main" val="21259964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D85FAD-A4BD-6A54-691D-5535FEE3B7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533400"/>
          </a:xfrm>
        </p:spPr>
        <p:txBody>
          <a:bodyPr/>
          <a:lstStyle/>
          <a:p>
            <a:r>
              <a:rPr lang="en-US" dirty="0"/>
              <a:t>Thermal Models: MATLAB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94AC4E-80CE-0CD6-9830-5E24FBC506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914400"/>
            <a:ext cx="10697308" cy="1537161"/>
          </a:xfrm>
        </p:spPr>
        <p:txBody>
          <a:bodyPr>
            <a:normAutofit/>
          </a:bodyPr>
          <a:lstStyle/>
          <a:p>
            <a:r>
              <a:rPr lang="en-US" sz="2000" dirty="0"/>
              <a:t>Based on Steven L. Rickman’s course, “Introduction to On-Orbit Thermal Environments” from the 2014 Thermal and Fluids Analysis Workshop (TFAWS)</a:t>
            </a:r>
          </a:p>
          <a:p>
            <a:pPr>
              <a:spcBef>
                <a:spcPts val="1200"/>
              </a:spcBef>
            </a:pPr>
            <a:r>
              <a:rPr lang="en-US" sz="2000" dirty="0"/>
              <a:t>Uses a six-sided box and calculates environmental heat loads</a:t>
            </a:r>
          </a:p>
          <a:p>
            <a:pPr lvl="1"/>
            <a:r>
              <a:rPr lang="en-US" sz="1800" dirty="0"/>
              <a:t>Includes two surfaces that are conductively connected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4888F8-1EE3-85A2-6567-1D4C2A6476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" y="6399701"/>
            <a:ext cx="1689100" cy="304800"/>
          </a:xfrm>
        </p:spPr>
        <p:txBody>
          <a:bodyPr/>
          <a:lstStyle/>
          <a:p>
            <a:r>
              <a:rPr lang="en-US" dirty="0"/>
              <a:t>SDL/25-3074 Rev. -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007247-D0FD-4A19-8270-A1020FAB9F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6113" y="6400800"/>
            <a:ext cx="776287" cy="304800"/>
          </a:xfrm>
        </p:spPr>
        <p:txBody>
          <a:bodyPr/>
          <a:lstStyle/>
          <a:p>
            <a:fld id="{081511B0-DFF8-CD4C-809F-187820201423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E7D8C28-30F7-5D83-0EAE-2A1FC4BEA01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9413" y="2448576"/>
            <a:ext cx="7540410" cy="4012389"/>
          </a:xfrm>
          <a:prstGeom prst="rect">
            <a:avLst/>
          </a:prstGeom>
          <a:noFill/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D15FE4A-5974-5069-37C6-3033E0DBBDE2}"/>
              </a:ext>
            </a:extLst>
          </p:cNvPr>
          <p:cNvSpPr/>
          <p:nvPr/>
        </p:nvSpPr>
        <p:spPr>
          <a:xfrm>
            <a:off x="1213550" y="3921367"/>
            <a:ext cx="501161" cy="1468315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311CB05-E821-F03B-C1AD-1465DFB5335A}"/>
              </a:ext>
            </a:extLst>
          </p:cNvPr>
          <p:cNvSpPr/>
          <p:nvPr/>
        </p:nvSpPr>
        <p:spPr>
          <a:xfrm>
            <a:off x="2385855" y="3631222"/>
            <a:ext cx="1213337" cy="184638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A1146EF-B622-6960-E21A-1321B0923B84}"/>
              </a:ext>
            </a:extLst>
          </p:cNvPr>
          <p:cNvSpPr/>
          <p:nvPr/>
        </p:nvSpPr>
        <p:spPr>
          <a:xfrm>
            <a:off x="2895808" y="3727936"/>
            <a:ext cx="182880" cy="182880"/>
          </a:xfrm>
          <a:prstGeom prst="ellipse">
            <a:avLst/>
          </a:prstGeom>
          <a:solidFill>
            <a:schemeClr val="accent5">
              <a:lumMod val="2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AF1F9A5-00B4-0E15-A920-E03CF12FDBCD}"/>
              </a:ext>
            </a:extLst>
          </p:cNvPr>
          <p:cNvSpPr/>
          <p:nvPr/>
        </p:nvSpPr>
        <p:spPr>
          <a:xfrm>
            <a:off x="1389396" y="4501659"/>
            <a:ext cx="182880" cy="182880"/>
          </a:xfrm>
          <a:prstGeom prst="ellipse">
            <a:avLst/>
          </a:prstGeom>
          <a:solidFill>
            <a:schemeClr val="accent5">
              <a:lumMod val="2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2F8E6CB-C497-9A1C-2C72-A287F1FA059B}"/>
              </a:ext>
            </a:extLst>
          </p:cNvPr>
          <p:cNvCxnSpPr>
            <a:stCxn id="10" idx="6"/>
            <a:endCxn id="9" idx="3"/>
          </p:cNvCxnSpPr>
          <p:nvPr/>
        </p:nvCxnSpPr>
        <p:spPr>
          <a:xfrm flipV="1">
            <a:off x="1572276" y="3884034"/>
            <a:ext cx="1350314" cy="709065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2524CB02-7B0A-B4D6-1AED-9F264FB6F488}"/>
              </a:ext>
            </a:extLst>
          </p:cNvPr>
          <p:cNvSpPr txBox="1"/>
          <p:nvPr/>
        </p:nvSpPr>
        <p:spPr>
          <a:xfrm>
            <a:off x="417666" y="4492867"/>
            <a:ext cx="770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>
                <a:latin typeface="+mn-lt"/>
              </a:rPr>
              <a:t>Baffle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0855634-B4B8-40C4-797C-70C250EF8F86}"/>
              </a:ext>
            </a:extLst>
          </p:cNvPr>
          <p:cNvSpPr txBox="1"/>
          <p:nvPr/>
        </p:nvSpPr>
        <p:spPr>
          <a:xfrm>
            <a:off x="2203642" y="3253152"/>
            <a:ext cx="1633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>
                <a:latin typeface="+mn-lt"/>
              </a:rPr>
              <a:t>OMA Radiator</a:t>
            </a:r>
          </a:p>
        </p:txBody>
      </p:sp>
      <p:sp>
        <p:nvSpPr>
          <p:cNvPr id="18" name="Date Placeholder 1">
            <a:extLst>
              <a:ext uri="{FF2B5EF4-FFF2-40B4-BE49-F238E27FC236}">
                <a16:creationId xmlns:a16="http://schemas.microsoft.com/office/drawing/2014/main" id="{8C4F8642-E69A-2807-C472-84C22C12B7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724400" y="6370635"/>
            <a:ext cx="27432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US" sz="1200" b="0" smtClean="0">
                <a:solidFill>
                  <a:srgbClr val="333399"/>
                </a:solidFill>
                <a:latin typeface="Arial"/>
                <a:ea typeface="ＭＳ Ｐゴシック"/>
                <a:cs typeface="Arial"/>
              </a:defRPr>
            </a:lvl1pPr>
          </a:lstStyle>
          <a:p>
            <a:r>
              <a:rPr lang="en-US" dirty="0">
                <a:latin typeface="Arial"/>
                <a:ea typeface="ＭＳ Ｐゴシック"/>
                <a:cs typeface="Arial"/>
              </a:rPr>
              <a:t>TFAWS 2025: August 4–7, 2025</a:t>
            </a:r>
          </a:p>
        </p:txBody>
      </p:sp>
    </p:spTree>
    <p:extLst>
      <p:ext uri="{BB962C8B-B14F-4D97-AF65-F5344CB8AC3E}">
        <p14:creationId xmlns:p14="http://schemas.microsoft.com/office/powerpoint/2010/main" val="12016328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0D99D51D-0BFF-3E98-A817-3E9E746E3B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1E678A2-A80C-5E72-37CE-155D4562F0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15526" indent="-415526">
              <a:spcBef>
                <a:spcPts val="1200"/>
              </a:spcBef>
              <a:buFont typeface="+mj-lt"/>
              <a:buAutoNum type="arabicPeriod"/>
            </a:pPr>
            <a:r>
              <a:rPr lang="en-US" sz="20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Introduction to AWE</a:t>
            </a:r>
          </a:p>
          <a:p>
            <a:pPr marL="415526" indent="-415526">
              <a:spcBef>
                <a:spcPts val="1200"/>
              </a:spcBef>
              <a:buFont typeface="+mj-lt"/>
              <a:buAutoNum type="arabicPeriod"/>
            </a:pPr>
            <a:r>
              <a:rPr lang="en-US" sz="20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Thermal Control System Overview</a:t>
            </a:r>
          </a:p>
          <a:p>
            <a:pPr marL="415526" indent="-415526">
              <a:spcBef>
                <a:spcPts val="1200"/>
              </a:spcBef>
              <a:buFont typeface="+mj-lt"/>
              <a:buAutoNum type="arabicPeriod"/>
            </a:pPr>
            <a:r>
              <a:rPr lang="en-US" sz="20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Thermal Models</a:t>
            </a:r>
          </a:p>
          <a:p>
            <a:pPr marL="415526" indent="-415526">
              <a:spcBef>
                <a:spcPts val="1200"/>
              </a:spcBef>
              <a:buFont typeface="+mj-lt"/>
              <a:buAutoNum type="arabicPeriod"/>
            </a:pPr>
            <a:r>
              <a:rPr lang="en-US" sz="2000" b="1" dirty="0"/>
              <a:t>Thermal Testing &amp; Model Correlation</a:t>
            </a:r>
          </a:p>
          <a:p>
            <a:pPr marL="415526" indent="-415526">
              <a:spcBef>
                <a:spcPts val="1200"/>
              </a:spcBef>
              <a:buFont typeface="+mj-lt"/>
              <a:buAutoNum type="arabicPeriod"/>
            </a:pPr>
            <a:r>
              <a:rPr lang="en-US" sz="2000" dirty="0"/>
              <a:t>On-Orbit Performance</a:t>
            </a:r>
          </a:p>
          <a:p>
            <a:pPr marL="415526" indent="-415526">
              <a:spcBef>
                <a:spcPts val="1200"/>
              </a:spcBef>
              <a:buFont typeface="+mj-lt"/>
              <a:buAutoNum type="arabicPeriod"/>
            </a:pPr>
            <a:r>
              <a:rPr lang="en-US" sz="2000" dirty="0"/>
              <a:t>Conclusions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7DAFFF4-7D05-948E-5171-BD0B55B1E0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" y="6400383"/>
            <a:ext cx="1688756" cy="304800"/>
          </a:xfrm>
        </p:spPr>
        <p:txBody>
          <a:bodyPr/>
          <a:lstStyle/>
          <a:p>
            <a:r>
              <a:rPr lang="en-US" dirty="0"/>
              <a:t>SDL/25-3074 Rev. -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90B02B-6C4C-6F3B-7E99-10CF35FD6D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81511B0-DFF8-CD4C-809F-187820201423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12731ED-CE29-3ECC-5B02-2BFA6BAFD57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6324" y="406400"/>
            <a:ext cx="3231872" cy="576667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ABCF83C-4DC6-1D79-78CB-F9D79D4A7688}"/>
              </a:ext>
            </a:extLst>
          </p:cNvPr>
          <p:cNvSpPr txBox="1"/>
          <p:nvPr/>
        </p:nvSpPr>
        <p:spPr>
          <a:xfrm>
            <a:off x="6796324" y="6173072"/>
            <a:ext cx="3231872" cy="219908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>
            <a:defPPr>
              <a:defRPr lang="en-US"/>
            </a:defPPr>
            <a:lvl1pPr algn="l">
              <a:defRPr sz="900">
                <a:latin typeface="Arial Narrow" panose="020B0606020202030204" pitchFamily="34" charset="0"/>
              </a:defRPr>
            </a:lvl1pPr>
          </a:lstStyle>
          <a:p>
            <a:r>
              <a:rPr lang="en-US" dirty="0">
                <a:hlinkClick r:id="rId3"/>
              </a:rPr>
              <a:t>https://stockcake.com/s?q=sign%20post%20crossroads</a:t>
            </a:r>
            <a:r>
              <a:rPr lang="en-US" dirty="0"/>
              <a:t>; Free, royalty free </a:t>
            </a:r>
          </a:p>
        </p:txBody>
      </p:sp>
      <p:sp>
        <p:nvSpPr>
          <p:cNvPr id="4" name="Date Placeholder 1">
            <a:extLst>
              <a:ext uri="{FF2B5EF4-FFF2-40B4-BE49-F238E27FC236}">
                <a16:creationId xmlns:a16="http://schemas.microsoft.com/office/drawing/2014/main" id="{F7C7D99C-C4AC-4A82-ADBF-6F5B1A350D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724400" y="6370635"/>
            <a:ext cx="27432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US" sz="1200" b="0" smtClean="0">
                <a:solidFill>
                  <a:srgbClr val="333399"/>
                </a:solidFill>
                <a:latin typeface="Arial"/>
                <a:ea typeface="ＭＳ Ｐゴシック"/>
                <a:cs typeface="Arial"/>
              </a:defRPr>
            </a:lvl1pPr>
          </a:lstStyle>
          <a:p>
            <a:r>
              <a:rPr lang="en-US" dirty="0">
                <a:latin typeface="Arial"/>
                <a:ea typeface="ＭＳ Ｐゴシック"/>
                <a:cs typeface="Arial"/>
              </a:rPr>
              <a:t>TFAWS 2025: August 4–7, 2025</a:t>
            </a:r>
          </a:p>
        </p:txBody>
      </p:sp>
    </p:spTree>
    <p:extLst>
      <p:ext uri="{BB962C8B-B14F-4D97-AF65-F5344CB8AC3E}">
        <p14:creationId xmlns:p14="http://schemas.microsoft.com/office/powerpoint/2010/main" val="27596571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1696E9-684D-C132-4B8E-22B0B1250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533400"/>
          </a:xfrm>
        </p:spPr>
        <p:txBody>
          <a:bodyPr>
            <a:normAutofit/>
          </a:bodyPr>
          <a:lstStyle/>
          <a:p>
            <a:r>
              <a:rPr lang="en-US" dirty="0"/>
              <a:t>Thermal Testing and Model Correlation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6EA9D07B-503A-D25E-43D5-880D44947E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914400"/>
            <a:ext cx="6808402" cy="2015614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AWE payload Thermal Desktop models were correlated to multiple thermal vacuum tests</a:t>
            </a:r>
          </a:p>
          <a:p>
            <a:pPr>
              <a:spcBef>
                <a:spcPts val="1200"/>
              </a:spcBef>
            </a:pPr>
            <a:r>
              <a:rPr lang="en-US" dirty="0"/>
              <a:t>Per NASA direction, the ExPRESS Payload Adapter (ExPA) was not included in the thermal vacuum tests</a:t>
            </a:r>
          </a:p>
          <a:p>
            <a:pPr lvl="1"/>
            <a:r>
              <a:rPr lang="en-US" sz="2100" dirty="0"/>
              <a:t>The final flight configuration could not be fully simulated in thermal testing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E288B1C-0BA9-A1A1-B296-CAFE8746F0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" y="6398129"/>
            <a:ext cx="1689100" cy="304800"/>
          </a:xfrm>
        </p:spPr>
        <p:txBody>
          <a:bodyPr/>
          <a:lstStyle/>
          <a:p>
            <a:r>
              <a:rPr lang="en-US" dirty="0"/>
              <a:t>SDL/25-3074 Rev. -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A5279F-3979-F57C-803F-B338DE706F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5984" y="6400800"/>
            <a:ext cx="776416" cy="304800"/>
          </a:xfrm>
        </p:spPr>
        <p:txBody>
          <a:bodyPr/>
          <a:lstStyle/>
          <a:p>
            <a:fld id="{081511B0-DFF8-CD4C-809F-187820201423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5" name="Date Placeholder 1">
            <a:extLst>
              <a:ext uri="{FF2B5EF4-FFF2-40B4-BE49-F238E27FC236}">
                <a16:creationId xmlns:a16="http://schemas.microsoft.com/office/drawing/2014/main" id="{2B7DBB66-748F-3C20-41CE-FA31A4F756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724400" y="6370635"/>
            <a:ext cx="2743200" cy="365125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US" sz="1200" b="0" smtClean="0">
                <a:solidFill>
                  <a:srgbClr val="333399"/>
                </a:solidFill>
                <a:latin typeface="Arial"/>
                <a:ea typeface="ＭＳ Ｐゴシック"/>
                <a:cs typeface="Arial"/>
              </a:defRPr>
            </a:lvl1pPr>
          </a:lstStyle>
          <a:p>
            <a:r>
              <a:rPr lang="en-US" dirty="0"/>
              <a:t>TFAWS 2025: August 4–7, 2025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25DD8B7-7DA5-2D47-E086-5FDB8C844C2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69"/>
          <a:stretch/>
        </p:blipFill>
        <p:spPr bwMode="auto">
          <a:xfrm>
            <a:off x="6432550" y="3432753"/>
            <a:ext cx="5037409" cy="2937885"/>
          </a:xfrm>
          <a:prstGeom prst="rect">
            <a:avLst/>
          </a:prstGeom>
        </p:spPr>
      </p:pic>
      <p:pic>
        <p:nvPicPr>
          <p:cNvPr id="14" name="Content Placeholder 6">
            <a:extLst>
              <a:ext uri="{FF2B5EF4-FFF2-40B4-BE49-F238E27FC236}">
                <a16:creationId xmlns:a16="http://schemas.microsoft.com/office/drawing/2014/main" id="{D131C9CC-389A-96F8-EBCF-873155F3B54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10" b="3031"/>
          <a:stretch/>
        </p:blipFill>
        <p:spPr bwMode="auto">
          <a:xfrm>
            <a:off x="678690" y="2930014"/>
            <a:ext cx="5632105" cy="344062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471682F-6350-6E78-9472-D892056109A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323" r="695"/>
          <a:stretch>
            <a:fillRect/>
          </a:stretch>
        </p:blipFill>
        <p:spPr>
          <a:xfrm>
            <a:off x="7559654" y="886799"/>
            <a:ext cx="3910305" cy="2443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8305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0D99D51D-0BFF-3E98-A817-3E9E746E3B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1E678A2-A80C-5E72-37CE-155D4562F0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15526" indent="-415526">
              <a:spcBef>
                <a:spcPts val="1200"/>
              </a:spcBef>
              <a:buFont typeface="+mj-lt"/>
              <a:buAutoNum type="arabicPeriod"/>
            </a:pPr>
            <a:r>
              <a:rPr lang="en-US" sz="20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Introduction to AWE</a:t>
            </a:r>
          </a:p>
          <a:p>
            <a:pPr marL="415526" indent="-415526">
              <a:spcBef>
                <a:spcPts val="1200"/>
              </a:spcBef>
              <a:buFont typeface="+mj-lt"/>
              <a:buAutoNum type="arabicPeriod"/>
            </a:pPr>
            <a:r>
              <a:rPr lang="en-US" sz="20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Thermal Control System Overview</a:t>
            </a:r>
          </a:p>
          <a:p>
            <a:pPr marL="415526" indent="-415526">
              <a:spcBef>
                <a:spcPts val="1200"/>
              </a:spcBef>
              <a:buFont typeface="+mj-lt"/>
              <a:buAutoNum type="arabicPeriod"/>
            </a:pPr>
            <a:r>
              <a:rPr lang="en-US" sz="20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Thermal Models</a:t>
            </a:r>
          </a:p>
          <a:p>
            <a:pPr marL="415526" indent="-415526">
              <a:spcBef>
                <a:spcPts val="1200"/>
              </a:spcBef>
              <a:buFont typeface="+mj-lt"/>
              <a:buAutoNum type="arabicPeriod"/>
            </a:pPr>
            <a:r>
              <a:rPr lang="en-US" sz="20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Thermal Testing &amp; Model Correlation</a:t>
            </a:r>
          </a:p>
          <a:p>
            <a:pPr marL="415526" indent="-415526">
              <a:spcBef>
                <a:spcPts val="1200"/>
              </a:spcBef>
              <a:buFont typeface="+mj-lt"/>
              <a:buAutoNum type="arabicPeriod"/>
            </a:pPr>
            <a:r>
              <a:rPr lang="en-US" sz="2000" b="1" dirty="0"/>
              <a:t>On-Orbit Performance</a:t>
            </a:r>
          </a:p>
          <a:p>
            <a:pPr marL="415526" indent="-415526">
              <a:spcBef>
                <a:spcPts val="1200"/>
              </a:spcBef>
              <a:buFont typeface="+mj-lt"/>
              <a:buAutoNum type="arabicPeriod"/>
            </a:pPr>
            <a:r>
              <a:rPr lang="en-US" sz="2000" dirty="0"/>
              <a:t>Conclusions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D2FC854-1F35-517D-E2C5-CDD564C695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" y="6400383"/>
            <a:ext cx="1688756" cy="304800"/>
          </a:xfrm>
        </p:spPr>
        <p:txBody>
          <a:bodyPr/>
          <a:lstStyle/>
          <a:p>
            <a:r>
              <a:rPr lang="en-US" dirty="0"/>
              <a:t>SDL/25-3074 Rev. -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90B02B-6C4C-6F3B-7E99-10CF35FD6D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81511B0-DFF8-CD4C-809F-187820201423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808AA85-D710-703B-5259-CAC1E76EF0A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2277" y="204441"/>
            <a:ext cx="3285141" cy="586172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A5F275B-6E0C-67F0-EAD5-4BAE515EF321}"/>
              </a:ext>
            </a:extLst>
          </p:cNvPr>
          <p:cNvSpPr txBox="1"/>
          <p:nvPr/>
        </p:nvSpPr>
        <p:spPr>
          <a:xfrm>
            <a:off x="6852277" y="6066161"/>
            <a:ext cx="3285141" cy="214619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>
            <a:defPPr>
              <a:defRPr lang="en-US"/>
            </a:defPPr>
            <a:lvl1pPr algn="l">
              <a:defRPr sz="900">
                <a:latin typeface="Arial Narrow" panose="020B0606020202030204" pitchFamily="34" charset="0"/>
              </a:defRPr>
            </a:lvl1pPr>
          </a:lstStyle>
          <a:p>
            <a:r>
              <a:rPr lang="en-US" dirty="0">
                <a:hlinkClick r:id="rId3"/>
              </a:rPr>
              <a:t>https://stockcake.com/s?q=sign%20post%20crossroads</a:t>
            </a:r>
            <a:r>
              <a:rPr lang="en-US" dirty="0"/>
              <a:t>; Free, royalty free </a:t>
            </a:r>
          </a:p>
        </p:txBody>
      </p:sp>
      <p:sp>
        <p:nvSpPr>
          <p:cNvPr id="4" name="Date Placeholder 1">
            <a:extLst>
              <a:ext uri="{FF2B5EF4-FFF2-40B4-BE49-F238E27FC236}">
                <a16:creationId xmlns:a16="http://schemas.microsoft.com/office/drawing/2014/main" id="{6A14CE3E-7DDB-28BF-2179-D13BEE9D18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724400" y="6370635"/>
            <a:ext cx="27432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US" sz="1200" b="0" smtClean="0">
                <a:solidFill>
                  <a:srgbClr val="333399"/>
                </a:solidFill>
                <a:latin typeface="Arial"/>
                <a:ea typeface="ＭＳ Ｐゴシック"/>
                <a:cs typeface="Arial"/>
              </a:defRPr>
            </a:lvl1pPr>
          </a:lstStyle>
          <a:p>
            <a:r>
              <a:rPr lang="en-US" dirty="0">
                <a:latin typeface="Arial"/>
                <a:ea typeface="ＭＳ Ｐゴシック"/>
                <a:cs typeface="Arial"/>
              </a:rPr>
              <a:t>TFAWS 2025: August 4–7, 2025</a:t>
            </a:r>
          </a:p>
        </p:txBody>
      </p:sp>
    </p:spTree>
    <p:extLst>
      <p:ext uri="{BB962C8B-B14F-4D97-AF65-F5344CB8AC3E}">
        <p14:creationId xmlns:p14="http://schemas.microsoft.com/office/powerpoint/2010/main" val="3138010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9C8B92-F420-A4DB-E89F-B49F66ED17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On-Orbit Performance: First Light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0EB7889-73BA-1341-2536-86EF1C89C9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914400"/>
            <a:ext cx="6858000" cy="2303585"/>
          </a:xfrm>
        </p:spPr>
        <p:txBody>
          <a:bodyPr>
            <a:normAutofit/>
          </a:bodyPr>
          <a:lstStyle/>
          <a:p>
            <a:r>
              <a:rPr lang="en-US" sz="2000" dirty="0"/>
              <a:t>Temperatures were well within allowable flight temperature (AFT) limits</a:t>
            </a:r>
          </a:p>
          <a:p>
            <a:pPr>
              <a:spcBef>
                <a:spcPts val="1200"/>
              </a:spcBef>
            </a:pPr>
            <a:r>
              <a:rPr lang="en-US" sz="2000" dirty="0"/>
              <a:t>Operational temperatures are also well within predicted range</a:t>
            </a:r>
          </a:p>
          <a:p>
            <a:pPr lvl="1"/>
            <a:r>
              <a:rPr lang="en-US" sz="1800" dirty="0"/>
              <a:t>Instrument temperatures vary ~3</a:t>
            </a:r>
            <a:r>
              <a:rPr kumimoji="0" lang="en-US" sz="1800" b="0" i="0" u="none" strike="noStrike" kern="0" cap="none" spc="-130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 </a:t>
            </a:r>
            <a:r>
              <a:rPr kumimoji="0" lang="en-US" sz="1800" b="0" i="0" u="none" strike="noStrike" kern="0" cap="none" spc="-1350" normalizeH="0" noProof="0" dirty="0">
                <a:ln>
                  <a:noFill/>
                </a:ln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° </a:t>
            </a:r>
            <a:r>
              <a:rPr lang="en-US" sz="1800" dirty="0"/>
              <a:t>C over an orbit</a:t>
            </a:r>
          </a:p>
          <a:p>
            <a:pPr>
              <a:spcBef>
                <a:spcPts val="1200"/>
              </a:spcBef>
            </a:pPr>
            <a:r>
              <a:rPr lang="en-US" sz="2000" dirty="0"/>
              <a:t>Detectors cooled to −30</a:t>
            </a:r>
            <a:r>
              <a:rPr kumimoji="0" lang="en-US" sz="1800" b="0" i="0" u="none" strike="noStrike" kern="0" cap="none" spc="-130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 </a:t>
            </a:r>
            <a:r>
              <a:rPr kumimoji="0" lang="en-US" sz="2000" b="0" i="0" u="none" strike="noStrike" kern="0" cap="none" spc="-1500" normalizeH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°</a:t>
            </a:r>
            <a:r>
              <a:rPr kumimoji="0" lang="en-US" sz="2000" b="0" i="0" u="none" strike="noStrike" kern="0" cap="none" spc="-130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 </a:t>
            </a:r>
            <a:r>
              <a:rPr lang="en-US" sz="2000" dirty="0"/>
              <a:t>C and very stable</a:t>
            </a:r>
          </a:p>
          <a:p>
            <a:endParaRPr lang="en-US" sz="200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31B57A-F935-ED26-D58F-3A78456D4E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" y="6400383"/>
            <a:ext cx="1688756" cy="304800"/>
          </a:xfrm>
        </p:spPr>
        <p:txBody>
          <a:bodyPr/>
          <a:lstStyle/>
          <a:p>
            <a:r>
              <a:rPr lang="en-US" dirty="0"/>
              <a:t>SDL/25-3074 Rev. -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DF35A1-FFCF-0AC8-AD5D-5CA09C300A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81511B0-DFF8-CD4C-809F-187820201423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3C8209CE-F8D2-767C-FFFD-274D390BA5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6656" y="552906"/>
            <a:ext cx="3383280" cy="5773642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DE0DE5D2-AD2E-048B-0B63-3F90407136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473" y="3120759"/>
            <a:ext cx="6356636" cy="2942304"/>
          </a:xfrm>
          <a:prstGeom prst="rect">
            <a:avLst/>
          </a:prstGeom>
        </p:spPr>
      </p:pic>
      <p:sp>
        <p:nvSpPr>
          <p:cNvPr id="5" name="Date Placeholder 1">
            <a:extLst>
              <a:ext uri="{FF2B5EF4-FFF2-40B4-BE49-F238E27FC236}">
                <a16:creationId xmlns:a16="http://schemas.microsoft.com/office/drawing/2014/main" id="{22FFAE7F-419F-9408-88A4-75F08F6FF4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724400" y="6370635"/>
            <a:ext cx="27432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US" sz="1200" b="0" smtClean="0">
                <a:solidFill>
                  <a:srgbClr val="333399"/>
                </a:solidFill>
                <a:latin typeface="Arial"/>
                <a:ea typeface="ＭＳ Ｐゴシック"/>
                <a:cs typeface="Arial"/>
              </a:defRPr>
            </a:lvl1pPr>
          </a:lstStyle>
          <a:p>
            <a:r>
              <a:rPr lang="en-US" dirty="0">
                <a:latin typeface="Arial"/>
                <a:ea typeface="ＭＳ Ｐゴシック"/>
                <a:cs typeface="Arial"/>
              </a:rPr>
              <a:t>TFAWS 2025: August 4–7, 2025</a:t>
            </a:r>
          </a:p>
        </p:txBody>
      </p:sp>
    </p:spTree>
    <p:extLst>
      <p:ext uri="{BB962C8B-B14F-4D97-AF65-F5344CB8AC3E}">
        <p14:creationId xmlns:p14="http://schemas.microsoft.com/office/powerpoint/2010/main" val="40464758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232B6-A457-15DA-69A5-4BBC439FF7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91599"/>
            <a:ext cx="10972800" cy="533400"/>
          </a:xfrm>
          <a:noFill/>
        </p:spPr>
        <p:txBody>
          <a:bodyPr>
            <a:noAutofit/>
          </a:bodyPr>
          <a:lstStyle/>
          <a:p>
            <a:r>
              <a:rPr lang="en-US" sz="2600" spc="-120" dirty="0"/>
              <a:t>On-Orbit Performance: MATLAB Correlation to Telemetry &amp; Forecasts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699CF4-319C-4219-B57F-DC568CB59B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4" y="914401"/>
            <a:ext cx="5486400" cy="1737360"/>
          </a:xfrm>
        </p:spPr>
        <p:txBody>
          <a:bodyPr>
            <a:normAutofit lnSpcReduction="10000"/>
          </a:bodyPr>
          <a:lstStyle/>
          <a:p>
            <a:r>
              <a:rPr lang="en-US" sz="2000" dirty="0"/>
              <a:t>Comparison of thermal model predictions with the payload and ISS telemetry shows good agreement overall:</a:t>
            </a:r>
          </a:p>
          <a:p>
            <a:pPr lvl="1"/>
            <a:r>
              <a:rPr lang="en-US" sz="1800" dirty="0"/>
              <a:t>Model predicted temperatures were within 3</a:t>
            </a:r>
            <a:r>
              <a:rPr lang="en-US" sz="1800" spc="-1350" noProof="0" dirty="0"/>
              <a:t>°</a:t>
            </a:r>
            <a:r>
              <a:rPr lang="en-US" sz="1800" dirty="0"/>
              <a:t>C for beta 0</a:t>
            </a:r>
            <a:r>
              <a:rPr lang="en-US" sz="1800" spc="-1350" dirty="0"/>
              <a:t> °</a:t>
            </a:r>
            <a:r>
              <a:rPr lang="en-US" sz="1800" dirty="0"/>
              <a:t>, but only within 10</a:t>
            </a:r>
            <a:r>
              <a:rPr lang="en-US" sz="1800" spc="-1350" dirty="0"/>
              <a:t> ° </a:t>
            </a:r>
            <a:r>
              <a:rPr lang="en-US" sz="1800" dirty="0"/>
              <a:t>C for more extreme negative beta angles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29FB72-A35F-7485-CCC6-117DD0D292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" y="6399701"/>
            <a:ext cx="1689100" cy="304800"/>
          </a:xfrm>
        </p:spPr>
        <p:txBody>
          <a:bodyPr/>
          <a:lstStyle/>
          <a:p>
            <a:r>
              <a:rPr lang="en-US" dirty="0"/>
              <a:t>SDL/25-3074 Rev. -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F140A3-EDAA-6DB1-D5F3-239EBF6E35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5984" y="6400800"/>
            <a:ext cx="776416" cy="304800"/>
          </a:xfrm>
        </p:spPr>
        <p:txBody>
          <a:bodyPr/>
          <a:lstStyle/>
          <a:p>
            <a:fld id="{081511B0-DFF8-CD4C-809F-187820201423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11" name="Date Placeholder 1">
            <a:extLst>
              <a:ext uri="{FF2B5EF4-FFF2-40B4-BE49-F238E27FC236}">
                <a16:creationId xmlns:a16="http://schemas.microsoft.com/office/drawing/2014/main" id="{6B9178B2-A52B-2194-F547-F00EA82EF7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724400" y="6370635"/>
            <a:ext cx="2743200" cy="365125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US" sz="1200" b="0" smtClean="0">
                <a:solidFill>
                  <a:srgbClr val="333399"/>
                </a:solidFill>
                <a:latin typeface="Arial"/>
                <a:ea typeface="ＭＳ Ｐゴシック"/>
                <a:cs typeface="Arial"/>
              </a:defRPr>
            </a:lvl1pPr>
          </a:lstStyle>
          <a:p>
            <a:r>
              <a:rPr lang="en-US" dirty="0"/>
              <a:t>TFAWS 2025: August 4–7, 2025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BFB49301-F61D-BF10-D0F2-497E62DE989A}"/>
              </a:ext>
            </a:extLst>
          </p:cNvPr>
          <p:cNvSpPr txBox="1">
            <a:spLocks/>
          </p:cNvSpPr>
          <p:nvPr/>
        </p:nvSpPr>
        <p:spPr bwMode="auto">
          <a:xfrm>
            <a:off x="6248406" y="914401"/>
            <a:ext cx="5486400" cy="1737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2500" lnSpcReduction="1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accent2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marR="0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1200"/>
              </a:spcBef>
            </a:pPr>
            <a:r>
              <a:rPr lang="en-US" sz="2000" b="0" kern="0" dirty="0"/>
              <a:t>Matlab models correlated to ~8 months of telemetry allows for continued forecasting of AWE payload thermal performance</a:t>
            </a:r>
          </a:p>
          <a:p>
            <a:pPr lvl="1"/>
            <a:r>
              <a:rPr lang="en-US" sz="1800" b="0" kern="0" dirty="0"/>
              <a:t>Most significant change was adjusting the environmental heat loads (vs beta angle) to better account for ISS interactions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D2743E5D-602B-6B69-5783-4955F61CC75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001" t="5703" r="6937" b="6521"/>
          <a:stretch>
            <a:fillRect/>
          </a:stretch>
        </p:blipFill>
        <p:spPr>
          <a:xfrm>
            <a:off x="372078" y="2742101"/>
            <a:ext cx="11447843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7696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24E578-34FE-3056-9193-363F742537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B182C-BE1F-2195-E834-1B43C3EEA9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533400"/>
          </a:xfrm>
          <a:noFill/>
        </p:spPr>
        <p:txBody>
          <a:bodyPr>
            <a:noAutofit/>
          </a:bodyPr>
          <a:lstStyle/>
          <a:p>
            <a:r>
              <a:rPr lang="en-US" dirty="0"/>
              <a:t>On-Orbit Performance: Year-Over-Year Telemetry (1 of 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664CF1-0A1F-49C0-430D-8394EB8640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914402"/>
            <a:ext cx="10972800" cy="1992740"/>
          </a:xfrm>
        </p:spPr>
        <p:txBody>
          <a:bodyPr>
            <a:normAutofit fontScale="92500"/>
          </a:bodyPr>
          <a:lstStyle/>
          <a:p>
            <a:r>
              <a:rPr lang="en-US" dirty="0"/>
              <a:t>Minimal performance changes year-over-year for the AWE thermal control system</a:t>
            </a:r>
          </a:p>
          <a:p>
            <a:pPr lvl="1"/>
            <a:r>
              <a:rPr lang="en-US" sz="2100" dirty="0"/>
              <a:t>TEC performance is consistent</a:t>
            </a:r>
          </a:p>
          <a:p>
            <a:pPr lvl="1"/>
            <a:r>
              <a:rPr lang="en-US" sz="2100" dirty="0"/>
              <a:t>No perceptible degradation in thermal control surfaces (radiators, baffle)</a:t>
            </a:r>
          </a:p>
          <a:p>
            <a:pPr>
              <a:spcBef>
                <a:spcPts val="1200"/>
              </a:spcBef>
            </a:pPr>
            <a:r>
              <a:rPr lang="en-US" dirty="0"/>
              <a:t>Differences in telemetry data are typically caused by ISS attitude changes </a:t>
            </a:r>
            <a:br>
              <a:rPr lang="en-US" dirty="0"/>
            </a:br>
            <a:r>
              <a:rPr lang="en-US" dirty="0"/>
              <a:t>or TEC setpoint changes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AE5076-A1DE-97FF-B091-960A50ADEC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" y="6399213"/>
            <a:ext cx="1689100" cy="304800"/>
          </a:xfrm>
        </p:spPr>
        <p:txBody>
          <a:bodyPr/>
          <a:lstStyle/>
          <a:p>
            <a:r>
              <a:rPr lang="en-US" dirty="0"/>
              <a:t>SDL/25-3074 Rev. -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6BD41B-1EC2-7574-DE92-9C19BEF839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5984" y="6400800"/>
            <a:ext cx="776416" cy="304800"/>
          </a:xfrm>
        </p:spPr>
        <p:txBody>
          <a:bodyPr/>
          <a:lstStyle/>
          <a:p>
            <a:fld id="{081511B0-DFF8-CD4C-809F-187820201423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11" name="Date Placeholder 1">
            <a:extLst>
              <a:ext uri="{FF2B5EF4-FFF2-40B4-BE49-F238E27FC236}">
                <a16:creationId xmlns:a16="http://schemas.microsoft.com/office/drawing/2014/main" id="{D6BE4A69-7CD8-C8F7-E4E0-7152F431922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724400" y="6370635"/>
            <a:ext cx="2743200" cy="365125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US" sz="1200" b="0" smtClean="0">
                <a:solidFill>
                  <a:srgbClr val="333399"/>
                </a:solidFill>
                <a:latin typeface="Arial"/>
                <a:ea typeface="ＭＳ Ｐゴシック"/>
                <a:cs typeface="Arial"/>
              </a:defRPr>
            </a:lvl1pPr>
          </a:lstStyle>
          <a:p>
            <a:r>
              <a:rPr lang="en-US" dirty="0"/>
              <a:t>TFAWS 2025: August 4–7, 2025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999FED1E-5737-7875-A311-35E0632009A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133" r="16354" b="20156"/>
          <a:stretch>
            <a:fillRect/>
          </a:stretch>
        </p:blipFill>
        <p:spPr>
          <a:xfrm>
            <a:off x="198021" y="3173961"/>
            <a:ext cx="5597062" cy="146020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96CAEB6B-2BC1-3E03-4A95-C188F251275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133" r="16354" b="6262"/>
          <a:stretch>
            <a:fillRect/>
          </a:stretch>
        </p:blipFill>
        <p:spPr>
          <a:xfrm>
            <a:off x="198021" y="4712381"/>
            <a:ext cx="5597062" cy="1714275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2EF3F321-E2FB-6436-5B83-6CCEA83849A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133" r="16354" b="20156"/>
          <a:stretch>
            <a:fillRect/>
          </a:stretch>
        </p:blipFill>
        <p:spPr>
          <a:xfrm>
            <a:off x="6099444" y="3173961"/>
            <a:ext cx="5597061" cy="146020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B0591F12-8DD2-F6F1-4968-1E2D06DC9FF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7133" r="16354" b="6262"/>
          <a:stretch>
            <a:fillRect/>
          </a:stretch>
        </p:blipFill>
        <p:spPr>
          <a:xfrm>
            <a:off x="6099444" y="4712381"/>
            <a:ext cx="5597060" cy="1714275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5F755065-D5A8-D8D6-D464-AFF7AF4244C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3968" t="35584" r="8384" b="50744"/>
          <a:stretch>
            <a:fillRect/>
          </a:stretch>
        </p:blipFill>
        <p:spPr>
          <a:xfrm>
            <a:off x="10585372" y="2677343"/>
            <a:ext cx="1111132" cy="496618"/>
          </a:xfrm>
          <a:prstGeom prst="rect">
            <a:avLst/>
          </a:prstGeom>
        </p:spPr>
      </p:pic>
      <p:sp>
        <p:nvSpPr>
          <p:cNvPr id="60" name="Rectangle 59">
            <a:extLst>
              <a:ext uri="{FF2B5EF4-FFF2-40B4-BE49-F238E27FC236}">
                <a16:creationId xmlns:a16="http://schemas.microsoft.com/office/drawing/2014/main" id="{6C10C99A-13DD-4125-7E33-B261B4B14B11}"/>
              </a:ext>
            </a:extLst>
          </p:cNvPr>
          <p:cNvSpPr/>
          <p:nvPr/>
        </p:nvSpPr>
        <p:spPr bwMode="auto">
          <a:xfrm>
            <a:off x="1977977" y="3317270"/>
            <a:ext cx="365760" cy="2807208"/>
          </a:xfrm>
          <a:prstGeom prst="rect">
            <a:avLst/>
          </a:prstGeom>
          <a:solidFill>
            <a:srgbClr val="000000">
              <a:alpha val="5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79CC45AE-C8B1-32E6-9E3C-00C84A977669}"/>
              </a:ext>
            </a:extLst>
          </p:cNvPr>
          <p:cNvSpPr/>
          <p:nvPr/>
        </p:nvSpPr>
        <p:spPr bwMode="auto">
          <a:xfrm>
            <a:off x="7881896" y="3317270"/>
            <a:ext cx="365760" cy="2807208"/>
          </a:xfrm>
          <a:prstGeom prst="rect">
            <a:avLst/>
          </a:prstGeom>
          <a:solidFill>
            <a:srgbClr val="000000">
              <a:alpha val="5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1B251E33-51DD-3B1A-A93F-F52CE81544C2}"/>
              </a:ext>
            </a:extLst>
          </p:cNvPr>
          <p:cNvSpPr/>
          <p:nvPr/>
        </p:nvSpPr>
        <p:spPr bwMode="auto">
          <a:xfrm>
            <a:off x="9641267" y="3317270"/>
            <a:ext cx="182880" cy="2807208"/>
          </a:xfrm>
          <a:prstGeom prst="rect">
            <a:avLst/>
          </a:prstGeom>
          <a:solidFill>
            <a:srgbClr val="000000">
              <a:alpha val="5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F50BE0E7-11C1-BE48-22BB-DA6D293A81B4}"/>
              </a:ext>
            </a:extLst>
          </p:cNvPr>
          <p:cNvSpPr/>
          <p:nvPr/>
        </p:nvSpPr>
        <p:spPr bwMode="auto">
          <a:xfrm>
            <a:off x="3745142" y="3317270"/>
            <a:ext cx="182880" cy="2807208"/>
          </a:xfrm>
          <a:prstGeom prst="rect">
            <a:avLst/>
          </a:prstGeom>
          <a:solidFill>
            <a:srgbClr val="000000">
              <a:alpha val="5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58AD4232-AD3F-0078-F550-5C36B677EEF8}"/>
              </a:ext>
            </a:extLst>
          </p:cNvPr>
          <p:cNvSpPr txBox="1"/>
          <p:nvPr/>
        </p:nvSpPr>
        <p:spPr>
          <a:xfrm>
            <a:off x="4086698" y="2953674"/>
            <a:ext cx="1034770" cy="326243"/>
          </a:xfrm>
          <a:prstGeom prst="rect">
            <a:avLst/>
          </a:prstGeom>
          <a:solidFill>
            <a:schemeClr val="bg1"/>
          </a:solidFill>
        </p:spPr>
        <p:txBody>
          <a:bodyPr wrap="none" lIns="9144" tIns="9144" rIns="9144" bIns="9144" rtlCol="0">
            <a:spAutoFit/>
          </a:bodyPr>
          <a:lstStyle/>
          <a:p>
            <a:r>
              <a:rPr lang="en-US" sz="1000" b="0" dirty="0">
                <a:latin typeface="+mn-lt"/>
              </a:rPr>
              <a:t>5-14 July 2025</a:t>
            </a:r>
            <a:br>
              <a:rPr lang="en-US" sz="1000" b="0" dirty="0">
                <a:latin typeface="+mn-lt"/>
              </a:rPr>
            </a:br>
            <a:r>
              <a:rPr lang="en-US" sz="1000" b="0" dirty="0">
                <a:latin typeface="+mn-lt"/>
              </a:rPr>
              <a:t>ISS 180</a:t>
            </a:r>
            <a:r>
              <a:rPr lang="en-US" sz="1000" b="0" spc="-700" dirty="0">
                <a:latin typeface="+mn-lt"/>
              </a:rPr>
              <a:t>°</a:t>
            </a:r>
            <a:r>
              <a:rPr lang="en-US" sz="1000" b="0" dirty="0">
                <a:latin typeface="+mn-lt"/>
              </a:rPr>
              <a:t> Yaw Flip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1F8758BF-C75D-59C5-0229-776D3460E579}"/>
              </a:ext>
            </a:extLst>
          </p:cNvPr>
          <p:cNvSpPr txBox="1"/>
          <p:nvPr/>
        </p:nvSpPr>
        <p:spPr>
          <a:xfrm>
            <a:off x="687348" y="2953674"/>
            <a:ext cx="1222321" cy="326243"/>
          </a:xfrm>
          <a:prstGeom prst="rect">
            <a:avLst/>
          </a:prstGeom>
          <a:solidFill>
            <a:schemeClr val="bg1"/>
          </a:solidFill>
        </p:spPr>
        <p:txBody>
          <a:bodyPr wrap="none" lIns="9144" tIns="9144" rIns="9144" bIns="9144" rtlCol="0">
            <a:spAutoFit/>
          </a:bodyPr>
          <a:lstStyle/>
          <a:p>
            <a:r>
              <a:rPr lang="en-US" sz="1000" b="0" dirty="0">
                <a:latin typeface="+mn-lt"/>
              </a:rPr>
              <a:t>Year 1: TEC Setpoint</a:t>
            </a:r>
            <a:br>
              <a:rPr lang="en-US" sz="1000" b="0" dirty="0">
                <a:latin typeface="+mn-lt"/>
              </a:rPr>
            </a:br>
            <a:r>
              <a:rPr lang="en-US" sz="1000" b="0" dirty="0">
                <a:latin typeface="+mn-lt"/>
              </a:rPr>
              <a:t>Changed to −25</a:t>
            </a:r>
            <a:r>
              <a:rPr lang="en-US" sz="1000" b="0" spc="-700" dirty="0">
                <a:latin typeface="+mn-lt"/>
              </a:rPr>
              <a:t>°</a:t>
            </a:r>
            <a:r>
              <a:rPr lang="en-US" sz="1000" b="0" dirty="0">
                <a:latin typeface="+mn-lt"/>
              </a:rPr>
              <a:t>C</a:t>
            </a:r>
          </a:p>
        </p:txBody>
      </p: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F608E9D1-D7F2-2278-7E5E-57650F8FCDB7}"/>
              </a:ext>
            </a:extLst>
          </p:cNvPr>
          <p:cNvCxnSpPr>
            <a:cxnSpLocks/>
          </p:cNvCxnSpPr>
          <p:nvPr/>
        </p:nvCxnSpPr>
        <p:spPr bwMode="auto">
          <a:xfrm flipH="1">
            <a:off x="3819296" y="3251807"/>
            <a:ext cx="274320" cy="18288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54F20C21-0673-E09A-45B9-F6A3317E86A5}"/>
              </a:ext>
            </a:extLst>
          </p:cNvPr>
          <p:cNvCxnSpPr>
            <a:cxnSpLocks/>
          </p:cNvCxnSpPr>
          <p:nvPr/>
        </p:nvCxnSpPr>
        <p:spPr bwMode="auto">
          <a:xfrm>
            <a:off x="1817675" y="3251807"/>
            <a:ext cx="274320" cy="18288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82" name="Oval 81">
            <a:extLst>
              <a:ext uri="{FF2B5EF4-FFF2-40B4-BE49-F238E27FC236}">
                <a16:creationId xmlns:a16="http://schemas.microsoft.com/office/drawing/2014/main" id="{B33D0A11-5C56-650B-6C32-7B5CF32C4185}"/>
              </a:ext>
            </a:extLst>
          </p:cNvPr>
          <p:cNvSpPr/>
          <p:nvPr/>
        </p:nvSpPr>
        <p:spPr bwMode="auto">
          <a:xfrm>
            <a:off x="7371305" y="4127119"/>
            <a:ext cx="548640" cy="411480"/>
          </a:xfrm>
          <a:prstGeom prst="ellipse">
            <a:avLst/>
          </a:prstGeom>
          <a:noFill/>
          <a:ln w="19050" cap="flat" cmpd="sng" algn="ctr">
            <a:solidFill>
              <a:srgbClr val="4597A0">
                <a:alpha val="50196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9CA8C7EB-0DD0-6274-53A4-BFB95FA1AECB}"/>
              </a:ext>
            </a:extLst>
          </p:cNvPr>
          <p:cNvSpPr/>
          <p:nvPr/>
        </p:nvSpPr>
        <p:spPr bwMode="auto">
          <a:xfrm>
            <a:off x="6514055" y="4127119"/>
            <a:ext cx="640080" cy="457200"/>
          </a:xfrm>
          <a:prstGeom prst="ellipse">
            <a:avLst/>
          </a:prstGeom>
          <a:noFill/>
          <a:ln w="19050" cap="flat" cmpd="sng" algn="ctr">
            <a:solidFill>
              <a:srgbClr val="4597A0">
                <a:alpha val="50196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9F6C3096-CD5E-18E0-96D2-246F6BA10713}"/>
              </a:ext>
            </a:extLst>
          </p:cNvPr>
          <p:cNvCxnSpPr>
            <a:cxnSpLocks/>
          </p:cNvCxnSpPr>
          <p:nvPr/>
        </p:nvCxnSpPr>
        <p:spPr bwMode="auto">
          <a:xfrm>
            <a:off x="6837110" y="3248279"/>
            <a:ext cx="0" cy="868680"/>
          </a:xfrm>
          <a:prstGeom prst="straightConnector1">
            <a:avLst/>
          </a:prstGeom>
          <a:noFill/>
          <a:ln w="19050" cap="flat" cmpd="sng" algn="ctr">
            <a:solidFill>
              <a:schemeClr val="accent5">
                <a:lumMod val="50000"/>
                <a:alpha val="50196"/>
              </a:schemeClr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88" name="Rectangle: Rounded Corners 87">
            <a:extLst>
              <a:ext uri="{FF2B5EF4-FFF2-40B4-BE49-F238E27FC236}">
                <a16:creationId xmlns:a16="http://schemas.microsoft.com/office/drawing/2014/main" id="{572E7D9D-BE25-D33D-A8EB-D51D28D8A152}"/>
              </a:ext>
            </a:extLst>
          </p:cNvPr>
          <p:cNvSpPr/>
          <p:nvPr/>
        </p:nvSpPr>
        <p:spPr bwMode="auto">
          <a:xfrm>
            <a:off x="6378456" y="2956775"/>
            <a:ext cx="914400" cy="320040"/>
          </a:xfrm>
          <a:prstGeom prst="roundRect">
            <a:avLst>
              <a:gd name="adj" fmla="val 18750"/>
            </a:avLst>
          </a:prstGeom>
          <a:solidFill>
            <a:schemeClr val="bg1"/>
          </a:solidFill>
          <a:ln w="19050" cap="flat" cmpd="sng" algn="ctr">
            <a:solidFill>
              <a:schemeClr val="accent5">
                <a:lumMod val="50000"/>
                <a:alpha val="50196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27432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80000"/>
              </a:lnSpc>
            </a:pPr>
            <a:r>
              <a:rPr lang="en-US" sz="1100" b="0" dirty="0">
                <a:solidFill>
                  <a:srgbClr val="61B2BB"/>
                </a:solidFill>
                <a:latin typeface="+mn-lt"/>
              </a:rPr>
              <a:t>discussed on</a:t>
            </a:r>
            <a:br>
              <a:rPr lang="en-US" sz="1100" b="0" dirty="0">
                <a:solidFill>
                  <a:srgbClr val="61B2BB"/>
                </a:solidFill>
                <a:latin typeface="+mn-lt"/>
              </a:rPr>
            </a:br>
            <a:r>
              <a:rPr lang="en-US" sz="1100" b="0" dirty="0">
                <a:solidFill>
                  <a:srgbClr val="61B2BB"/>
                </a:solidFill>
                <a:latin typeface="+mn-lt"/>
              </a:rPr>
              <a:t> next slide</a:t>
            </a:r>
          </a:p>
        </p:txBody>
      </p:sp>
    </p:spTree>
    <p:extLst>
      <p:ext uri="{BB962C8B-B14F-4D97-AF65-F5344CB8AC3E}">
        <p14:creationId xmlns:p14="http://schemas.microsoft.com/office/powerpoint/2010/main" val="31741809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0D99D51D-0BFF-3E98-A817-3E9E746E3B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Outline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1E678A2-A80C-5E72-37CE-155D4562F0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914400"/>
            <a:ext cx="6564351" cy="4707266"/>
          </a:xfrm>
        </p:spPr>
        <p:txBody>
          <a:bodyPr>
            <a:normAutofit/>
          </a:bodyPr>
          <a:lstStyle/>
          <a:p>
            <a:pPr marL="415526" indent="-415526">
              <a:spcBef>
                <a:spcPts val="1200"/>
              </a:spcBef>
              <a:buFont typeface="+mj-lt"/>
              <a:buAutoNum type="arabicPeriod"/>
            </a:pPr>
            <a:r>
              <a:rPr lang="en-US" sz="2000" b="1" dirty="0"/>
              <a:t>Introduction to AWE</a:t>
            </a:r>
          </a:p>
          <a:p>
            <a:pPr marL="415526" indent="-415526">
              <a:spcBef>
                <a:spcPts val="1200"/>
              </a:spcBef>
              <a:buFont typeface="+mj-lt"/>
              <a:buAutoNum type="arabicPeriod"/>
            </a:pPr>
            <a:r>
              <a:rPr lang="en-US" sz="2000" dirty="0"/>
              <a:t>Thermal Control System Overview</a:t>
            </a:r>
          </a:p>
          <a:p>
            <a:pPr marL="415526" indent="-415526">
              <a:spcBef>
                <a:spcPts val="1200"/>
              </a:spcBef>
              <a:buFont typeface="+mj-lt"/>
              <a:buAutoNum type="arabicPeriod"/>
            </a:pPr>
            <a:r>
              <a:rPr lang="en-US" sz="2000" dirty="0"/>
              <a:t>Thermal Models</a:t>
            </a:r>
          </a:p>
          <a:p>
            <a:pPr marL="415526" indent="-415526">
              <a:spcBef>
                <a:spcPts val="1200"/>
              </a:spcBef>
              <a:buFont typeface="+mj-lt"/>
              <a:buAutoNum type="arabicPeriod"/>
            </a:pPr>
            <a:r>
              <a:rPr lang="en-US" sz="2000" dirty="0"/>
              <a:t>Thermal Testing &amp; Model Correlation</a:t>
            </a:r>
          </a:p>
          <a:p>
            <a:pPr marL="415526" indent="-415526">
              <a:spcBef>
                <a:spcPts val="1200"/>
              </a:spcBef>
              <a:buFont typeface="+mj-lt"/>
              <a:buAutoNum type="arabicPeriod"/>
            </a:pPr>
            <a:r>
              <a:rPr lang="en-US" sz="2000" dirty="0"/>
              <a:t>On-Orbit Performance</a:t>
            </a:r>
          </a:p>
          <a:p>
            <a:pPr marL="415526" indent="-415526">
              <a:spcBef>
                <a:spcPts val="1200"/>
              </a:spcBef>
              <a:buFont typeface="+mj-lt"/>
              <a:buAutoNum type="arabicPeriod"/>
            </a:pPr>
            <a:r>
              <a:rPr lang="en-US" sz="2000" dirty="0"/>
              <a:t>Conclusions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4E6C0D3-58AE-2A23-CB3F-B98D259095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" y="6400383"/>
            <a:ext cx="1688756" cy="304800"/>
          </a:xfrm>
        </p:spPr>
        <p:txBody>
          <a:bodyPr/>
          <a:lstStyle/>
          <a:p>
            <a:r>
              <a:rPr lang="en-US" dirty="0"/>
              <a:t>SDL/25-3074 Rev. -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90B02B-6C4C-6F3B-7E99-10CF35FD6D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81511B0-DFF8-CD4C-809F-187820201423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2B4D68C-A2D4-AB5B-8276-50ECAE6A82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146" y="543620"/>
            <a:ext cx="5130502" cy="513050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821D28E-D590-E990-4D99-4F9AC9AF7CE4}"/>
              </a:ext>
            </a:extLst>
          </p:cNvPr>
          <p:cNvSpPr txBox="1"/>
          <p:nvPr/>
        </p:nvSpPr>
        <p:spPr>
          <a:xfrm>
            <a:off x="5659145" y="5674121"/>
            <a:ext cx="5130501" cy="216721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>
            <a:defPPr>
              <a:defRPr lang="en-US"/>
            </a:defPPr>
            <a:lvl1pPr algn="l">
              <a:defRPr sz="900">
                <a:latin typeface="Arial Narrow" panose="020B0606020202030204" pitchFamily="34" charset="0"/>
              </a:defRPr>
            </a:lvl1pPr>
          </a:lstStyle>
          <a:p>
            <a:r>
              <a:rPr lang="en-US" dirty="0">
                <a:hlinkClick r:id="rId3"/>
              </a:rPr>
              <a:t>https://stockcake.com/s?q=sign%20post%20crossroads</a:t>
            </a:r>
            <a:r>
              <a:rPr lang="en-US" dirty="0"/>
              <a:t>; Free, royalty free </a:t>
            </a:r>
          </a:p>
        </p:txBody>
      </p:sp>
      <p:sp>
        <p:nvSpPr>
          <p:cNvPr id="4" name="Date Placeholder 1">
            <a:extLst>
              <a:ext uri="{FF2B5EF4-FFF2-40B4-BE49-F238E27FC236}">
                <a16:creationId xmlns:a16="http://schemas.microsoft.com/office/drawing/2014/main" id="{EC0089C5-7557-2000-DAF9-D88FFD2F3F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724400" y="6370635"/>
            <a:ext cx="27432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US" sz="1200" b="0" smtClean="0">
                <a:solidFill>
                  <a:srgbClr val="333399"/>
                </a:solidFill>
                <a:latin typeface="Arial"/>
                <a:ea typeface="ＭＳ Ｐゴシック"/>
                <a:cs typeface="Arial"/>
              </a:defRPr>
            </a:lvl1pPr>
          </a:lstStyle>
          <a:p>
            <a:r>
              <a:rPr lang="en-US" dirty="0">
                <a:latin typeface="Arial"/>
                <a:ea typeface="ＭＳ Ｐゴシック"/>
                <a:cs typeface="Arial"/>
              </a:rPr>
              <a:t>TFAWS 2025: August 4–7, 2025</a:t>
            </a:r>
          </a:p>
        </p:txBody>
      </p:sp>
    </p:spTree>
    <p:extLst>
      <p:ext uri="{BB962C8B-B14F-4D97-AF65-F5344CB8AC3E}">
        <p14:creationId xmlns:p14="http://schemas.microsoft.com/office/powerpoint/2010/main" val="26495569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64FF10-F98C-3732-3DEE-8446AE5A61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80852E18-C3C3-4FE7-774B-6295CED28C8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143" r="16343" b="6262"/>
          <a:stretch>
            <a:fillRect/>
          </a:stretch>
        </p:blipFill>
        <p:spPr>
          <a:xfrm>
            <a:off x="199221" y="4751643"/>
            <a:ext cx="5597062" cy="17142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44AE1C3-2C4C-F8CB-9F4A-D2FC2A034E8E}"/>
              </a:ext>
            </a:extLst>
          </p:cNvPr>
          <p:cNvPicPr>
            <a:picLocks/>
          </p:cNvPicPr>
          <p:nvPr/>
        </p:nvPicPr>
        <p:blipFill>
          <a:blip r:embed="rId3"/>
          <a:srcRect l="7143" r="16343" b="20156"/>
          <a:stretch>
            <a:fillRect/>
          </a:stretch>
        </p:blipFill>
        <p:spPr>
          <a:xfrm>
            <a:off x="6098704" y="979066"/>
            <a:ext cx="5597062" cy="11887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3B718D5-E67E-59E8-ECB8-7CA48759A1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533400"/>
          </a:xfrm>
          <a:noFill/>
        </p:spPr>
        <p:txBody>
          <a:bodyPr>
            <a:noAutofit/>
          </a:bodyPr>
          <a:lstStyle/>
          <a:p>
            <a:r>
              <a:rPr lang="en-US" dirty="0"/>
              <a:t>On-Orbit Performance: Year-Over-Year Telemetry (2 of 2)</a:t>
            </a:r>
          </a:p>
        </p:txBody>
      </p:sp>
      <p:sp>
        <p:nvSpPr>
          <p:cNvPr id="33" name="Content Placeholder 32">
            <a:extLst>
              <a:ext uri="{FF2B5EF4-FFF2-40B4-BE49-F238E27FC236}">
                <a16:creationId xmlns:a16="http://schemas.microsoft.com/office/drawing/2014/main" id="{222C473A-CEA2-F2A3-7778-CE3B03F8BF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0850" y="914401"/>
            <a:ext cx="5399939" cy="2068998"/>
          </a:xfrm>
        </p:spPr>
        <p:txBody>
          <a:bodyPr>
            <a:normAutofit lnSpcReduction="10000"/>
          </a:bodyPr>
          <a:lstStyle/>
          <a:p>
            <a:r>
              <a:rPr lang="en-US" sz="2200" dirty="0"/>
              <a:t>Small spikes in temperature data are caused by small ISS attitude changes (visible in figures on right)</a:t>
            </a:r>
          </a:p>
          <a:p>
            <a:pPr>
              <a:spcBef>
                <a:spcPts val="1200"/>
              </a:spcBef>
            </a:pPr>
            <a:r>
              <a:rPr lang="en-US" sz="2200" dirty="0"/>
              <a:t>Small temperature differences at low beta angles are still under</a:t>
            </a:r>
            <a:br>
              <a:rPr lang="en-US" sz="2200" dirty="0"/>
            </a:br>
            <a:r>
              <a:rPr lang="en-US" sz="2200" dirty="0"/>
              <a:t>investigation</a:t>
            </a:r>
            <a:endParaRPr lang="en-US" sz="22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70E1BD-E3D3-F468-00D8-ADBA778ADD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" y="6399213"/>
            <a:ext cx="1689100" cy="304800"/>
          </a:xfrm>
        </p:spPr>
        <p:txBody>
          <a:bodyPr/>
          <a:lstStyle/>
          <a:p>
            <a:r>
              <a:rPr lang="en-US" dirty="0"/>
              <a:t>SDL/25-3074 Rev. -</a:t>
            </a:r>
          </a:p>
        </p:txBody>
      </p:sp>
      <p:sp>
        <p:nvSpPr>
          <p:cNvPr id="11" name="Date Placeholder 1">
            <a:extLst>
              <a:ext uri="{FF2B5EF4-FFF2-40B4-BE49-F238E27FC236}">
                <a16:creationId xmlns:a16="http://schemas.microsoft.com/office/drawing/2014/main" id="{83F70E60-E477-9383-22E2-C2892284C6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724400" y="6370635"/>
            <a:ext cx="2743200" cy="365125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US" sz="1200" b="0" smtClean="0">
                <a:solidFill>
                  <a:srgbClr val="333399"/>
                </a:solidFill>
                <a:latin typeface="Arial"/>
                <a:ea typeface="ＭＳ Ｐゴシック"/>
                <a:cs typeface="Arial"/>
              </a:defRPr>
            </a:lvl1pPr>
          </a:lstStyle>
          <a:p>
            <a:r>
              <a:rPr lang="en-US" dirty="0"/>
              <a:t>TFAWS 2025: August 4–7, 2025</a:t>
            </a: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EE775280-E548-0742-2C47-978C730C792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133" r="16354" b="6262"/>
          <a:stretch>
            <a:fillRect/>
          </a:stretch>
        </p:blipFill>
        <p:spPr>
          <a:xfrm>
            <a:off x="6098705" y="4751643"/>
            <a:ext cx="5597060" cy="171427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A51A54E-DA99-3AFB-FD67-E41703625149}"/>
              </a:ext>
            </a:extLst>
          </p:cNvPr>
          <p:cNvPicPr>
            <a:picLocks/>
          </p:cNvPicPr>
          <p:nvPr/>
        </p:nvPicPr>
        <p:blipFill>
          <a:blip r:embed="rId5"/>
          <a:srcRect l="7143" r="16343" b="20605"/>
          <a:stretch>
            <a:fillRect/>
          </a:stretch>
        </p:blipFill>
        <p:spPr>
          <a:xfrm>
            <a:off x="6098704" y="2240489"/>
            <a:ext cx="5597062" cy="118872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CBCA88C-5C26-4B69-A950-8D0D75A2B86A}"/>
              </a:ext>
            </a:extLst>
          </p:cNvPr>
          <p:cNvPicPr>
            <a:picLocks/>
          </p:cNvPicPr>
          <p:nvPr/>
        </p:nvPicPr>
        <p:blipFill>
          <a:blip r:embed="rId6"/>
          <a:srcRect l="7143" r="16344" b="20994"/>
          <a:stretch>
            <a:fillRect/>
          </a:stretch>
        </p:blipFill>
        <p:spPr>
          <a:xfrm>
            <a:off x="6098705" y="3506716"/>
            <a:ext cx="5597060" cy="118872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1D18E93-EDF6-6F03-6371-CC036351E04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83968" t="35584" r="8384" b="50744"/>
          <a:stretch>
            <a:fillRect/>
          </a:stretch>
        </p:blipFill>
        <p:spPr>
          <a:xfrm>
            <a:off x="4917457" y="2479427"/>
            <a:ext cx="1111132" cy="496618"/>
          </a:xfrm>
          <a:prstGeom prst="rect">
            <a:avLst/>
          </a:prstGeom>
        </p:spPr>
      </p:pic>
      <p:sp>
        <p:nvSpPr>
          <p:cNvPr id="20" name="Slide Number Placeholder 3">
            <a:extLst>
              <a:ext uri="{FF2B5EF4-FFF2-40B4-BE49-F238E27FC236}">
                <a16:creationId xmlns:a16="http://schemas.microsoft.com/office/drawing/2014/main" id="{F1C9E822-2156-02A8-EE4B-F4313D7B3CEC}"/>
              </a:ext>
            </a:extLst>
          </p:cNvPr>
          <p:cNvSpPr txBox="1">
            <a:spLocks/>
          </p:cNvSpPr>
          <p:nvPr/>
        </p:nvSpPr>
        <p:spPr bwMode="auto">
          <a:xfrm>
            <a:off x="10806113" y="6400800"/>
            <a:ext cx="7762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900" b="0" kern="1200">
                <a:solidFill>
                  <a:srgbClr val="333399"/>
                </a:solidFill>
                <a:latin typeface="Arial" pitchFamily="34" charset="0"/>
                <a:ea typeface="ＭＳ Ｐゴシック" charset="-128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Times" charset="0"/>
                <a:ea typeface="ＭＳ Ｐゴシック" charset="-128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Times" charset="0"/>
                <a:ea typeface="ＭＳ Ｐゴシック" charset="-128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Times" charset="0"/>
                <a:ea typeface="ＭＳ Ｐゴシック" charset="-128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Times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sz="2000" b="1" kern="1200">
                <a:solidFill>
                  <a:schemeClr val="tx1"/>
                </a:solidFill>
                <a:latin typeface="Times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sz="2000" b="1" kern="1200">
                <a:solidFill>
                  <a:schemeClr val="tx1"/>
                </a:solidFill>
                <a:latin typeface="Times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sz="2000" b="1" kern="1200">
                <a:solidFill>
                  <a:schemeClr val="tx1"/>
                </a:solidFill>
                <a:latin typeface="Times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sz="2000" b="1" kern="1200">
                <a:solidFill>
                  <a:schemeClr val="tx1"/>
                </a:solidFill>
                <a:latin typeface="Times" charset="0"/>
                <a:ea typeface="ＭＳ Ｐゴシック" charset="-128"/>
                <a:cs typeface="+mn-cs"/>
              </a:defRPr>
            </a:lvl9pPr>
          </a:lstStyle>
          <a:p>
            <a:fld id="{081511B0-DFF8-CD4C-809F-187820201423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6D7CDC03-8FD0-E0AF-2110-0862A1189D5E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7133" r="16354" b="20156"/>
          <a:stretch>
            <a:fillRect/>
          </a:stretch>
        </p:blipFill>
        <p:spPr>
          <a:xfrm>
            <a:off x="199221" y="3260562"/>
            <a:ext cx="5597062" cy="146020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EF9BF860-447D-0585-BD91-2AA7BC8CCDEF}"/>
              </a:ext>
            </a:extLst>
          </p:cNvPr>
          <p:cNvSpPr/>
          <p:nvPr/>
        </p:nvSpPr>
        <p:spPr bwMode="auto">
          <a:xfrm>
            <a:off x="1979177" y="3403871"/>
            <a:ext cx="365760" cy="2743200"/>
          </a:xfrm>
          <a:prstGeom prst="rect">
            <a:avLst/>
          </a:prstGeom>
          <a:solidFill>
            <a:srgbClr val="000000">
              <a:alpha val="5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62F7A8E-748D-859E-3373-F508EBC0F4FF}"/>
              </a:ext>
            </a:extLst>
          </p:cNvPr>
          <p:cNvSpPr/>
          <p:nvPr/>
        </p:nvSpPr>
        <p:spPr bwMode="auto">
          <a:xfrm>
            <a:off x="3746342" y="3403871"/>
            <a:ext cx="182880" cy="2743200"/>
          </a:xfrm>
          <a:prstGeom prst="rect">
            <a:avLst/>
          </a:prstGeom>
          <a:solidFill>
            <a:srgbClr val="000000">
              <a:alpha val="5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394D95E-B41C-F755-E9EA-B0402BDC0F95}"/>
              </a:ext>
            </a:extLst>
          </p:cNvPr>
          <p:cNvSpPr txBox="1"/>
          <p:nvPr/>
        </p:nvSpPr>
        <p:spPr>
          <a:xfrm>
            <a:off x="4106948" y="3044722"/>
            <a:ext cx="1034770" cy="326243"/>
          </a:xfrm>
          <a:prstGeom prst="rect">
            <a:avLst/>
          </a:prstGeom>
          <a:solidFill>
            <a:schemeClr val="bg1"/>
          </a:solidFill>
        </p:spPr>
        <p:txBody>
          <a:bodyPr wrap="none" lIns="9144" tIns="9144" rIns="9144" bIns="9144" rtlCol="0">
            <a:spAutoFit/>
          </a:bodyPr>
          <a:lstStyle/>
          <a:p>
            <a:r>
              <a:rPr lang="en-US" sz="1000" b="0" dirty="0">
                <a:latin typeface="+mn-lt"/>
              </a:rPr>
              <a:t>5-14 July 2025</a:t>
            </a:r>
            <a:br>
              <a:rPr lang="en-US" sz="1000" b="0" dirty="0">
                <a:latin typeface="+mn-lt"/>
              </a:rPr>
            </a:br>
            <a:r>
              <a:rPr lang="en-US" sz="1000" b="0" dirty="0">
                <a:latin typeface="+mn-lt"/>
              </a:rPr>
              <a:t>ISS 180</a:t>
            </a:r>
            <a:r>
              <a:rPr lang="en-US" sz="1000" b="0" spc="-700" dirty="0">
                <a:latin typeface="+mn-lt"/>
              </a:rPr>
              <a:t>°</a:t>
            </a:r>
            <a:r>
              <a:rPr lang="en-US" sz="1000" b="0" dirty="0">
                <a:latin typeface="+mn-lt"/>
              </a:rPr>
              <a:t> Yaw Flip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4DFF9031-C964-78FA-2ABB-C3EF1FE87DC2}"/>
              </a:ext>
            </a:extLst>
          </p:cNvPr>
          <p:cNvCxnSpPr>
            <a:cxnSpLocks/>
          </p:cNvCxnSpPr>
          <p:nvPr/>
        </p:nvCxnSpPr>
        <p:spPr bwMode="auto">
          <a:xfrm flipH="1">
            <a:off x="3839546" y="3338408"/>
            <a:ext cx="274320" cy="18288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73" name="TextBox 72">
            <a:extLst>
              <a:ext uri="{FF2B5EF4-FFF2-40B4-BE49-F238E27FC236}">
                <a16:creationId xmlns:a16="http://schemas.microsoft.com/office/drawing/2014/main" id="{1C324002-3D7E-1ABA-7AB7-FBF4C333F7A6}"/>
              </a:ext>
            </a:extLst>
          </p:cNvPr>
          <p:cNvSpPr txBox="1"/>
          <p:nvPr/>
        </p:nvSpPr>
        <p:spPr>
          <a:xfrm>
            <a:off x="699706" y="3051402"/>
            <a:ext cx="1222321" cy="326243"/>
          </a:xfrm>
          <a:prstGeom prst="rect">
            <a:avLst/>
          </a:prstGeom>
          <a:solidFill>
            <a:schemeClr val="bg1"/>
          </a:solidFill>
        </p:spPr>
        <p:txBody>
          <a:bodyPr wrap="none" lIns="9144" tIns="9144" rIns="9144" bIns="9144" rtlCol="0">
            <a:spAutoFit/>
          </a:bodyPr>
          <a:lstStyle/>
          <a:p>
            <a:r>
              <a:rPr lang="en-US" sz="1000" b="0" dirty="0">
                <a:latin typeface="+mn-lt"/>
              </a:rPr>
              <a:t>Year 1: TEC Setpoint</a:t>
            </a:r>
            <a:br>
              <a:rPr lang="en-US" sz="1000" b="0" dirty="0">
                <a:latin typeface="+mn-lt"/>
              </a:rPr>
            </a:br>
            <a:r>
              <a:rPr lang="en-US" sz="1000" b="0" dirty="0">
                <a:latin typeface="+mn-lt"/>
              </a:rPr>
              <a:t>Changed to −25</a:t>
            </a:r>
            <a:r>
              <a:rPr lang="en-US" sz="1000" b="0" spc="-700" dirty="0">
                <a:latin typeface="+mn-lt"/>
              </a:rPr>
              <a:t>°</a:t>
            </a:r>
            <a:r>
              <a:rPr lang="en-US" sz="1000" b="0" dirty="0">
                <a:latin typeface="+mn-lt"/>
              </a:rPr>
              <a:t>C</a:t>
            </a:r>
          </a:p>
        </p:txBody>
      </p: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80F5929F-5A6F-9518-29DD-1E16130DBC99}"/>
              </a:ext>
            </a:extLst>
          </p:cNvPr>
          <p:cNvCxnSpPr>
            <a:cxnSpLocks/>
          </p:cNvCxnSpPr>
          <p:nvPr/>
        </p:nvCxnSpPr>
        <p:spPr bwMode="auto">
          <a:xfrm>
            <a:off x="1830033" y="3345088"/>
            <a:ext cx="274320" cy="18288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5" name="Oval 34">
            <a:extLst>
              <a:ext uri="{FF2B5EF4-FFF2-40B4-BE49-F238E27FC236}">
                <a16:creationId xmlns:a16="http://schemas.microsoft.com/office/drawing/2014/main" id="{D17A3525-4267-EFD2-509A-3788874DC632}"/>
              </a:ext>
            </a:extLst>
          </p:cNvPr>
          <p:cNvSpPr/>
          <p:nvPr/>
        </p:nvSpPr>
        <p:spPr bwMode="auto">
          <a:xfrm>
            <a:off x="1476175" y="5647936"/>
            <a:ext cx="548640" cy="411480"/>
          </a:xfrm>
          <a:prstGeom prst="ellipse">
            <a:avLst/>
          </a:prstGeom>
          <a:noFill/>
          <a:ln w="19050" cap="flat" cmpd="sng" algn="ctr">
            <a:solidFill>
              <a:srgbClr val="4597A0">
                <a:alpha val="50196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3EE41595-6015-04A6-8965-6EDE8A408E59}"/>
              </a:ext>
            </a:extLst>
          </p:cNvPr>
          <p:cNvSpPr/>
          <p:nvPr/>
        </p:nvSpPr>
        <p:spPr bwMode="auto">
          <a:xfrm>
            <a:off x="618925" y="5647936"/>
            <a:ext cx="640080" cy="457200"/>
          </a:xfrm>
          <a:prstGeom prst="ellipse">
            <a:avLst/>
          </a:prstGeom>
          <a:noFill/>
          <a:ln w="19050" cap="flat" cmpd="sng" algn="ctr">
            <a:solidFill>
              <a:srgbClr val="4597A0">
                <a:alpha val="50196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E55128A9-D10C-A6CE-A4AA-9895D7EA4E91}"/>
              </a:ext>
            </a:extLst>
          </p:cNvPr>
          <p:cNvSpPr/>
          <p:nvPr/>
        </p:nvSpPr>
        <p:spPr bwMode="auto">
          <a:xfrm>
            <a:off x="2480745" y="2638434"/>
            <a:ext cx="1463040" cy="274320"/>
          </a:xfrm>
          <a:prstGeom prst="roundRect">
            <a:avLst>
              <a:gd name="adj" fmla="val 50000"/>
            </a:avLst>
          </a:prstGeom>
          <a:noFill/>
          <a:ln w="19050" cap="flat" cmpd="sng" algn="ctr">
            <a:solidFill>
              <a:srgbClr val="4597A0">
                <a:alpha val="50196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18288" numCol="1" rtlCol="0" anchor="ctr" anchorCtr="0" compatLnSpc="1">
            <a:prstTxWarp prst="textNoShape">
              <a:avLst/>
            </a:prstTxWarp>
          </a:bodyPr>
          <a:lstStyle/>
          <a:p>
            <a:r>
              <a:rPr lang="en-US" sz="1800" b="0" dirty="0">
                <a:solidFill>
                  <a:srgbClr val="61B2BB"/>
                </a:solidFill>
                <a:latin typeface="+mn-lt"/>
              </a:rPr>
              <a:t>circled below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72D2203D-3A97-44E0-91C1-1BECB29715BE}"/>
              </a:ext>
            </a:extLst>
          </p:cNvPr>
          <p:cNvSpPr/>
          <p:nvPr/>
        </p:nvSpPr>
        <p:spPr bwMode="auto">
          <a:xfrm>
            <a:off x="7871620" y="1097816"/>
            <a:ext cx="365760" cy="5056632"/>
          </a:xfrm>
          <a:prstGeom prst="rect">
            <a:avLst/>
          </a:prstGeom>
          <a:solidFill>
            <a:srgbClr val="000000">
              <a:alpha val="5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5CEC1F11-CCB7-49EC-0B19-9C0997AFEBEE}"/>
              </a:ext>
            </a:extLst>
          </p:cNvPr>
          <p:cNvSpPr/>
          <p:nvPr/>
        </p:nvSpPr>
        <p:spPr bwMode="auto">
          <a:xfrm>
            <a:off x="9638785" y="1097816"/>
            <a:ext cx="182880" cy="5056632"/>
          </a:xfrm>
          <a:prstGeom prst="rect">
            <a:avLst/>
          </a:prstGeom>
          <a:solidFill>
            <a:srgbClr val="000000">
              <a:alpha val="5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72385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1B44AF-2562-53F0-28DA-D78947E570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On-Orbit Performance: Lessons Learned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42B21F-6A9F-360E-36CB-E6C358933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5468" y="949571"/>
            <a:ext cx="8288223" cy="5450812"/>
          </a:xfrm>
        </p:spPr>
        <p:txBody>
          <a:bodyPr>
            <a:normAutofit lnSpcReduction="10000"/>
          </a:bodyPr>
          <a:lstStyle/>
          <a:p>
            <a:r>
              <a:rPr lang="en-US" sz="2000" dirty="0"/>
              <a:t>ISS attitude is adjusted regularly, often without prior notification (example at right)</a:t>
            </a:r>
          </a:p>
          <a:p>
            <a:pPr lvl="1"/>
            <a:r>
              <a:rPr lang="en-US" sz="1800" dirty="0"/>
              <a:t>Primarily ISS pitch and solar panel orientation</a:t>
            </a:r>
          </a:p>
          <a:p>
            <a:pPr lvl="1"/>
            <a:r>
              <a:rPr lang="en-US" sz="1800" dirty="0"/>
              <a:t>Payloads with a view of the solar panels and other ISS structures can see a large impact from these adjustments</a:t>
            </a:r>
          </a:p>
          <a:p>
            <a:pPr>
              <a:spcBef>
                <a:spcPts val="1200"/>
              </a:spcBef>
            </a:pPr>
            <a:r>
              <a:rPr lang="en-US" sz="2000" dirty="0"/>
              <a:t>ExPA temperatures were farthest from model predicted temperatures</a:t>
            </a:r>
          </a:p>
          <a:p>
            <a:pPr lvl="1"/>
            <a:r>
              <a:rPr lang="en-US" sz="1800" dirty="0"/>
              <a:t>Wasn’t a huge surprise as NASA didn’t allow the ExPA to be included in the thermal testing</a:t>
            </a:r>
          </a:p>
          <a:p>
            <a:pPr lvl="1"/>
            <a:r>
              <a:rPr lang="en-US" sz="1800" dirty="0"/>
              <a:t>Missed opportunity: should have taken emissivity measurements of the ExPA surfaces to compare against thermal model values</a:t>
            </a:r>
          </a:p>
          <a:p>
            <a:pPr>
              <a:spcBef>
                <a:spcPts val="1200"/>
              </a:spcBef>
            </a:pPr>
            <a:r>
              <a:rPr lang="en-US" sz="2000" dirty="0"/>
              <a:t>During TVAC testing, it was helpful to have a second temperature sensor (of a different type) placed near the flight sensors to provide insight into temperature sensor bias</a:t>
            </a:r>
          </a:p>
          <a:p>
            <a:pPr lvl="1"/>
            <a:r>
              <a:rPr lang="en-US" sz="1800" dirty="0"/>
              <a:t>Flight ISS analog sensors (2-wire measurement, per ISS requirements) appear to have 2–3</a:t>
            </a:r>
            <a:r>
              <a:rPr lang="en-US" sz="1800" spc="-1250" dirty="0"/>
              <a:t> ° </a:t>
            </a:r>
            <a:r>
              <a:rPr lang="en-US" sz="1800" dirty="0"/>
              <a:t>C bias</a:t>
            </a:r>
          </a:p>
          <a:p>
            <a:pPr>
              <a:spcBef>
                <a:spcPts val="1200"/>
              </a:spcBef>
            </a:pPr>
            <a:r>
              <a:rPr lang="en-US" sz="2000" dirty="0"/>
              <a:t>Correlating to multiple sets of thermal test data throughout the program resulted in good predictions and few surprises on-orbit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87B933-F0B8-2BB1-5587-31F53A1168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" y="6400383"/>
            <a:ext cx="1688756" cy="304800"/>
          </a:xfrm>
        </p:spPr>
        <p:txBody>
          <a:bodyPr/>
          <a:lstStyle/>
          <a:p>
            <a:r>
              <a:rPr lang="en-US" dirty="0"/>
              <a:t>SDL/25-3074 Rev. -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2BBACC-F08B-4D7C-A2C7-C154AE0574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81511B0-DFF8-CD4C-809F-187820201423}" type="slidenum">
              <a:rPr lang="en-US" smtClean="0"/>
              <a:pPr/>
              <a:t>21</a:t>
            </a:fld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336E640-4401-5BFF-5730-CBA7EA7089FB}"/>
              </a:ext>
            </a:extLst>
          </p:cNvPr>
          <p:cNvGrpSpPr>
            <a:grpSpLocks noChangeAspect="1"/>
          </p:cNvGrpSpPr>
          <p:nvPr/>
        </p:nvGrpSpPr>
        <p:grpSpPr>
          <a:xfrm>
            <a:off x="8883956" y="120507"/>
            <a:ext cx="2353307" cy="6400800"/>
            <a:chOff x="8649491" y="120508"/>
            <a:chExt cx="2286000" cy="6217733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6433464B-7852-02C3-2BDE-220D459F308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649491" y="120508"/>
              <a:ext cx="2286000" cy="2001773"/>
            </a:xfrm>
            <a:prstGeom prst="rect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C14E3CF2-A0C5-BC9B-3673-E829E8D2250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649491" y="4325073"/>
              <a:ext cx="2286000" cy="2013168"/>
            </a:xfrm>
            <a:prstGeom prst="rect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0B9D4D6A-B2BD-57BC-A343-0D5A7C6A6B2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9491" y="2222524"/>
              <a:ext cx="2286000" cy="2002306"/>
            </a:xfrm>
            <a:prstGeom prst="rect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</p:pic>
      </p:grpSp>
      <p:sp>
        <p:nvSpPr>
          <p:cNvPr id="7" name="Date Placeholder 1">
            <a:extLst>
              <a:ext uri="{FF2B5EF4-FFF2-40B4-BE49-F238E27FC236}">
                <a16:creationId xmlns:a16="http://schemas.microsoft.com/office/drawing/2014/main" id="{2907C736-B591-1F4D-5518-0F3874395C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724400" y="6370635"/>
            <a:ext cx="27432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US" sz="1200" b="0" smtClean="0">
                <a:solidFill>
                  <a:srgbClr val="333399"/>
                </a:solidFill>
                <a:latin typeface="Arial"/>
                <a:ea typeface="ＭＳ Ｐゴシック"/>
                <a:cs typeface="Arial"/>
              </a:defRPr>
            </a:lvl1pPr>
          </a:lstStyle>
          <a:p>
            <a:r>
              <a:rPr lang="en-US" dirty="0">
                <a:latin typeface="Arial"/>
                <a:ea typeface="ＭＳ Ｐゴシック"/>
                <a:cs typeface="Arial"/>
              </a:rPr>
              <a:t>TFAWS 2025: August 4–7, 2025</a:t>
            </a:r>
          </a:p>
        </p:txBody>
      </p:sp>
    </p:spTree>
    <p:extLst>
      <p:ext uri="{BB962C8B-B14F-4D97-AF65-F5344CB8AC3E}">
        <p14:creationId xmlns:p14="http://schemas.microsoft.com/office/powerpoint/2010/main" val="33664927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0D99D51D-0BFF-3E98-A817-3E9E746E3B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1E678A2-A80C-5E72-37CE-155D4562F0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15526" indent="-415526">
              <a:buFont typeface="+mj-lt"/>
              <a:buAutoNum type="arabicPeriod"/>
            </a:pPr>
            <a:r>
              <a:rPr lang="en-US" sz="20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Introduction to AWE</a:t>
            </a:r>
          </a:p>
          <a:p>
            <a:pPr marL="415526" indent="-415526">
              <a:buFont typeface="+mj-lt"/>
              <a:buAutoNum type="arabicPeriod"/>
            </a:pPr>
            <a:r>
              <a:rPr lang="en-US" sz="20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Thermal Control System Overview</a:t>
            </a:r>
          </a:p>
          <a:p>
            <a:pPr marL="415526" indent="-415526">
              <a:buFont typeface="+mj-lt"/>
              <a:buAutoNum type="arabicPeriod"/>
            </a:pPr>
            <a:r>
              <a:rPr lang="en-US" sz="20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Thermal Models</a:t>
            </a:r>
          </a:p>
          <a:p>
            <a:pPr marL="415526" indent="-415526">
              <a:buFont typeface="+mj-lt"/>
              <a:buAutoNum type="arabicPeriod"/>
            </a:pPr>
            <a:r>
              <a:rPr lang="en-US" sz="20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Thermal Testing &amp; Model Correlation</a:t>
            </a:r>
          </a:p>
          <a:p>
            <a:pPr marL="415526" indent="-415526">
              <a:buFont typeface="+mj-lt"/>
              <a:buAutoNum type="arabicPeriod"/>
            </a:pPr>
            <a:r>
              <a:rPr lang="en-US" sz="20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On-Orbit Performance</a:t>
            </a:r>
          </a:p>
          <a:p>
            <a:pPr marL="415526" indent="-415526">
              <a:buFont typeface="+mj-lt"/>
              <a:buAutoNum type="arabicPeriod"/>
            </a:pPr>
            <a:r>
              <a:rPr lang="en-US" sz="2000" b="1" dirty="0"/>
              <a:t>Conclusions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965CA45-3D69-BCC7-956C-376B054CBD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" y="6400383"/>
            <a:ext cx="1688756" cy="304800"/>
          </a:xfrm>
        </p:spPr>
        <p:txBody>
          <a:bodyPr/>
          <a:lstStyle/>
          <a:p>
            <a:r>
              <a:rPr lang="en-US" dirty="0"/>
              <a:t>SDL/25-3074 Rev. -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90B02B-6C4C-6F3B-7E99-10CF35FD6D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81511B0-DFF8-CD4C-809F-187820201423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2" name="Content Placeholder 6">
            <a:extLst>
              <a:ext uri="{FF2B5EF4-FFF2-40B4-BE49-F238E27FC236}">
                <a16:creationId xmlns:a16="http://schemas.microsoft.com/office/drawing/2014/main" id="{2E815BE8-08EB-A45C-34ED-19D767CD21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2076" y="578355"/>
            <a:ext cx="5544387" cy="554438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54BF6D2-186C-AC52-0F10-BE7299FDA7E0}"/>
              </a:ext>
            </a:extLst>
          </p:cNvPr>
          <p:cNvSpPr txBox="1"/>
          <p:nvPr/>
        </p:nvSpPr>
        <p:spPr>
          <a:xfrm>
            <a:off x="5542076" y="6122742"/>
            <a:ext cx="5544386" cy="221684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>
            <a:defPPr>
              <a:defRPr lang="en-US"/>
            </a:defPPr>
            <a:lvl1pPr algn="l">
              <a:defRPr sz="900">
                <a:latin typeface="Arial Narrow" panose="020B0606020202030204" pitchFamily="34" charset="0"/>
              </a:defRPr>
            </a:lvl1pPr>
          </a:lstStyle>
          <a:p>
            <a:r>
              <a:rPr lang="en-US" dirty="0">
                <a:hlinkClick r:id="rId3"/>
              </a:rPr>
              <a:t>https://stockcake.com/s?q=sign%20post%20crossroads</a:t>
            </a:r>
            <a:r>
              <a:rPr lang="en-US" dirty="0"/>
              <a:t>; Free, royalty free </a:t>
            </a:r>
          </a:p>
        </p:txBody>
      </p:sp>
      <p:sp>
        <p:nvSpPr>
          <p:cNvPr id="4" name="Date Placeholder 1">
            <a:extLst>
              <a:ext uri="{FF2B5EF4-FFF2-40B4-BE49-F238E27FC236}">
                <a16:creationId xmlns:a16="http://schemas.microsoft.com/office/drawing/2014/main" id="{76C150B6-6E9B-6A55-1A60-66090332660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724400" y="6370635"/>
            <a:ext cx="27432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US" sz="1200" b="0" smtClean="0">
                <a:solidFill>
                  <a:srgbClr val="333399"/>
                </a:solidFill>
                <a:latin typeface="Arial"/>
                <a:ea typeface="ＭＳ Ｐゴシック"/>
                <a:cs typeface="Arial"/>
              </a:defRPr>
            </a:lvl1pPr>
          </a:lstStyle>
          <a:p>
            <a:r>
              <a:rPr lang="en-US" dirty="0">
                <a:latin typeface="Arial"/>
                <a:ea typeface="ＭＳ Ｐゴシック"/>
                <a:cs typeface="Arial"/>
              </a:rPr>
              <a:t>TFAWS 2025: August 4–7, 2025</a:t>
            </a:r>
          </a:p>
        </p:txBody>
      </p:sp>
    </p:spTree>
    <p:extLst>
      <p:ext uri="{BB962C8B-B14F-4D97-AF65-F5344CB8AC3E}">
        <p14:creationId xmlns:p14="http://schemas.microsoft.com/office/powerpoint/2010/main" val="14482237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4DE9A83-1F99-BBE2-A43E-7BAA435C38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2DD8B19-9508-95B7-DDF7-FB6EDCE00D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AWE thermal control system is performing as expected </a:t>
            </a:r>
          </a:p>
          <a:p>
            <a:pPr lvl="1"/>
            <a:r>
              <a:rPr lang="en-US" sz="1800" dirty="0"/>
              <a:t>Payload temperatures have been continually maintained within predicted operational range</a:t>
            </a:r>
          </a:p>
          <a:p>
            <a:pPr lvl="1"/>
            <a:r>
              <a:rPr lang="en-US" sz="1800" dirty="0"/>
              <a:t>Year-over-year results show consistent instrument performance</a:t>
            </a:r>
          </a:p>
          <a:p>
            <a:pPr>
              <a:spcBef>
                <a:spcPts val="1200"/>
              </a:spcBef>
            </a:pPr>
            <a:r>
              <a:rPr lang="en-US" sz="2000" dirty="0"/>
              <a:t>Test-correlation efforts were successful at reducing errors in thermal model performance predictions</a:t>
            </a:r>
          </a:p>
          <a:p>
            <a:pPr lvl="1"/>
            <a:r>
              <a:rPr lang="en-US" sz="1800" dirty="0"/>
              <a:t>Stringent target correlation criteria and stability goals were met or exceeded during thermal testing</a:t>
            </a:r>
          </a:p>
          <a:p>
            <a:pPr>
              <a:spcBef>
                <a:spcPts val="1200"/>
              </a:spcBef>
            </a:pPr>
            <a:r>
              <a:rPr lang="en-US" sz="2000" dirty="0"/>
              <a:t>Telemetry-correlated MATLAB thermal model allows for forecasting payload thermal performance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8CB1650-2DCC-B751-4B5B-2B581203ED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" y="6400383"/>
            <a:ext cx="1688756" cy="304800"/>
          </a:xfrm>
        </p:spPr>
        <p:txBody>
          <a:bodyPr/>
          <a:lstStyle/>
          <a:p>
            <a:r>
              <a:rPr lang="en-US" dirty="0"/>
              <a:t>SDL/25-3074 Rev. -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1C3F18A-8417-7DFD-7209-1D5511CA5B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81511B0-DFF8-CD4C-809F-187820201423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D92D4DD-61BC-C41F-1CBF-9E38CC62EFAB}"/>
              </a:ext>
            </a:extLst>
          </p:cNvPr>
          <p:cNvSpPr txBox="1"/>
          <p:nvPr/>
        </p:nvSpPr>
        <p:spPr>
          <a:xfrm>
            <a:off x="1020086" y="4270768"/>
            <a:ext cx="10412274" cy="461665"/>
          </a:xfrm>
          <a:prstGeom prst="rect">
            <a:avLst/>
          </a:prstGeom>
          <a:solidFill>
            <a:srgbClr val="8DE38D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en-US" sz="2400" b="1" dirty="0">
                <a:latin typeface="+mn-lt"/>
              </a:rPr>
              <a:t>On-orbit thermal performance of the AWE payload has been excellent!</a:t>
            </a:r>
          </a:p>
        </p:txBody>
      </p:sp>
      <p:sp>
        <p:nvSpPr>
          <p:cNvPr id="5" name="Date Placeholder 1">
            <a:extLst>
              <a:ext uri="{FF2B5EF4-FFF2-40B4-BE49-F238E27FC236}">
                <a16:creationId xmlns:a16="http://schemas.microsoft.com/office/drawing/2014/main" id="{962D01C7-6591-B519-4961-9A14ABC078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724400" y="6370635"/>
            <a:ext cx="27432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US" sz="1200" b="0" smtClean="0">
                <a:solidFill>
                  <a:srgbClr val="333399"/>
                </a:solidFill>
                <a:latin typeface="Arial"/>
                <a:ea typeface="ＭＳ Ｐゴシック"/>
                <a:cs typeface="Arial"/>
              </a:defRPr>
            </a:lvl1pPr>
          </a:lstStyle>
          <a:p>
            <a:r>
              <a:rPr lang="en-US" dirty="0">
                <a:latin typeface="Arial"/>
                <a:ea typeface="ＭＳ Ｐゴシック"/>
                <a:cs typeface="Arial"/>
              </a:rPr>
              <a:t>TFAWS 2025: August 4–7, 2025</a:t>
            </a:r>
          </a:p>
        </p:txBody>
      </p:sp>
    </p:spTree>
    <p:extLst>
      <p:ext uri="{BB962C8B-B14F-4D97-AF65-F5344CB8AC3E}">
        <p14:creationId xmlns:p14="http://schemas.microsoft.com/office/powerpoint/2010/main" val="24975513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67DA391-2F18-F5DC-E191-CD908D1808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0" indent="0" algn="ctr">
              <a:buNone/>
            </a:pPr>
            <a:r>
              <a:rPr lang="en-US" sz="2800" b="1" dirty="0"/>
              <a:t>Questions?</a:t>
            </a:r>
          </a:p>
        </p:txBody>
      </p:sp>
      <p:sp>
        <p:nvSpPr>
          <p:cNvPr id="3" name="Footer Placeholder 1">
            <a:extLst>
              <a:ext uri="{FF2B5EF4-FFF2-40B4-BE49-F238E27FC236}">
                <a16:creationId xmlns:a16="http://schemas.microsoft.com/office/drawing/2014/main" id="{DB1638B4-1038-6FDF-7B0F-BABF0684E9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" y="6399895"/>
            <a:ext cx="1688756" cy="304800"/>
          </a:xfrm>
        </p:spPr>
        <p:txBody>
          <a:bodyPr/>
          <a:lstStyle/>
          <a:p>
            <a:r>
              <a:rPr lang="en-US" dirty="0"/>
              <a:t>SDL/25-3074 Rev. -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C72AB5-9B17-7DE1-946F-EA46EB626C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37B6BC-EA0C-470E-B991-7E852790E29C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" pitchFamily="34" charset="0"/>
              <a:ea typeface="ＭＳ Ｐゴシック" charset="-128"/>
              <a:cs typeface="+mn-cs"/>
            </a:endParaRP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436C9C1A-B237-2206-AAC1-7ED1D84CE6F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rPr>
              <a:t>TFAWS 2025: August 4–7, 2025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"/>
              <a:ea typeface="ＭＳ Ｐゴシック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557647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8D931B-A4AF-7D48-0E0E-8A693980A9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DCD48641-C543-43AB-D6FF-44B2C89ECE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600" dirty="0"/>
              <a:t>TFAWS 2025 Thermal Control &amp; Protection Technical Session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AFBF2AFB-B850-B7A9-C326-08E9BD1AA5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 anchorCtr="0"/>
          <a:lstStyle/>
          <a:p>
            <a:pPr marL="0" indent="0" algn="ctr">
              <a:buNone/>
            </a:pPr>
            <a:r>
              <a:rPr lang="en-US" sz="4000" b="1" cap="small" dirty="0">
                <a:solidFill>
                  <a:schemeClr val="tx1"/>
                </a:solidFill>
                <a:highlight>
                  <a:srgbClr val="FFFF00"/>
                </a:highlight>
              </a:rPr>
              <a:t>Backup Charts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A7DB6D-5AB4-8280-8363-7F95B568C4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" y="6399895"/>
            <a:ext cx="1688756" cy="304800"/>
          </a:xfrm>
        </p:spPr>
        <p:txBody>
          <a:bodyPr/>
          <a:lstStyle/>
          <a:p>
            <a:r>
              <a:rPr lang="en-US" dirty="0"/>
              <a:t>SDL/25-3074 Rev. -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538AE8-9876-CAEB-F28A-8EF70D11E2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937B6BC-EA0C-470E-B991-7E852790E29C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3C63D685-36B1-E723-ADE7-D77C91854B3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>
                <a:latin typeface="Arial"/>
                <a:ea typeface="ＭＳ Ｐゴシック"/>
                <a:cs typeface="Arial"/>
              </a:rPr>
              <a:t>TFAWS 2025: August 4–7, 2025</a:t>
            </a:r>
            <a:endParaRPr lang="en-US" dirty="0">
              <a:latin typeface="Arial"/>
              <a:ea typeface="ＭＳ Ｐゴシック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252162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21A07-2880-2B81-2C5A-96E1B506E9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  <a:highlight>
                  <a:srgbClr val="FFFF00"/>
                </a:highlight>
              </a:rPr>
              <a:t>BACKUP</a:t>
            </a:r>
            <a:r>
              <a:rPr lang="en-US" dirty="0"/>
              <a:t> Thermal Model Correlations (1 of 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9966AB-643E-4D25-50CE-6222817F30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1" y="914400"/>
            <a:ext cx="4349262" cy="5410200"/>
          </a:xfrm>
        </p:spPr>
        <p:txBody>
          <a:bodyPr>
            <a:normAutofit/>
          </a:bodyPr>
          <a:lstStyle/>
          <a:p>
            <a:r>
              <a:rPr lang="en-US" sz="2000" dirty="0"/>
              <a:t>Project budgeted 5</a:t>
            </a:r>
            <a:r>
              <a:rPr kumimoji="0" lang="en-US" sz="2000" b="0" i="0" u="none" strike="noStrike" kern="0" cap="none" spc="-130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 </a:t>
            </a:r>
            <a:r>
              <a:rPr kumimoji="0" lang="en-US" sz="2000" b="0" i="0" u="none" strike="noStrike" kern="0" cap="none" spc="-1500" normalizeH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°</a:t>
            </a:r>
            <a:r>
              <a:rPr lang="en-US" sz="2000" dirty="0"/>
              <a:t>C of modeling analysis uncertainty</a:t>
            </a:r>
          </a:p>
          <a:p>
            <a:pPr>
              <a:spcBef>
                <a:spcPts val="1200"/>
              </a:spcBef>
            </a:pPr>
            <a:r>
              <a:rPr lang="en-US" sz="2000" dirty="0"/>
              <a:t>When determining the target correlation criteria, we accounted for three primary sources of uncertainty:</a:t>
            </a:r>
          </a:p>
          <a:p>
            <a:pPr lvl="1"/>
            <a:r>
              <a:rPr lang="en-US" sz="1800" dirty="0"/>
              <a:t>Temperature sensor uncertainty</a:t>
            </a:r>
          </a:p>
          <a:p>
            <a:pPr lvl="1"/>
            <a:r>
              <a:rPr lang="en-US" sz="1800" dirty="0"/>
              <a:t>Temperature and heater power stability</a:t>
            </a:r>
          </a:p>
          <a:p>
            <a:pPr lvl="1"/>
            <a:r>
              <a:rPr lang="en-US" sz="1800" dirty="0"/>
              <a:t>Model correlation accuracy</a:t>
            </a:r>
          </a:p>
          <a:p>
            <a:pPr>
              <a:spcBef>
                <a:spcPts val="1200"/>
              </a:spcBef>
            </a:pPr>
            <a:r>
              <a:rPr lang="en-US" sz="2000" dirty="0">
                <a:solidFill>
                  <a:schemeClr val="tx1"/>
                </a:solidFill>
              </a:rPr>
              <a:t>Target criteria were met or exceeded for all balance points</a:t>
            </a:r>
          </a:p>
          <a:p>
            <a:endParaRPr lang="en-US" sz="200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578DFF-55AE-A7CE-8F4A-A42219BBFF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" y="6400383"/>
            <a:ext cx="1688756" cy="304800"/>
          </a:xfrm>
        </p:spPr>
        <p:txBody>
          <a:bodyPr/>
          <a:lstStyle/>
          <a:p>
            <a:r>
              <a:rPr lang="en-US" dirty="0"/>
              <a:t>SDL/25-3074 Rev. -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6945CF-E2FE-B4C3-22C5-9F792AC944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81511B0-DFF8-CD4C-809F-187820201423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EF79688-6E74-0A6E-178C-A6D1D079ECDF}"/>
              </a:ext>
            </a:extLst>
          </p:cNvPr>
          <p:cNvSpPr/>
          <p:nvPr/>
        </p:nvSpPr>
        <p:spPr>
          <a:xfrm>
            <a:off x="6099113" y="3334592"/>
            <a:ext cx="4949888" cy="252377"/>
          </a:xfrm>
          <a:prstGeom prst="rect">
            <a:avLst/>
          </a:prstGeom>
          <a:noFill/>
        </p:spPr>
        <p:txBody>
          <a:bodyPr wrap="square" tIns="18288" bIns="18288">
            <a:spAutoFit/>
          </a:bodyPr>
          <a:lstStyle/>
          <a:p>
            <a:pPr algn="ctr"/>
            <a:r>
              <a:rPr lang="en-US" sz="1400" dirty="0">
                <a:solidFill>
                  <a:srgbClr val="000000"/>
                </a:solidFill>
                <a:latin typeface="+mn-lt"/>
              </a:rPr>
              <a:t>Thermal Balance Stability Goals and Achieved Values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827A712-5DF2-CDAC-8648-5654CE579F1E}"/>
              </a:ext>
            </a:extLst>
          </p:cNvPr>
          <p:cNvSpPr/>
          <p:nvPr/>
        </p:nvSpPr>
        <p:spPr>
          <a:xfrm>
            <a:off x="7367870" y="1163968"/>
            <a:ext cx="2432622" cy="252377"/>
          </a:xfrm>
          <a:prstGeom prst="rect">
            <a:avLst/>
          </a:prstGeom>
          <a:noFill/>
        </p:spPr>
        <p:txBody>
          <a:bodyPr wrap="square" tIns="18288" bIns="18288">
            <a:spAutoFit/>
          </a:bodyPr>
          <a:lstStyle/>
          <a:p>
            <a:pPr algn="ctr"/>
            <a:r>
              <a:rPr lang="en-US" sz="1400" dirty="0">
                <a:solidFill>
                  <a:srgbClr val="000000"/>
                </a:solidFill>
                <a:latin typeface="+mn-lt"/>
              </a:rPr>
              <a:t>Model Correlation Criteria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27EE00AA-5C9A-CA32-52F4-7F495C340B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6539" y="3557590"/>
            <a:ext cx="5935035" cy="256032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0CF1A71-995A-A6F8-8077-342A117FB3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8770" y="1384340"/>
            <a:ext cx="3030574" cy="1522978"/>
          </a:xfrm>
          <a:prstGeom prst="rect">
            <a:avLst/>
          </a:prstGeom>
        </p:spPr>
      </p:pic>
      <p:sp>
        <p:nvSpPr>
          <p:cNvPr id="6" name="Date Placeholder 1">
            <a:extLst>
              <a:ext uri="{FF2B5EF4-FFF2-40B4-BE49-F238E27FC236}">
                <a16:creationId xmlns:a16="http://schemas.microsoft.com/office/drawing/2014/main" id="{74109732-360D-8322-00A3-CEC26C305E6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724400" y="6370635"/>
            <a:ext cx="27432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US" sz="1200" b="0" smtClean="0">
                <a:solidFill>
                  <a:srgbClr val="333399"/>
                </a:solidFill>
                <a:latin typeface="Arial"/>
                <a:ea typeface="ＭＳ Ｐゴシック"/>
                <a:cs typeface="Arial"/>
              </a:defRPr>
            </a:lvl1pPr>
          </a:lstStyle>
          <a:p>
            <a:r>
              <a:rPr lang="en-US" dirty="0">
                <a:latin typeface="Arial"/>
                <a:ea typeface="ＭＳ Ｐゴシック"/>
                <a:cs typeface="Arial"/>
              </a:rPr>
              <a:t>TFAWS 2025: August 4–7, 2025</a:t>
            </a:r>
          </a:p>
        </p:txBody>
      </p:sp>
    </p:spTree>
    <p:extLst>
      <p:ext uri="{BB962C8B-B14F-4D97-AF65-F5344CB8AC3E}">
        <p14:creationId xmlns:p14="http://schemas.microsoft.com/office/powerpoint/2010/main" val="34623456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3FC7E1-46D2-8F20-7853-DBFA72CE79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  <a:highlight>
                  <a:srgbClr val="FFFF00"/>
                </a:highlight>
              </a:rPr>
              <a:t>BACKUP</a:t>
            </a:r>
            <a:r>
              <a:rPr lang="en-US" dirty="0"/>
              <a:t> Thermal Model Correlations (2 of 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E09CD1-7AF0-5303-5CEF-6D8ED516F4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914400"/>
            <a:ext cx="5486400" cy="5486400"/>
          </a:xfrm>
        </p:spPr>
        <p:txBody>
          <a:bodyPr>
            <a:normAutofit lnSpcReduction="10000"/>
          </a:bodyPr>
          <a:lstStyle/>
          <a:p>
            <a:r>
              <a:rPr lang="en-US" sz="2000" dirty="0"/>
              <a:t>Final flight instrument thermal vacuum testing included four distinct thermal balance points for model correlations.</a:t>
            </a:r>
          </a:p>
          <a:p>
            <a:pPr>
              <a:spcBef>
                <a:spcPts val="1200"/>
              </a:spcBef>
            </a:pPr>
            <a:r>
              <a:rPr lang="en-US" sz="2000" dirty="0"/>
              <a:t>Thermal model changes during final flight model correlation that most significantly affected the temperature and heat flow results were:</a:t>
            </a:r>
          </a:p>
          <a:p>
            <a:pPr lvl="1"/>
            <a:r>
              <a:rPr lang="en-US" sz="1800" dirty="0"/>
              <a:t>MLI e*</a:t>
            </a:r>
          </a:p>
          <a:p>
            <a:pPr lvl="1"/>
            <a:r>
              <a:rPr lang="en-US" sz="1800" dirty="0"/>
              <a:t>GSE connections to the hardware (joint conductance)</a:t>
            </a:r>
          </a:p>
          <a:p>
            <a:pPr lvl="1"/>
            <a:r>
              <a:rPr lang="en-US" sz="1800" dirty="0"/>
              <a:t>Wiring harness conductances</a:t>
            </a:r>
          </a:p>
          <a:p>
            <a:pPr lvl="1"/>
            <a:r>
              <a:rPr lang="en-US" sz="1800" i="1" dirty="0"/>
              <a:t>Note: previous TVAC tests helped to refine AWE instrument internal parameters.</a:t>
            </a:r>
            <a:endParaRPr lang="en-US" sz="1800" dirty="0"/>
          </a:p>
          <a:p>
            <a:pPr>
              <a:spcBef>
                <a:spcPts val="1200"/>
              </a:spcBef>
            </a:pPr>
            <a:r>
              <a:rPr lang="en-US" sz="2000" dirty="0">
                <a:solidFill>
                  <a:schemeClr val="tx1"/>
                </a:solidFill>
              </a:rPr>
              <a:t>Highest areas of outstanding uncertainty are related to the connections between AWE instrument and ExPA</a:t>
            </a:r>
          </a:p>
          <a:p>
            <a:pPr lvl="1"/>
            <a:r>
              <a:rPr lang="en-US" sz="1800" dirty="0">
                <a:solidFill>
                  <a:schemeClr val="tx1"/>
                </a:solidFill>
              </a:rPr>
              <a:t>Conductances based on calculated estimates instead of test measured values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F7C331-3432-EEB7-B156-B34F6AAFD9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" y="6400383"/>
            <a:ext cx="1688756" cy="304800"/>
          </a:xfrm>
        </p:spPr>
        <p:txBody>
          <a:bodyPr/>
          <a:lstStyle/>
          <a:p>
            <a:r>
              <a:rPr lang="en-US" dirty="0"/>
              <a:t>SDL/25-3074 Rev. -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C5C075-7A5C-344D-41C3-2DBB640FB8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81511B0-DFF8-CD4C-809F-187820201423}" type="slidenum">
              <a:rPr lang="en-US" smtClean="0"/>
              <a:pPr/>
              <a:t>27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5B487D0-CFB4-C47F-D2E3-BC98741907E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7" b="1148"/>
          <a:stretch/>
        </p:blipFill>
        <p:spPr bwMode="auto">
          <a:xfrm>
            <a:off x="6465277" y="985516"/>
            <a:ext cx="5383307" cy="533908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Date Placeholder 1">
            <a:extLst>
              <a:ext uri="{FF2B5EF4-FFF2-40B4-BE49-F238E27FC236}">
                <a16:creationId xmlns:a16="http://schemas.microsoft.com/office/drawing/2014/main" id="{34257B89-1402-D6C8-B0EE-24A5E64EFA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724400" y="6370635"/>
            <a:ext cx="27432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US" sz="1200" b="0" smtClean="0">
                <a:solidFill>
                  <a:srgbClr val="333399"/>
                </a:solidFill>
                <a:latin typeface="Arial"/>
                <a:ea typeface="ＭＳ Ｐゴシック"/>
                <a:cs typeface="Arial"/>
              </a:defRPr>
            </a:lvl1pPr>
          </a:lstStyle>
          <a:p>
            <a:r>
              <a:rPr lang="en-US" dirty="0">
                <a:latin typeface="Arial"/>
                <a:ea typeface="ＭＳ Ｐゴシック"/>
                <a:cs typeface="Arial"/>
              </a:rPr>
              <a:t>TFAWS 2025: August 4–7, 2025</a:t>
            </a:r>
          </a:p>
        </p:txBody>
      </p:sp>
    </p:spTree>
    <p:extLst>
      <p:ext uri="{BB962C8B-B14F-4D97-AF65-F5344CB8AC3E}">
        <p14:creationId xmlns:p14="http://schemas.microsoft.com/office/powerpoint/2010/main" val="7467203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EC1F2B-4178-B71B-6699-6D568712E5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  <a:highlight>
                  <a:srgbClr val="FFFF00"/>
                </a:highlight>
              </a:rPr>
              <a:t>BACKUP</a:t>
            </a:r>
            <a:r>
              <a:rPr lang="en-US" dirty="0"/>
              <a:t> On-Orbit Performance: Year-Over-Year Telemetry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303F5680-A3BA-2461-C8A4-04124159E9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b="3750"/>
          <a:stretch>
            <a:fillRect/>
          </a:stretch>
        </p:blipFill>
        <p:spPr>
          <a:xfrm>
            <a:off x="609600" y="1333500"/>
            <a:ext cx="10972800" cy="4400550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F533F5F-056E-F2A7-DC68-BE9431290C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" y="6399895"/>
            <a:ext cx="1688756" cy="304800"/>
          </a:xfrm>
        </p:spPr>
        <p:txBody>
          <a:bodyPr/>
          <a:lstStyle/>
          <a:p>
            <a:r>
              <a:rPr lang="en-US" dirty="0"/>
              <a:t>SDL/25-3074 Rev. -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FF1667-8941-CC5A-B9C6-5C378F63E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937B6BC-EA0C-470E-B991-7E852790E29C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14FD192C-6D3A-DF73-4E72-8501FBC81E3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>
                <a:latin typeface="Arial"/>
                <a:ea typeface="ＭＳ Ｐゴシック"/>
                <a:cs typeface="Arial"/>
              </a:rPr>
              <a:t>TFAWS 2025: August 4–7, 2025</a:t>
            </a:r>
            <a:endParaRPr lang="en-US" dirty="0">
              <a:latin typeface="Arial"/>
              <a:ea typeface="ＭＳ Ｐゴシック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750114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6EEDCB8-85DB-E434-8F94-8B05522DEA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533400"/>
          </a:xfrm>
        </p:spPr>
        <p:txBody>
          <a:bodyPr/>
          <a:lstStyle/>
          <a:p>
            <a:r>
              <a:rPr lang="en-US" dirty="0"/>
              <a:t>Introduction to AWE (1 of 2)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3AF3748E-6400-42F4-5662-D9800160E9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22430" y="914400"/>
            <a:ext cx="8305800" cy="4021873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</a:pPr>
            <a:r>
              <a:rPr lang="en-US" sz="1800" dirty="0"/>
              <a:t>Atmospheric Waves Experiment (AWE) provides the first global characterization of atmospheric waves (</a:t>
            </a:r>
            <a:r>
              <a:rPr lang="en-US" sz="1800" dirty="0">
                <a:hlinkClick r:id="rId2"/>
              </a:rPr>
              <a:t>https://www.awemission.org/</a:t>
            </a:r>
            <a:r>
              <a:rPr lang="en-US" sz="1800" dirty="0"/>
              <a:t>)</a:t>
            </a:r>
          </a:p>
          <a:p>
            <a:pPr>
              <a:spcBef>
                <a:spcPts val="1200"/>
              </a:spcBef>
            </a:pPr>
            <a:r>
              <a:rPr lang="en-US" sz="1800" dirty="0"/>
              <a:t>The Space Dynamics Laboratory (SDL) in Logan, Utah was selected to execute AWE as a Class D mission of opportunity in NASA’s Science Mission Directorate, Heliophysics Division.</a:t>
            </a:r>
          </a:p>
          <a:p>
            <a:pPr>
              <a:spcBef>
                <a:spcPts val="1200"/>
              </a:spcBef>
            </a:pPr>
            <a:r>
              <a:rPr lang="en-US" sz="1800" dirty="0"/>
              <a:t>Measures the dynamics and structure of global mesospheric gravity waves near the mesopause region of the atmosphere</a:t>
            </a:r>
          </a:p>
          <a:p>
            <a:pPr>
              <a:spcBef>
                <a:spcPts val="1200"/>
              </a:spcBef>
            </a:pPr>
            <a:r>
              <a:rPr lang="en-US" sz="1800" dirty="0"/>
              <a:t>Several ground-based Mesospheric Temperature Mappers (MTM) have been used, but AWE is the first space-based MTM.</a:t>
            </a:r>
          </a:p>
          <a:p>
            <a:pPr>
              <a:spcBef>
                <a:spcPts val="1200"/>
              </a:spcBef>
            </a:pPr>
            <a:r>
              <a:rPr lang="en-US" sz="1800" dirty="0"/>
              <a:t>Installed on the international space station (ISS) ELC 1 Site 3 since November 2023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65595F7-E223-638F-CD77-8F2461BA8E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" y="6398292"/>
            <a:ext cx="1689100" cy="304800"/>
          </a:xfrm>
        </p:spPr>
        <p:txBody>
          <a:bodyPr/>
          <a:lstStyle/>
          <a:p>
            <a:r>
              <a:rPr lang="en-US" dirty="0"/>
              <a:t>SDL/25-3074 Rev. -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E425AB-89A1-5E9B-6120-17ED72917A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6113" y="6398292"/>
            <a:ext cx="776287" cy="304800"/>
          </a:xfrm>
        </p:spPr>
        <p:txBody>
          <a:bodyPr/>
          <a:lstStyle/>
          <a:p>
            <a:fld id="{081511B0-DFF8-CD4C-809F-187820201423}" type="slidenum">
              <a:rPr lang="en-US" smtClean="0"/>
              <a:pPr/>
              <a:t>3</a:t>
            </a:fld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0913341-6732-8BF0-7EB6-097830170DC1}"/>
              </a:ext>
            </a:extLst>
          </p:cNvPr>
          <p:cNvGrpSpPr/>
          <p:nvPr/>
        </p:nvGrpSpPr>
        <p:grpSpPr>
          <a:xfrm>
            <a:off x="951571" y="5072671"/>
            <a:ext cx="10134408" cy="1194314"/>
            <a:chOff x="1596805" y="4243167"/>
            <a:chExt cx="8972732" cy="1387332"/>
          </a:xfrm>
        </p:grpSpPr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8C606227-805E-97A6-36FD-BC293AFEA2D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888383" y="4243167"/>
              <a:ext cx="644108" cy="541993"/>
            </a:xfrm>
            <a:prstGeom prst="rect">
              <a:avLst/>
            </a:prstGeom>
          </p:spPr>
        </p:pic>
        <p:pic>
          <p:nvPicPr>
            <p:cNvPr id="11" name="Picture 10" descr="Logo, icon&#10;&#10;Description automatically generated">
              <a:extLst>
                <a:ext uri="{FF2B5EF4-FFF2-40B4-BE49-F238E27FC236}">
                  <a16:creationId xmlns:a16="http://schemas.microsoft.com/office/drawing/2014/main" id="{33FE1D91-A2EE-C352-223F-0C15D9A88EB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00223" y="5125495"/>
              <a:ext cx="679493" cy="492255"/>
            </a:xfrm>
            <a:prstGeom prst="rect">
              <a:avLst/>
            </a:prstGeom>
          </p:spPr>
        </p:pic>
        <p:pic>
          <p:nvPicPr>
            <p:cNvPr id="12" name="Picture 11" descr="Text&#10;&#10;Description automatically generated">
              <a:extLst>
                <a:ext uri="{FF2B5EF4-FFF2-40B4-BE49-F238E27FC236}">
                  <a16:creationId xmlns:a16="http://schemas.microsoft.com/office/drawing/2014/main" id="{A1FA7059-9E80-46C2-0E6E-4B85C9AF09F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46014" y="5112745"/>
              <a:ext cx="776631" cy="517754"/>
            </a:xfrm>
            <a:prstGeom prst="rect">
              <a:avLst/>
            </a:prstGeom>
          </p:spPr>
        </p:pic>
        <p:pic>
          <p:nvPicPr>
            <p:cNvPr id="13" name="Picture 12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C8A52800-3074-975C-4C95-E555E6F5528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61578" y="5199517"/>
              <a:ext cx="1044090" cy="334382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92C3225E-D767-266B-C378-830D6159A43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97710" y="4345774"/>
              <a:ext cx="1571827" cy="348190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03D49D1E-4E9C-F000-FA93-40DCEC9A125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96805" y="5174130"/>
              <a:ext cx="1316615" cy="394985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370ACFD4-3550-BC00-E0D2-BB68EE961E4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83477" y="4338058"/>
              <a:ext cx="1063015" cy="396565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8ACA793-71C8-4AF5-0EDC-7AC3B584122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79" t="16111" b="17222"/>
            <a:stretch/>
          </p:blipFill>
          <p:spPr bwMode="auto">
            <a:xfrm>
              <a:off x="5699015" y="4266272"/>
              <a:ext cx="2246172" cy="541993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D83152DA-95D8-ADA4-12FC-15BF125F24B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770" y="1060325"/>
            <a:ext cx="3238950" cy="3238950"/>
          </a:xfrm>
          <a:prstGeom prst="rect">
            <a:avLst/>
          </a:prstGeom>
        </p:spPr>
      </p:pic>
      <p:sp>
        <p:nvSpPr>
          <p:cNvPr id="20" name="Date Placeholder 1">
            <a:extLst>
              <a:ext uri="{FF2B5EF4-FFF2-40B4-BE49-F238E27FC236}">
                <a16:creationId xmlns:a16="http://schemas.microsoft.com/office/drawing/2014/main" id="{C583CC3E-E010-FE07-70EE-19DB87D348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724400" y="6368130"/>
            <a:ext cx="27432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US" sz="1200" b="0" smtClean="0">
                <a:solidFill>
                  <a:srgbClr val="333399"/>
                </a:solidFill>
                <a:latin typeface="Arial"/>
                <a:ea typeface="ＭＳ Ｐゴシック"/>
                <a:cs typeface="Arial"/>
              </a:defRPr>
            </a:lvl1pPr>
          </a:lstStyle>
          <a:p>
            <a:r>
              <a:rPr lang="en-US" dirty="0">
                <a:latin typeface="Arial"/>
                <a:ea typeface="ＭＳ Ｐゴシック"/>
                <a:cs typeface="Arial"/>
              </a:rPr>
              <a:t>TFAWS 2025: August 4–7, 2025</a:t>
            </a:r>
          </a:p>
        </p:txBody>
      </p:sp>
    </p:spTree>
    <p:extLst>
      <p:ext uri="{BB962C8B-B14F-4D97-AF65-F5344CB8AC3E}">
        <p14:creationId xmlns:p14="http://schemas.microsoft.com/office/powerpoint/2010/main" val="36008499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F0B6E14-63CD-222D-04DE-3894555F14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Introduction to AWE (2 of 2)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12A4D9F-5783-4433-743D-590B4130A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AWE is a suite of four wide field-of-view near-infrared cameras.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E2D6721-2BEE-FCBD-AFED-D350261786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" y="6400383"/>
            <a:ext cx="1688756" cy="304800"/>
          </a:xfrm>
        </p:spPr>
        <p:txBody>
          <a:bodyPr/>
          <a:lstStyle/>
          <a:p>
            <a:r>
              <a:rPr lang="en-US" dirty="0"/>
              <a:t>SDL/25-3074 Rev. -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C99B635-7D6D-FD23-A54C-527A1A824C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81511B0-DFF8-CD4C-809F-187820201423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B81BEB1-D84E-1B2B-CC41-ACC53ABA187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7" t="16315" r="7611"/>
          <a:stretch/>
        </p:blipFill>
        <p:spPr>
          <a:xfrm>
            <a:off x="6608168" y="1776212"/>
            <a:ext cx="5304818" cy="4114800"/>
          </a:xfrm>
          <a:prstGeom prst="rect">
            <a:avLst/>
          </a:prstGeom>
        </p:spPr>
      </p:pic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30220FEE-9571-0776-64CA-C365B878456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8" r="2406"/>
          <a:stretch/>
        </p:blipFill>
        <p:spPr>
          <a:xfrm>
            <a:off x="403531" y="1776212"/>
            <a:ext cx="5858724" cy="4114800"/>
          </a:xfrm>
          <a:prstGeom prst="rect">
            <a:avLst/>
          </a:prstGeom>
        </p:spPr>
      </p:pic>
      <p:sp>
        <p:nvSpPr>
          <p:cNvPr id="8" name="Date Placeholder 1">
            <a:extLst>
              <a:ext uri="{FF2B5EF4-FFF2-40B4-BE49-F238E27FC236}">
                <a16:creationId xmlns:a16="http://schemas.microsoft.com/office/drawing/2014/main" id="{636F8069-9938-DDA7-44FA-A9CDAAB8C7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724400" y="6370635"/>
            <a:ext cx="27432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US" sz="1200" b="0" smtClean="0">
                <a:solidFill>
                  <a:srgbClr val="333399"/>
                </a:solidFill>
                <a:latin typeface="Arial"/>
                <a:ea typeface="ＭＳ Ｐゴシック"/>
                <a:cs typeface="Arial"/>
              </a:defRPr>
            </a:lvl1pPr>
          </a:lstStyle>
          <a:p>
            <a:r>
              <a:rPr lang="en-US" dirty="0">
                <a:latin typeface="Arial"/>
                <a:ea typeface="ＭＳ Ｐゴシック"/>
                <a:cs typeface="Arial"/>
              </a:rPr>
              <a:t>TFAWS 2025: August 4–7, 2025</a:t>
            </a:r>
          </a:p>
        </p:txBody>
      </p:sp>
    </p:spTree>
    <p:extLst>
      <p:ext uri="{BB962C8B-B14F-4D97-AF65-F5344CB8AC3E}">
        <p14:creationId xmlns:p14="http://schemas.microsoft.com/office/powerpoint/2010/main" val="39221880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0D99D51D-0BFF-3E98-A817-3E9E746E3B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Outline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1E678A2-A80C-5E72-37CE-155D4562F0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15526" indent="-415526">
              <a:spcBef>
                <a:spcPts val="1200"/>
              </a:spcBef>
              <a:buFont typeface="+mj-lt"/>
              <a:buAutoNum type="arabicPeriod"/>
            </a:pPr>
            <a:r>
              <a:rPr lang="en-US" sz="20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Introduction to AWE</a:t>
            </a:r>
          </a:p>
          <a:p>
            <a:pPr marL="415526" indent="-415526">
              <a:spcBef>
                <a:spcPts val="1200"/>
              </a:spcBef>
              <a:buFont typeface="+mj-lt"/>
              <a:buAutoNum type="arabicPeriod"/>
            </a:pPr>
            <a:r>
              <a:rPr lang="en-US" sz="2000" b="1" dirty="0"/>
              <a:t>Thermal Control System Overview</a:t>
            </a:r>
          </a:p>
          <a:p>
            <a:pPr marL="415526" indent="-415526">
              <a:spcBef>
                <a:spcPts val="1200"/>
              </a:spcBef>
              <a:buFont typeface="+mj-lt"/>
              <a:buAutoNum type="arabicPeriod"/>
            </a:pPr>
            <a:r>
              <a:rPr lang="en-US" sz="2000" dirty="0"/>
              <a:t>Thermal Models</a:t>
            </a:r>
          </a:p>
          <a:p>
            <a:pPr marL="415526" indent="-415526">
              <a:spcBef>
                <a:spcPts val="1200"/>
              </a:spcBef>
              <a:buFont typeface="+mj-lt"/>
              <a:buAutoNum type="arabicPeriod"/>
            </a:pPr>
            <a:r>
              <a:rPr lang="en-US" sz="2000" dirty="0"/>
              <a:t>Thermal Testing &amp; Model Correlation</a:t>
            </a:r>
          </a:p>
          <a:p>
            <a:pPr marL="415526" indent="-415526">
              <a:spcBef>
                <a:spcPts val="1200"/>
              </a:spcBef>
              <a:buFont typeface="+mj-lt"/>
              <a:buAutoNum type="arabicPeriod"/>
            </a:pPr>
            <a:r>
              <a:rPr lang="en-US" sz="2000" dirty="0"/>
              <a:t>On-Orbit Performance</a:t>
            </a:r>
          </a:p>
          <a:p>
            <a:pPr marL="415526" indent="-415526">
              <a:spcBef>
                <a:spcPts val="1200"/>
              </a:spcBef>
              <a:buFont typeface="+mj-lt"/>
              <a:buAutoNum type="arabicPeriod"/>
            </a:pPr>
            <a:r>
              <a:rPr lang="en-US" sz="2000" dirty="0"/>
              <a:t>Conclusions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1DD950A-C59A-D617-F71F-A0B8AF9A4C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" y="6400383"/>
            <a:ext cx="1688756" cy="304800"/>
          </a:xfrm>
        </p:spPr>
        <p:txBody>
          <a:bodyPr/>
          <a:lstStyle/>
          <a:p>
            <a:r>
              <a:rPr lang="en-US" dirty="0"/>
              <a:t>SDL/25-3074 Rev. -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90B02B-6C4C-6F3B-7E99-10CF35FD6D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81511B0-DFF8-CD4C-809F-187820201423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E77C4DB-1354-E513-00C5-61377FD1E8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6661337" y="211888"/>
            <a:ext cx="3382273" cy="587093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61625E9-24DD-01E9-4434-6365287E4C45}"/>
              </a:ext>
            </a:extLst>
          </p:cNvPr>
          <p:cNvSpPr txBox="1"/>
          <p:nvPr/>
        </p:nvSpPr>
        <p:spPr>
          <a:xfrm>
            <a:off x="6661337" y="6082826"/>
            <a:ext cx="3382273" cy="190500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algn="l"/>
            <a:r>
              <a:rPr lang="en-US" sz="900" dirty="0">
                <a:latin typeface="Arial Narrow" panose="020B0606020202030204" pitchFamily="34" charset="0"/>
                <a:hlinkClick r:id="rId3"/>
              </a:rPr>
              <a:t>https://stockcake.com/s?q=sign%20post%20crossroads</a:t>
            </a:r>
            <a:r>
              <a:rPr lang="en-US" sz="900" dirty="0">
                <a:latin typeface="Arial Narrow" panose="020B0606020202030204" pitchFamily="34" charset="0"/>
              </a:rPr>
              <a:t>; Free, royalty free </a:t>
            </a:r>
          </a:p>
        </p:txBody>
      </p:sp>
      <p:sp>
        <p:nvSpPr>
          <p:cNvPr id="3" name="Date Placeholder 1">
            <a:extLst>
              <a:ext uri="{FF2B5EF4-FFF2-40B4-BE49-F238E27FC236}">
                <a16:creationId xmlns:a16="http://schemas.microsoft.com/office/drawing/2014/main" id="{74AC863E-4083-36AB-669D-2A8BF6D909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724400" y="6370635"/>
            <a:ext cx="27432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US" sz="1200" b="0" smtClean="0">
                <a:solidFill>
                  <a:srgbClr val="333399"/>
                </a:solidFill>
                <a:latin typeface="Arial"/>
                <a:ea typeface="ＭＳ Ｐゴシック"/>
                <a:cs typeface="Arial"/>
              </a:defRPr>
            </a:lvl1pPr>
          </a:lstStyle>
          <a:p>
            <a:r>
              <a:rPr lang="en-US" dirty="0">
                <a:latin typeface="Arial"/>
                <a:ea typeface="ＭＳ Ｐゴシック"/>
                <a:cs typeface="Arial"/>
              </a:rPr>
              <a:t>TFAWS 2025: August 4–7, 2025</a:t>
            </a:r>
          </a:p>
        </p:txBody>
      </p:sp>
    </p:spTree>
    <p:extLst>
      <p:ext uri="{BB962C8B-B14F-4D97-AF65-F5344CB8AC3E}">
        <p14:creationId xmlns:p14="http://schemas.microsoft.com/office/powerpoint/2010/main" val="15607318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EE549E3-6B1C-5319-D3E3-27756D839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533400"/>
          </a:xfrm>
        </p:spPr>
        <p:txBody>
          <a:bodyPr/>
          <a:lstStyle/>
          <a:p>
            <a:r>
              <a:rPr lang="en-US"/>
              <a:t>Thermal Control System Overview (1 of 3)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BC3DBBB-E392-EE20-7129-D0D2298AE1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914400"/>
            <a:ext cx="3593123" cy="541020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Optomechanical Assembly (OMA)</a:t>
            </a:r>
          </a:p>
          <a:p>
            <a:pPr lvl="1"/>
            <a:r>
              <a:rPr lang="en-US" dirty="0"/>
              <a:t>Houses the telescopes, filter wheel, detectors</a:t>
            </a:r>
          </a:p>
          <a:p>
            <a:pPr lvl="1"/>
            <a:r>
              <a:rPr lang="en-US" dirty="0"/>
              <a:t>Dedicated, bi-directional radiator</a:t>
            </a:r>
          </a:p>
          <a:p>
            <a:pPr>
              <a:spcBef>
                <a:spcPts val="1200"/>
              </a:spcBef>
            </a:pPr>
            <a:r>
              <a:rPr lang="en-US" dirty="0"/>
              <a:t>Instrument Electronics Box (IEB)</a:t>
            </a:r>
          </a:p>
          <a:p>
            <a:pPr lvl="1"/>
            <a:r>
              <a:rPr lang="en-US" dirty="0"/>
              <a:t>Five electronics boards</a:t>
            </a:r>
          </a:p>
          <a:p>
            <a:pPr lvl="1"/>
            <a:r>
              <a:rPr lang="en-US" dirty="0"/>
              <a:t>Dedicated bi-directional radiator</a:t>
            </a:r>
          </a:p>
          <a:p>
            <a:pPr>
              <a:spcBef>
                <a:spcPts val="1200"/>
              </a:spcBef>
            </a:pPr>
            <a:r>
              <a:rPr lang="en-US" dirty="0"/>
              <a:t>ExPRESS Payload Adapter (ExPA)</a:t>
            </a:r>
          </a:p>
          <a:p>
            <a:pPr lvl="1"/>
            <a:r>
              <a:rPr lang="en-US" dirty="0"/>
              <a:t>Allows for power and data connections between the payload and the ISS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31D3138-5E58-F9C8-6E0E-7EE9C80F31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" y="6399701"/>
            <a:ext cx="1689100" cy="304800"/>
          </a:xfrm>
        </p:spPr>
        <p:txBody>
          <a:bodyPr/>
          <a:lstStyle/>
          <a:p>
            <a:r>
              <a:rPr lang="en-US" dirty="0"/>
              <a:t>SDL/25-3074 Rev. -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EEF6C0F-64DA-937C-7F8C-5E68D6496A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5984" y="6400800"/>
            <a:ext cx="776416" cy="304800"/>
          </a:xfrm>
        </p:spPr>
        <p:txBody>
          <a:bodyPr/>
          <a:lstStyle/>
          <a:p>
            <a:fld id="{081511B0-DFF8-CD4C-809F-187820201423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DCEB5416-4DA2-A48D-3210-19986D364C7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1026"/>
          <a:stretch>
            <a:fillRect/>
          </a:stretch>
        </p:blipFill>
        <p:spPr>
          <a:xfrm>
            <a:off x="4699576" y="1740877"/>
            <a:ext cx="7234337" cy="466160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4AC645F-6251-B84B-2BF9-B7B2261C2F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t="1038" r="-5143" b="-9830"/>
          <a:stretch>
            <a:fillRect/>
          </a:stretch>
        </p:blipFill>
        <p:spPr>
          <a:xfrm>
            <a:off x="4650827" y="997067"/>
            <a:ext cx="2605758" cy="111894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0" name="Date Placeholder 1">
            <a:extLst>
              <a:ext uri="{FF2B5EF4-FFF2-40B4-BE49-F238E27FC236}">
                <a16:creationId xmlns:a16="http://schemas.microsoft.com/office/drawing/2014/main" id="{17B703C0-F719-B6B8-422E-EA3ABA46E8A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724400" y="6370635"/>
            <a:ext cx="27432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US" sz="1200" b="0" smtClean="0">
                <a:solidFill>
                  <a:srgbClr val="333399"/>
                </a:solidFill>
                <a:latin typeface="Arial"/>
                <a:ea typeface="ＭＳ Ｐゴシック"/>
                <a:cs typeface="Arial"/>
              </a:defRPr>
            </a:lvl1pPr>
          </a:lstStyle>
          <a:p>
            <a:r>
              <a:rPr lang="en-US" dirty="0">
                <a:latin typeface="Arial"/>
                <a:ea typeface="ＭＳ Ｐゴシック"/>
                <a:cs typeface="Arial"/>
              </a:rPr>
              <a:t>TFAWS 2025: August 4–7, 2025</a:t>
            </a:r>
          </a:p>
        </p:txBody>
      </p:sp>
    </p:spTree>
    <p:extLst>
      <p:ext uri="{BB962C8B-B14F-4D97-AF65-F5344CB8AC3E}">
        <p14:creationId xmlns:p14="http://schemas.microsoft.com/office/powerpoint/2010/main" val="40218526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EE549E3-6B1C-5319-D3E3-27756D839D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Thermal Control System Overview (2 of 3)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BC3DBBB-E392-EE20-7129-D0D2298AE1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1" y="914399"/>
            <a:ext cx="4437184" cy="5545015"/>
          </a:xfrm>
        </p:spPr>
        <p:txBody>
          <a:bodyPr>
            <a:normAutofit lnSpcReduction="10000"/>
          </a:bodyPr>
          <a:lstStyle/>
          <a:p>
            <a:r>
              <a:rPr lang="en-US" sz="2000" dirty="0"/>
              <a:t>Bi-directional Radiators</a:t>
            </a:r>
          </a:p>
          <a:p>
            <a:pPr lvl="1"/>
            <a:r>
              <a:rPr lang="en-US" sz="1800" dirty="0"/>
              <a:t>Maintain an unobstructed view to space</a:t>
            </a:r>
          </a:p>
          <a:p>
            <a:pPr>
              <a:spcBef>
                <a:spcPts val="1200"/>
              </a:spcBef>
            </a:pPr>
            <a:r>
              <a:rPr lang="en-US" sz="2000" dirty="0"/>
              <a:t>Four Detectors with independent TEC closed-loop control</a:t>
            </a:r>
          </a:p>
          <a:p>
            <a:pPr lvl="1"/>
            <a:r>
              <a:rPr lang="en-US" sz="1800" dirty="0"/>
              <a:t>Continuously control the FPA to </a:t>
            </a:r>
            <a:br>
              <a:rPr lang="en-US" sz="1800" dirty="0"/>
            </a:br>
            <a:r>
              <a:rPr lang="en-US" sz="1800" dirty="0"/>
              <a:t>−30</a:t>
            </a:r>
            <a:r>
              <a:rPr lang="en-US" sz="1800" spc="-1350" dirty="0"/>
              <a:t>°</a:t>
            </a:r>
            <a:r>
              <a:rPr lang="en-US" sz="1800" dirty="0"/>
              <a:t>C, heating and cooling</a:t>
            </a:r>
          </a:p>
          <a:p>
            <a:pPr>
              <a:spcBef>
                <a:spcPts val="1200"/>
              </a:spcBef>
            </a:pPr>
            <a:r>
              <a:rPr lang="en-US" sz="2000" dirty="0"/>
              <a:t>Copper thermal hub and conductor bar</a:t>
            </a:r>
          </a:p>
          <a:p>
            <a:pPr lvl="1"/>
            <a:r>
              <a:rPr lang="en-US" sz="1800" dirty="0"/>
              <a:t>Good conductance to radiator with added thermal mass to survive unpowered robotic transfer</a:t>
            </a:r>
          </a:p>
          <a:p>
            <a:pPr>
              <a:spcBef>
                <a:spcPts val="1200"/>
              </a:spcBef>
            </a:pPr>
            <a:r>
              <a:rPr lang="en-US" sz="2000" dirty="0"/>
              <a:t>Four Pyrolytic Graphite Sheet (PGS) thermal straps</a:t>
            </a:r>
          </a:p>
          <a:p>
            <a:pPr lvl="1"/>
            <a:r>
              <a:rPr lang="en-US" sz="1800" dirty="0"/>
              <a:t>Excellent vibration isolation and volume-specific thermal conductivity</a:t>
            </a:r>
          </a:p>
          <a:p>
            <a:pPr lvl="1"/>
            <a:r>
              <a:rPr lang="en-US" sz="1800" dirty="0"/>
              <a:t>1.6 W/K, 52 grams, each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F4EEAE3-6A0F-8A8C-0814-D6C63A8F77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" y="6400383"/>
            <a:ext cx="1688756" cy="304800"/>
          </a:xfrm>
        </p:spPr>
        <p:txBody>
          <a:bodyPr/>
          <a:lstStyle/>
          <a:p>
            <a:r>
              <a:rPr lang="en-US" dirty="0"/>
              <a:t>SDL/25-3074 Rev. -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EEF6C0F-64DA-937C-7F8C-5E68D6496A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81511B0-DFF8-CD4C-809F-187820201423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49A908A-903F-2C1A-59C1-7A1E9C1072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539" r="2085"/>
          <a:stretch>
            <a:fillRect/>
          </a:stretch>
        </p:blipFill>
        <p:spPr>
          <a:xfrm>
            <a:off x="5046785" y="914400"/>
            <a:ext cx="6866276" cy="5485928"/>
          </a:xfrm>
          <a:prstGeom prst="rect">
            <a:avLst/>
          </a:prstGeom>
        </p:spPr>
      </p:pic>
      <p:sp>
        <p:nvSpPr>
          <p:cNvPr id="6" name="Date Placeholder 1">
            <a:extLst>
              <a:ext uri="{FF2B5EF4-FFF2-40B4-BE49-F238E27FC236}">
                <a16:creationId xmlns:a16="http://schemas.microsoft.com/office/drawing/2014/main" id="{A5ABE421-E6D8-D0AC-4E3B-591B7FB5E2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724400" y="6370635"/>
            <a:ext cx="27432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US" sz="1200" b="0" smtClean="0">
                <a:solidFill>
                  <a:srgbClr val="333399"/>
                </a:solidFill>
                <a:latin typeface="Arial"/>
                <a:ea typeface="ＭＳ Ｐゴシック"/>
                <a:cs typeface="Arial"/>
              </a:defRPr>
            </a:lvl1pPr>
          </a:lstStyle>
          <a:p>
            <a:r>
              <a:rPr lang="en-US" dirty="0">
                <a:latin typeface="Arial"/>
                <a:ea typeface="ＭＳ Ｐゴシック"/>
                <a:cs typeface="Arial"/>
              </a:rPr>
              <a:t>TFAWS 2025: August 4–7, 2025</a:t>
            </a:r>
          </a:p>
        </p:txBody>
      </p:sp>
    </p:spTree>
    <p:extLst>
      <p:ext uri="{BB962C8B-B14F-4D97-AF65-F5344CB8AC3E}">
        <p14:creationId xmlns:p14="http://schemas.microsoft.com/office/powerpoint/2010/main" val="12982088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A24EC38-6A34-1D52-EFC3-C5ADDDB62F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Thermal Control System Overview (3 of 3)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9767E82-A7E3-EEEE-DED3-00327FDD9D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" y="6400383"/>
            <a:ext cx="1688756" cy="304800"/>
          </a:xfrm>
        </p:spPr>
        <p:txBody>
          <a:bodyPr/>
          <a:lstStyle/>
          <a:p>
            <a:r>
              <a:rPr lang="en-US" dirty="0"/>
              <a:t>SDL/25-3074 Rev. -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9540CE6-F231-0FD0-1CE1-3615CB600E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81511B0-DFF8-CD4C-809F-187820201423}" type="slidenum">
              <a:rPr lang="en-US" smtClean="0"/>
              <a:pPr/>
              <a:t>8</a:t>
            </a:fld>
            <a:endParaRPr 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8425F2D-29E3-D52B-D44E-DA0A9AA932D8}"/>
              </a:ext>
            </a:extLst>
          </p:cNvPr>
          <p:cNvGrpSpPr/>
          <p:nvPr/>
        </p:nvGrpSpPr>
        <p:grpSpPr>
          <a:xfrm>
            <a:off x="3809999" y="1618903"/>
            <a:ext cx="8103061" cy="4046032"/>
            <a:chOff x="3691398" y="1729740"/>
            <a:chExt cx="8500602" cy="404603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9F4ECF7-DEF6-2F24-3B62-2D773EC236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151"/>
            <a:stretch/>
          </p:blipFill>
          <p:spPr bwMode="auto">
            <a:xfrm>
              <a:off x="3691398" y="1729740"/>
              <a:ext cx="8500602" cy="4046032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9B0BE26-B739-780A-014F-8C4F61A221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433268" y="4004631"/>
              <a:ext cx="649972" cy="446409"/>
            </a:xfrm>
            <a:prstGeom prst="rect">
              <a:avLst/>
            </a:prstGeom>
            <a:solidFill>
              <a:schemeClr val="bg1"/>
            </a:solidFill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9F1535A8-F086-ECA8-3DF1-4499B1F0B6B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90" r="6423"/>
          <a:stretch/>
        </p:blipFill>
        <p:spPr>
          <a:xfrm>
            <a:off x="369455" y="1183639"/>
            <a:ext cx="3017520" cy="240668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E676271-2974-DFB8-6B1D-5F41FE3061A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02" r="10956"/>
          <a:stretch/>
        </p:blipFill>
        <p:spPr>
          <a:xfrm>
            <a:off x="369455" y="3752756"/>
            <a:ext cx="3017520" cy="2541704"/>
          </a:xfrm>
          <a:prstGeom prst="rect">
            <a:avLst/>
          </a:prstGeom>
        </p:spPr>
      </p:pic>
      <p:sp>
        <p:nvSpPr>
          <p:cNvPr id="7" name="Date Placeholder 1">
            <a:extLst>
              <a:ext uri="{FF2B5EF4-FFF2-40B4-BE49-F238E27FC236}">
                <a16:creationId xmlns:a16="http://schemas.microsoft.com/office/drawing/2014/main" id="{D17A148D-F95B-20A1-49AC-79FDB68633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724400" y="6370635"/>
            <a:ext cx="27432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US" sz="1200" b="0" smtClean="0">
                <a:solidFill>
                  <a:srgbClr val="333399"/>
                </a:solidFill>
                <a:latin typeface="Arial"/>
                <a:ea typeface="ＭＳ Ｐゴシック"/>
                <a:cs typeface="Arial"/>
              </a:defRPr>
            </a:lvl1pPr>
          </a:lstStyle>
          <a:p>
            <a:r>
              <a:rPr lang="en-US" dirty="0">
                <a:latin typeface="Arial"/>
                <a:ea typeface="ＭＳ Ｐゴシック"/>
                <a:cs typeface="Arial"/>
              </a:rPr>
              <a:t>TFAWS 2025: August 4–7, 2025</a:t>
            </a:r>
          </a:p>
        </p:txBody>
      </p:sp>
    </p:spTree>
    <p:extLst>
      <p:ext uri="{BB962C8B-B14F-4D97-AF65-F5344CB8AC3E}">
        <p14:creationId xmlns:p14="http://schemas.microsoft.com/office/powerpoint/2010/main" val="30800439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94F681D-E01C-A40B-86D3-446E298338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Thermal Control System Overview: Environment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96B168A-EB9B-11F9-A5C0-8BBCD78676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1" y="914400"/>
            <a:ext cx="2895600" cy="5410200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</a:pPr>
            <a:r>
              <a:rPr lang="en-US" sz="1800" dirty="0"/>
              <a:t>Designed for two launch vehicles</a:t>
            </a:r>
          </a:p>
          <a:p>
            <a:pPr>
              <a:spcBef>
                <a:spcPts val="1200"/>
              </a:spcBef>
            </a:pPr>
            <a:r>
              <a:rPr lang="en-US" sz="1800" dirty="0"/>
              <a:t>Launched on CRS-29 aboard SpX Dragon Cargo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CB5F938-BF7C-C0BC-96BF-D559CE5270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" y="6400383"/>
            <a:ext cx="1688756" cy="304800"/>
          </a:xfrm>
        </p:spPr>
        <p:txBody>
          <a:bodyPr/>
          <a:lstStyle/>
          <a:p>
            <a:r>
              <a:rPr lang="en-US" dirty="0"/>
              <a:t>SDL/25-3074 Rev. -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7382A19-B15B-0E8F-DBB7-9A2FAC5EBC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81511B0-DFF8-CD4C-809F-187820201423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35CAFA2-FA0A-16CC-89D6-7A9984F7935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2711" y="1419302"/>
            <a:ext cx="9289760" cy="4830477"/>
          </a:xfrm>
          <a:prstGeom prst="rect">
            <a:avLst/>
          </a:prstGeom>
          <a:noFill/>
        </p:spPr>
      </p:pic>
      <p:sp>
        <p:nvSpPr>
          <p:cNvPr id="6" name="Date Placeholder 1">
            <a:extLst>
              <a:ext uri="{FF2B5EF4-FFF2-40B4-BE49-F238E27FC236}">
                <a16:creationId xmlns:a16="http://schemas.microsoft.com/office/drawing/2014/main" id="{C320616E-7D87-8F33-59D5-B19B229994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724400" y="6370635"/>
            <a:ext cx="27432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US" sz="1200" b="0" smtClean="0">
                <a:solidFill>
                  <a:srgbClr val="333399"/>
                </a:solidFill>
                <a:latin typeface="Arial"/>
                <a:ea typeface="ＭＳ Ｐゴシック"/>
                <a:cs typeface="Arial"/>
              </a:defRPr>
            </a:lvl1pPr>
          </a:lstStyle>
          <a:p>
            <a:r>
              <a:rPr lang="en-US" dirty="0">
                <a:latin typeface="Arial"/>
                <a:ea typeface="ＭＳ Ｐゴシック"/>
                <a:cs typeface="Arial"/>
              </a:rPr>
              <a:t>TFAWS 2025: August 4–7, 2025</a:t>
            </a:r>
          </a:p>
        </p:txBody>
      </p:sp>
    </p:spTree>
    <p:extLst>
      <p:ext uri="{BB962C8B-B14F-4D97-AF65-F5344CB8AC3E}">
        <p14:creationId xmlns:p14="http://schemas.microsoft.com/office/powerpoint/2010/main" val="3884861984"/>
      </p:ext>
    </p:extLst>
  </p:cSld>
  <p:clrMapOvr>
    <a:masterClrMapping/>
  </p:clrMapOvr>
</p:sld>
</file>

<file path=ppt/theme/theme1.xml><?xml version="1.0" encoding="utf-8"?>
<a:theme xmlns:a="http://schemas.openxmlformats.org/drawingml/2006/main" name="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White With Blue Logo">
  <a:themeElements>
    <a:clrScheme name="Group 1 (SDL Tinted Colors) 2020">
      <a:dk1>
        <a:srgbClr val="002543"/>
      </a:dk1>
      <a:lt1>
        <a:srgbClr val="FFFFFF"/>
      </a:lt1>
      <a:dk2>
        <a:srgbClr val="3A3F49"/>
      </a:dk2>
      <a:lt2>
        <a:srgbClr val="E7E6E9"/>
      </a:lt2>
      <a:accent1>
        <a:srgbClr val="89B3C5"/>
      </a:accent1>
      <a:accent2>
        <a:srgbClr val="577581"/>
      </a:accent2>
      <a:accent3>
        <a:srgbClr val="00344E"/>
      </a:accent3>
      <a:accent4>
        <a:srgbClr val="A1B28F"/>
      </a:accent4>
      <a:accent5>
        <a:srgbClr val="939598"/>
      </a:accent5>
      <a:accent6>
        <a:srgbClr val="717F93"/>
      </a:accent6>
      <a:hlink>
        <a:srgbClr val="7951A1"/>
      </a:hlink>
      <a:folHlink>
        <a:srgbClr val="B165A9"/>
      </a:folHlink>
    </a:clrScheme>
    <a:fontScheme name="Default_Dubai">
      <a:majorFont>
        <a:latin typeface="Dubai Light"/>
        <a:ea typeface=""/>
        <a:cs typeface=""/>
      </a:majorFont>
      <a:minorFont>
        <a:latin typeface="Dubai"/>
        <a:ea typeface=""/>
        <a:cs typeface="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22_SDL_PPTTemplate" id="{77FF218B-0FEA-45E2-B1B3-A6DF7E5ECC62}" vid="{A06C0ED6-E7F9-476B-BF3B-C1CF3B8DE2BD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9349bec-f6d6-4581-a243-30eb8b4d9727">
      <Terms xmlns="http://schemas.microsoft.com/office/infopath/2007/PartnerControls"/>
    </lcf76f155ced4ddcb4097134ff3c332f>
    <TaxCatchAll xmlns="f1c8cde4-8972-4c28-8907-b1a5623db717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654DBCF558E974F8F6042B85F27F550" ma:contentTypeVersion="13" ma:contentTypeDescription="Create a new document." ma:contentTypeScope="" ma:versionID="7b74fb5f3375dd4fc092dbfc1fb88b89">
  <xsd:schema xmlns:xsd="http://www.w3.org/2001/XMLSchema" xmlns:xs="http://www.w3.org/2001/XMLSchema" xmlns:p="http://schemas.microsoft.com/office/2006/metadata/properties" xmlns:ns2="49349bec-f6d6-4581-a243-30eb8b4d9727" xmlns:ns3="f1c8cde4-8972-4c28-8907-b1a5623db717" targetNamespace="http://schemas.microsoft.com/office/2006/metadata/properties" ma:root="true" ma:fieldsID="9682bcb3a656ed21ee82cdfd8496da3d" ns2:_="" ns3:_="">
    <xsd:import namespace="49349bec-f6d6-4581-a243-30eb8b4d9727"/>
    <xsd:import namespace="f1c8cde4-8972-4c28-8907-b1a5623db71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SearchPropertie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9349bec-f6d6-4581-a243-30eb8b4d972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0fb68aea-d2ee-4a6c-85e6-e4b5686e96e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1c8cde4-8972-4c28-8907-b1a5623db717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aebc1034-8d74-4b17-a399-7b30c8a07dcb}" ma:internalName="TaxCatchAll" ma:showField="CatchAllData" ma:web="f1c8cde4-8972-4c28-8907-b1a5623db71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A631D46-A88B-44F9-B011-0891D5ECFBA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475F7E1-25EC-49AD-AD10-E5DBBDD78C4A}">
  <ds:schemaRefs>
    <ds:schemaRef ds:uri="http://purl.org/dc/terms/"/>
    <ds:schemaRef ds:uri="http://www.w3.org/XML/1998/namespace"/>
    <ds:schemaRef ds:uri="http://schemas.microsoft.com/office/2006/metadata/properties"/>
    <ds:schemaRef ds:uri="http://purl.org/dc/elements/1.1/"/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f1c8cde4-8972-4c28-8907-b1a5623db717"/>
    <ds:schemaRef ds:uri="49349bec-f6d6-4581-a243-30eb8b4d9727"/>
  </ds:schemaRefs>
</ds:datastoreItem>
</file>

<file path=customXml/itemProps3.xml><?xml version="1.0" encoding="utf-8"?>
<ds:datastoreItem xmlns:ds="http://schemas.openxmlformats.org/officeDocument/2006/customXml" ds:itemID="{B0894325-1500-46CD-AACB-D910819C9C55}">
  <ds:schemaRefs>
    <ds:schemaRef ds:uri="49349bec-f6d6-4581-a243-30eb8b4d9727"/>
    <ds:schemaRef ds:uri="f1c8cde4-8972-4c28-8907-b1a5623db717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4328</TotalTime>
  <Words>1881</Words>
  <Application>Microsoft Office PowerPoint</Application>
  <PresentationFormat>Widescreen</PresentationFormat>
  <Paragraphs>272</Paragraphs>
  <Slides>28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35" baseType="lpstr">
      <vt:lpstr>ＭＳ Ｐゴシック</vt:lpstr>
      <vt:lpstr>Arial</vt:lpstr>
      <vt:lpstr>Arial Narrow</vt:lpstr>
      <vt:lpstr>Dubai Light</vt:lpstr>
      <vt:lpstr>Times</vt:lpstr>
      <vt:lpstr>Blank</vt:lpstr>
      <vt:lpstr>1_White With Blue Logo</vt:lpstr>
      <vt:lpstr>Atmospheric Waves Experiment (AWE) Thermal Control System: from Design through On-Orbit Thermal Performance</vt:lpstr>
      <vt:lpstr>Outline</vt:lpstr>
      <vt:lpstr>Introduction to AWE (1 of 2)</vt:lpstr>
      <vt:lpstr>Introduction to AWE (2 of 2)</vt:lpstr>
      <vt:lpstr>Outline</vt:lpstr>
      <vt:lpstr>Thermal Control System Overview (1 of 3)</vt:lpstr>
      <vt:lpstr>Thermal Control System Overview (2 of 3)</vt:lpstr>
      <vt:lpstr>Thermal Control System Overview (3 of 3)</vt:lpstr>
      <vt:lpstr>Thermal Control System Overview: Environment</vt:lpstr>
      <vt:lpstr>Outline</vt:lpstr>
      <vt:lpstr>Thermal Models: Overview</vt:lpstr>
      <vt:lpstr>Thermal Models: Thermal Desktop</vt:lpstr>
      <vt:lpstr>Thermal Models: MATLAB</vt:lpstr>
      <vt:lpstr>Outline</vt:lpstr>
      <vt:lpstr>Thermal Testing and Model Correlation</vt:lpstr>
      <vt:lpstr>Outline</vt:lpstr>
      <vt:lpstr>On-Orbit Performance: First Light</vt:lpstr>
      <vt:lpstr>On-Orbit Performance: MATLAB Correlation to Telemetry &amp; Forecasts</vt:lpstr>
      <vt:lpstr>On-Orbit Performance: Year-Over-Year Telemetry (1 of 2)</vt:lpstr>
      <vt:lpstr>On-Orbit Performance: Year-Over-Year Telemetry (2 of 2)</vt:lpstr>
      <vt:lpstr>On-Orbit Performance: Lessons Learned</vt:lpstr>
      <vt:lpstr>Outline</vt:lpstr>
      <vt:lpstr>Conclusions</vt:lpstr>
      <vt:lpstr>PowerPoint Presentation</vt:lpstr>
      <vt:lpstr>TFAWS 2025 Thermal Control &amp; Protection Technical Session</vt:lpstr>
      <vt:lpstr>BACKUP Thermal Model Correlations (1 of 2)</vt:lpstr>
      <vt:lpstr>BACKUP Thermal Model Correlations (2 of 2)</vt:lpstr>
      <vt:lpstr>BACKUP On-Orbit Performance: Year-Over-Year Telemetry</vt:lpstr>
    </vt:vector>
  </TitlesOfParts>
  <Company>NASA/Ames Research Center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TFAWS 2010 Center Presentation</dc:title>
  <dc:creator>Tom Squire</dc:creator>
  <cp:lastModifiedBy>Mike Holt</cp:lastModifiedBy>
  <cp:revision>50</cp:revision>
  <cp:lastPrinted>2001-11-30T21:59:45Z</cp:lastPrinted>
  <dcterms:created xsi:type="dcterms:W3CDTF">2001-11-21T21:59:03Z</dcterms:created>
  <dcterms:modified xsi:type="dcterms:W3CDTF">2025-07-31T03:05:09Z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0x0101001654DBCF558E974F8F6042B85F27F550</vt:lpwstr>
  </property>
  <property fmtid="{D5CDD505-2E9C-101B-9397-08002B2CF9AE}" pid="3" name="MediaServiceImageTags">
    <vt:lpwstr/>
  </property>
</Properties>
</file>