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766" r:id="rId5"/>
  </p:sldMasterIdLst>
  <p:notesMasterIdLst>
    <p:notesMasterId r:id="rId32"/>
  </p:notesMasterIdLst>
  <p:handoutMasterIdLst>
    <p:handoutMasterId r:id="rId33"/>
  </p:handoutMasterIdLst>
  <p:sldIdLst>
    <p:sldId id="278" r:id="rId6"/>
    <p:sldId id="275" r:id="rId7"/>
    <p:sldId id="8405" r:id="rId8"/>
    <p:sldId id="279" r:id="rId9"/>
    <p:sldId id="280" r:id="rId10"/>
    <p:sldId id="290" r:id="rId11"/>
    <p:sldId id="1515" r:id="rId12"/>
    <p:sldId id="1516" r:id="rId13"/>
    <p:sldId id="1518" r:id="rId14"/>
    <p:sldId id="271" r:id="rId15"/>
    <p:sldId id="1517" r:id="rId16"/>
    <p:sldId id="8395" r:id="rId17"/>
    <p:sldId id="1524" r:id="rId18"/>
    <p:sldId id="1525" r:id="rId19"/>
    <p:sldId id="8396" r:id="rId20"/>
    <p:sldId id="8399" r:id="rId21"/>
    <p:sldId id="8398" r:id="rId22"/>
    <p:sldId id="8401" r:id="rId23"/>
    <p:sldId id="8402" r:id="rId24"/>
    <p:sldId id="1521" r:id="rId25"/>
    <p:sldId id="1522" r:id="rId26"/>
    <p:sldId id="8404" r:id="rId27"/>
    <p:sldId id="8403" r:id="rId28"/>
    <p:sldId id="1520" r:id="rId29"/>
    <p:sldId id="8397" r:id="rId30"/>
    <p:sldId id="8400" r:id="rId31"/>
  </p:sldIdLst>
  <p:sldSz cx="12192000" cy="6858000"/>
  <p:notesSz cx="7302500" cy="9588500"/>
  <p:defaultTextStyle>
    <a:defPPr>
      <a:defRPr lang="en-US"/>
    </a:defPPr>
    <a:lvl1pPr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1pPr>
    <a:lvl2pPr marL="4572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2pPr>
    <a:lvl3pPr marL="9144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3pPr>
    <a:lvl4pPr marL="13716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4pPr>
    <a:lvl5pPr marL="18288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5pPr>
    <a:lvl6pPr marL="2286000" algn="l" defTabSz="914400" rtl="0" eaLnBrk="1" latinLnBrk="0" hangingPunct="1">
      <a:defRPr sz="2000" b="1" kern="1200">
        <a:solidFill>
          <a:schemeClr val="tx1"/>
        </a:solidFill>
        <a:latin typeface="Times" charset="0"/>
        <a:ea typeface="ＭＳ Ｐゴシック" charset="-128"/>
        <a:cs typeface="+mn-cs"/>
      </a:defRPr>
    </a:lvl6pPr>
    <a:lvl7pPr marL="2743200" algn="l" defTabSz="914400" rtl="0" eaLnBrk="1" latinLnBrk="0" hangingPunct="1">
      <a:defRPr sz="2000" b="1" kern="1200">
        <a:solidFill>
          <a:schemeClr val="tx1"/>
        </a:solidFill>
        <a:latin typeface="Times" charset="0"/>
        <a:ea typeface="ＭＳ Ｐゴシック" charset="-128"/>
        <a:cs typeface="+mn-cs"/>
      </a:defRPr>
    </a:lvl7pPr>
    <a:lvl8pPr marL="3200400" algn="l" defTabSz="914400" rtl="0" eaLnBrk="1" latinLnBrk="0" hangingPunct="1">
      <a:defRPr sz="2000" b="1" kern="1200">
        <a:solidFill>
          <a:schemeClr val="tx1"/>
        </a:solidFill>
        <a:latin typeface="Times" charset="0"/>
        <a:ea typeface="ＭＳ Ｐゴシック" charset="-128"/>
        <a:cs typeface="+mn-cs"/>
      </a:defRPr>
    </a:lvl8pPr>
    <a:lvl9pPr marL="3657600" algn="l" defTabSz="914400" rtl="0" eaLnBrk="1" latinLnBrk="0" hangingPunct="1">
      <a:defRPr sz="2000" b="1" kern="1200">
        <a:solidFill>
          <a:schemeClr val="tx1"/>
        </a:solidFill>
        <a:latin typeface="Times" charset="0"/>
        <a:ea typeface="ＭＳ Ｐゴシック" charset="-128"/>
        <a:cs typeface="+mn-cs"/>
      </a:defRPr>
    </a:lvl9pPr>
  </p:defaultTextStyle>
  <p:extLst>
    <p:ext uri="{521415D9-36F7-43E2-AB2F-B90AF26B5E84}">
      <p14:sectionLst xmlns:p14="http://schemas.microsoft.com/office/powerpoint/2010/main">
        <p14:section name="Default Section" id="{94686188-D312-47EF-914D-4571C97F4510}">
          <p14:sldIdLst>
            <p14:sldId id="278"/>
            <p14:sldId id="275"/>
            <p14:sldId id="8405"/>
            <p14:sldId id="279"/>
            <p14:sldId id="280"/>
            <p14:sldId id="290"/>
            <p14:sldId id="1515"/>
            <p14:sldId id="1516"/>
            <p14:sldId id="1518"/>
            <p14:sldId id="271"/>
            <p14:sldId id="1517"/>
            <p14:sldId id="8395"/>
            <p14:sldId id="1524"/>
            <p14:sldId id="1525"/>
            <p14:sldId id="8396"/>
            <p14:sldId id="8399"/>
            <p14:sldId id="8398"/>
            <p14:sldId id="8401"/>
            <p14:sldId id="8402"/>
            <p14:sldId id="1521"/>
            <p14:sldId id="1522"/>
            <p14:sldId id="8404"/>
          </p14:sldIdLst>
        </p14:section>
        <p14:section name="Backup" id="{44CAAB78-1606-47CF-8E17-729C612572FE}">
          <p14:sldIdLst>
            <p14:sldId id="8403"/>
            <p14:sldId id="1520"/>
            <p14:sldId id="8397"/>
            <p14:sldId id="8400"/>
          </p14:sldIdLst>
        </p14:section>
      </p14:sectionLst>
    </p:ext>
    <p:ext uri="{EFAFB233-063F-42B5-8137-9DF3F51BA10A}">
      <p15:sldGuideLst xmlns:p15="http://schemas.microsoft.com/office/powerpoint/2012/main">
        <p15:guide id="1" orient="horz" pos="28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0">
          <p15:clr>
            <a:srgbClr val="A4A3A4"/>
          </p15:clr>
        </p15:guide>
        <p15:guide id="2" pos="230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5442B4-804C-ADFD-F768-582B66B435CD}" name="Gilligan, Ryan P. (GRC-LTF0)" initials="G(" userId="S::rgilliga@ndc.nasa.gov::fa511eb3-9f8d-4fa1-b2cd-89a5c1c047fb" providerId="AD"/>
  <p188:author id="{E04676E5-127F-6BF4-2201-FDDBB881124C}" name="Nate Lichfield" initials="NL" userId="S::Nate.Lichfield@sdl.usu.edu::5f974f3c-2c95-43b1-9d8e-f0d3cb174f0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0E3"/>
    <a:srgbClr val="C55611"/>
    <a:srgbClr val="FFFF00"/>
    <a:srgbClr val="00B050"/>
    <a:srgbClr val="E00005"/>
    <a:srgbClr val="0060BC"/>
    <a:srgbClr val="FF4605"/>
    <a:srgbClr val="333399"/>
    <a:srgbClr val="2B2B82"/>
    <a:srgbClr val="B0B3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71" d="100"/>
          <a:sy n="171" d="100"/>
        </p:scale>
        <p:origin x="3234" y="132"/>
      </p:cViewPr>
      <p:guideLst>
        <p:guide orient="horz" pos="288"/>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020"/>
        <p:guide pos="23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73731" name="Rectangle 3"/>
          <p:cNvSpPr>
            <a:spLocks noGrp="1" noChangeArrowheads="1"/>
          </p:cNvSpPr>
          <p:nvPr>
            <p:ph type="dt" sz="quarter" idx="1"/>
          </p:nvPr>
        </p:nvSpPr>
        <p:spPr bwMode="auto">
          <a:xfrm>
            <a:off x="4138613" y="0"/>
            <a:ext cx="3163887"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r" defTabSz="955675">
              <a:defRPr sz="1300">
                <a:latin typeface="Times" pitchFamily="18" charset="0"/>
                <a:ea typeface="+mn-ea"/>
              </a:defRPr>
            </a:lvl1pPr>
          </a:lstStyle>
          <a:p>
            <a:pPr>
              <a:defRPr/>
            </a:pPr>
            <a:endParaRPr lang="en-US"/>
          </a:p>
        </p:txBody>
      </p:sp>
      <p:sp>
        <p:nvSpPr>
          <p:cNvPr id="73732" name="Rectangle 4"/>
          <p:cNvSpPr>
            <a:spLocks noGrp="1" noChangeArrowheads="1"/>
          </p:cNvSpPr>
          <p:nvPr>
            <p:ph type="ftr" sz="quarter" idx="2"/>
          </p:nvPr>
        </p:nvSpPr>
        <p:spPr bwMode="auto">
          <a:xfrm>
            <a:off x="0" y="9109075"/>
            <a:ext cx="3163888"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73733" name="Rectangle 5"/>
          <p:cNvSpPr>
            <a:spLocks noGrp="1" noChangeArrowheads="1"/>
          </p:cNvSpPr>
          <p:nvPr>
            <p:ph type="sldNum" sz="quarter" idx="3"/>
          </p:nvPr>
        </p:nvSpPr>
        <p:spPr bwMode="auto">
          <a:xfrm>
            <a:off x="4138613" y="9109075"/>
            <a:ext cx="3163887"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r" defTabSz="955675">
              <a:defRPr sz="1300"/>
            </a:lvl1pPr>
          </a:lstStyle>
          <a:p>
            <a:fld id="{3C251C5B-2413-49AF-878E-346224ED81B7}" type="slidenum">
              <a:rPr lang="en-US"/>
              <a:pPr/>
              <a:t>‹#›</a:t>
            </a:fld>
            <a:endParaRPr lang="en-US"/>
          </a:p>
        </p:txBody>
      </p:sp>
    </p:spTree>
    <p:extLst>
      <p:ext uri="{BB962C8B-B14F-4D97-AF65-F5344CB8AC3E}">
        <p14:creationId xmlns:p14="http://schemas.microsoft.com/office/powerpoint/2010/main" val="1404876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57347" name="Rectangle 3"/>
          <p:cNvSpPr>
            <a:spLocks noGrp="1" noChangeArrowheads="1"/>
          </p:cNvSpPr>
          <p:nvPr>
            <p:ph type="dt" idx="1"/>
          </p:nvPr>
        </p:nvSpPr>
        <p:spPr bwMode="auto">
          <a:xfrm>
            <a:off x="4138613" y="0"/>
            <a:ext cx="3163887"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r" defTabSz="955675">
              <a:defRPr sz="1300">
                <a:latin typeface="Times" pitchFamily="18" charset="0"/>
                <a:ea typeface="+mn-ea"/>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455613" y="719138"/>
            <a:ext cx="6391275" cy="3595687"/>
          </a:xfrm>
          <a:prstGeom prst="rect">
            <a:avLst/>
          </a:prstGeom>
          <a:noFill/>
          <a:ln w="9525">
            <a:solidFill>
              <a:srgbClr val="000000"/>
            </a:solidFill>
            <a:miter lim="800000"/>
            <a:headEnd/>
            <a:tailEnd/>
          </a:ln>
        </p:spPr>
      </p:sp>
      <p:sp>
        <p:nvSpPr>
          <p:cNvPr id="57349" name="Rectangle 5"/>
          <p:cNvSpPr>
            <a:spLocks noGrp="1" noChangeArrowheads="1"/>
          </p:cNvSpPr>
          <p:nvPr>
            <p:ph type="body" sz="quarter" idx="3"/>
          </p:nvPr>
        </p:nvSpPr>
        <p:spPr bwMode="auto">
          <a:xfrm>
            <a:off x="973138" y="4554538"/>
            <a:ext cx="5356225" cy="43148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350" name="Rectangle 6"/>
          <p:cNvSpPr>
            <a:spLocks noGrp="1" noChangeArrowheads="1"/>
          </p:cNvSpPr>
          <p:nvPr>
            <p:ph type="ftr" sz="quarter" idx="4"/>
          </p:nvPr>
        </p:nvSpPr>
        <p:spPr bwMode="auto">
          <a:xfrm>
            <a:off x="0" y="9109075"/>
            <a:ext cx="3163888"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57351" name="Rectangle 7"/>
          <p:cNvSpPr>
            <a:spLocks noGrp="1" noChangeArrowheads="1"/>
          </p:cNvSpPr>
          <p:nvPr>
            <p:ph type="sldNum" sz="quarter" idx="5"/>
          </p:nvPr>
        </p:nvSpPr>
        <p:spPr bwMode="auto">
          <a:xfrm>
            <a:off x="4138613" y="9109075"/>
            <a:ext cx="3163887"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r" defTabSz="955675">
              <a:defRPr sz="1300"/>
            </a:lvl1pPr>
          </a:lstStyle>
          <a:p>
            <a:fld id="{6653CE95-F5CB-483A-9B02-1D2576EA1684}" type="slidenum">
              <a:rPr lang="en-US"/>
              <a:pPr/>
              <a:t>‹#›</a:t>
            </a:fld>
            <a:endParaRPr lang="en-US"/>
          </a:p>
        </p:txBody>
      </p:sp>
    </p:spTree>
    <p:extLst>
      <p:ext uri="{BB962C8B-B14F-4D97-AF65-F5344CB8AC3E}">
        <p14:creationId xmlns:p14="http://schemas.microsoft.com/office/powerpoint/2010/main" val="38940371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p>
            <a:fld id="{3113401D-7A41-4710-97B0-05C9D2CF1C69}" type="slidenum">
              <a:rPr lang="en-US"/>
              <a:pPr/>
              <a:t>1</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p:spPr>
        <p:txBody>
          <a:bodyPr/>
          <a:lstStyle/>
          <a:p>
            <a:pPr eaLnBrk="1" hangingPunct="1"/>
            <a:endParaRPr lang="en-US">
              <a:latin typeface="Times" charset="0"/>
              <a:ea typeface="ＭＳ Ｐゴシック" charset="-128"/>
            </a:endParaRPr>
          </a:p>
        </p:txBody>
      </p:sp>
    </p:spTree>
    <p:extLst>
      <p:ext uri="{BB962C8B-B14F-4D97-AF65-F5344CB8AC3E}">
        <p14:creationId xmlns:p14="http://schemas.microsoft.com/office/powerpoint/2010/main" val="1497922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a:lstStyle/>
          <a:p>
            <a:r>
              <a:rPr lang="en-US" sz="1400" b="1" dirty="0"/>
              <a:t>Overarching Takeaway:</a:t>
            </a:r>
          </a:p>
          <a:p>
            <a:r>
              <a:rPr lang="en-US" sz="1400" dirty="0"/>
              <a:t>With a focus on partner collaboration, SDL strives to align our growth, core competency development, offsite locations, and embedded support with our customers’ growth and needs.</a:t>
            </a:r>
          </a:p>
          <a:p>
            <a:endParaRPr lang="en-US" sz="1400" i="1" u="sng" dirty="0"/>
          </a:p>
          <a:p>
            <a:r>
              <a:rPr lang="en-US" sz="1400" b="1" dirty="0"/>
              <a:t>Touchpoints (Highlight only the points most relevant to your audience):</a:t>
            </a:r>
          </a:p>
          <a:p>
            <a:pPr marL="291179" indent="-291179">
              <a:buFont typeface="Arial" panose="020B0604020202020204" pitchFamily="34" charset="0"/>
              <a:buChar char="•"/>
            </a:pPr>
            <a:r>
              <a:rPr lang="en-US" sz="1400" dirty="0"/>
              <a:t>As we continue to grow, it is important to continually attract and hire the most talented experts in the industry. </a:t>
            </a:r>
          </a:p>
          <a:p>
            <a:pPr marL="291179" indent="-291179">
              <a:buFont typeface="Arial" panose="020B0604020202020204" pitchFamily="34" charset="0"/>
              <a:buChar char="•"/>
            </a:pPr>
            <a:r>
              <a:rPr lang="en-US" sz="1400" dirty="0"/>
              <a:t>Our offsite locations, particularly in key industry hubs like ABQ, Huntsville, DC, and Stafford, help ensure we have the most talented staff to work on partner projects. </a:t>
            </a:r>
          </a:p>
          <a:p>
            <a:pPr marL="291179" indent="-291179">
              <a:buFont typeface="Arial" panose="020B0604020202020204" pitchFamily="34" charset="0"/>
              <a:buChar char="•"/>
            </a:pPr>
            <a:endParaRPr lang="en-US" sz="1400" dirty="0"/>
          </a:p>
          <a:p>
            <a:pPr marL="0" marR="0" lvl="0" indent="0" algn="l" defTabSz="100593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DoD: Department of Defense</a:t>
            </a:r>
          </a:p>
          <a:p>
            <a:pPr marL="0" marR="0" lvl="0" indent="0" algn="l" defTabSz="100593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MDA: Missile Defense Agency</a:t>
            </a:r>
          </a:p>
          <a:p>
            <a:pPr marL="0" marR="0" lvl="0" indent="0" algn="l" defTabSz="100593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NASA: National Aeronautics &amp; Space Administration</a:t>
            </a:r>
          </a:p>
          <a:p>
            <a:pPr marL="0" marR="0" lvl="0" indent="0" algn="l" defTabSz="100593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USA: United States Army</a:t>
            </a:r>
          </a:p>
          <a:p>
            <a:pPr marL="0" marR="0" lvl="0" indent="0" algn="l" defTabSz="100593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USAF: United States Air Force</a:t>
            </a:r>
          </a:p>
          <a:p>
            <a:pPr marL="0" marR="0" lvl="0" indent="0" algn="l" defTabSz="100593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USMC: United States Marine Corps</a:t>
            </a:r>
          </a:p>
          <a:p>
            <a:pPr marL="0" indent="0">
              <a:buFont typeface="Arial" panose="020B0604020202020204" pitchFamily="34" charset="0"/>
              <a:buNone/>
            </a:pPr>
            <a:r>
              <a:rPr lang="en-US" sz="1400" dirty="0"/>
              <a:t>USSF: United States Space Force</a:t>
            </a:r>
          </a:p>
        </p:txBody>
      </p:sp>
      <p:sp>
        <p:nvSpPr>
          <p:cNvPr id="4" name="Slide Number Placeholder 3"/>
          <p:cNvSpPr>
            <a:spLocks noGrp="1"/>
          </p:cNvSpPr>
          <p:nvPr>
            <p:ph type="sldNum" sz="quarter" idx="5"/>
          </p:nvPr>
        </p:nvSpPr>
        <p:spPr>
          <a:xfrm>
            <a:off x="3970938" y="8829967"/>
            <a:ext cx="3037840" cy="464820"/>
          </a:xfrm>
          <a:prstGeom prst="rect">
            <a:avLst/>
          </a:prstGeom>
        </p:spPr>
        <p:txBody>
          <a:bodyPr/>
          <a:lstStyle/>
          <a:p>
            <a:pPr marL="0" marR="0" lvl="0" indent="0" algn="l" defTabSz="1005931" rtl="0" eaLnBrk="1" fontAlgn="auto" latinLnBrk="0" hangingPunct="1">
              <a:lnSpc>
                <a:spcPct val="100000"/>
              </a:lnSpc>
              <a:spcBef>
                <a:spcPts val="0"/>
              </a:spcBef>
              <a:spcAft>
                <a:spcPts val="0"/>
              </a:spcAft>
              <a:buClrTx/>
              <a:buSzTx/>
              <a:buFontTx/>
              <a:buNone/>
              <a:tabLst/>
              <a:defRPr/>
            </a:pPr>
            <a:fld id="{0D3827E5-C9BF-4BB6-B9D1-CC331D2B85F6}" type="slidenum">
              <a:rPr kumimoji="0" lang="en-US" sz="198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05931" rtl="0" eaLnBrk="1" fontAlgn="auto" latinLnBrk="0" hangingPunct="1">
                <a:lnSpc>
                  <a:spcPct val="100000"/>
                </a:lnSpc>
                <a:spcBef>
                  <a:spcPts val="0"/>
                </a:spcBef>
                <a:spcAft>
                  <a:spcPts val="0"/>
                </a:spcAft>
                <a:buClrTx/>
                <a:buSzTx/>
                <a:buFontTx/>
                <a:buNone/>
                <a:tabLst/>
                <a:defRPr/>
              </a:pPr>
              <a:t>6</a:t>
            </a:fld>
            <a:endParaRPr kumimoji="0" lang="en-US" sz="198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3708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1005931" rtl="0" eaLnBrk="1" fontAlgn="auto" latinLnBrk="0" hangingPunct="1">
              <a:lnSpc>
                <a:spcPct val="100000"/>
              </a:lnSpc>
              <a:spcBef>
                <a:spcPts val="0"/>
              </a:spcBef>
              <a:spcAft>
                <a:spcPts val="0"/>
              </a:spcAft>
              <a:buClrTx/>
              <a:buSzTx/>
              <a:buFontTx/>
              <a:buNone/>
              <a:tabLst/>
              <a:defRPr/>
            </a:pPr>
            <a:fld id="{0D3827E5-C9BF-4BB6-B9D1-CC331D2B85F6}" type="slidenum">
              <a:rPr kumimoji="0" lang="en-US" sz="198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05931" rtl="0" eaLnBrk="1" fontAlgn="auto" latinLnBrk="0" hangingPunct="1">
                <a:lnSpc>
                  <a:spcPct val="100000"/>
                </a:lnSpc>
                <a:spcBef>
                  <a:spcPts val="0"/>
                </a:spcBef>
                <a:spcAft>
                  <a:spcPts val="0"/>
                </a:spcAft>
                <a:buClrTx/>
                <a:buSzTx/>
                <a:buFontTx/>
                <a:buNone/>
                <a:tabLst/>
                <a:defRPr/>
              </a:pPr>
              <a:t>7</a:t>
            </a:fld>
            <a:endParaRPr kumimoji="0" lang="en-US" sz="198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567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53CE95-F5CB-483A-9B02-1D2576EA1684}" type="slidenum">
              <a:rPr lang="en-US" smtClean="0"/>
              <a:pPr/>
              <a:t>11</a:t>
            </a:fld>
            <a:endParaRPr lang="en-US"/>
          </a:p>
        </p:txBody>
      </p:sp>
    </p:spTree>
    <p:extLst>
      <p:ext uri="{BB962C8B-B14F-4D97-AF65-F5344CB8AC3E}">
        <p14:creationId xmlns:p14="http://schemas.microsoft.com/office/powerpoint/2010/main" val="4011829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Title 9">
            <a:extLst>
              <a:ext uri="{FF2B5EF4-FFF2-40B4-BE49-F238E27FC236}">
                <a16:creationId xmlns:a16="http://schemas.microsoft.com/office/drawing/2014/main" id="{B764CC28-7C81-4F68-BC75-A20671960421}"/>
              </a:ext>
            </a:extLst>
          </p:cNvPr>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2" name="Rectangle 5">
            <a:extLst>
              <a:ext uri="{FF2B5EF4-FFF2-40B4-BE49-F238E27FC236}">
                <a16:creationId xmlns:a16="http://schemas.microsoft.com/office/drawing/2014/main" id="{EA7743D3-1D8B-4A4C-04E2-63042CD9FFF8}"/>
              </a:ext>
            </a:extLst>
          </p:cNvPr>
          <p:cNvSpPr>
            <a:spLocks noGrp="1" noChangeArrowheads="1"/>
          </p:cNvSpPr>
          <p:nvPr>
            <p:ph type="ftr" sz="quarter" idx="3"/>
          </p:nvPr>
        </p:nvSpPr>
        <p:spPr bwMode="auto">
          <a:xfrm>
            <a:off x="609600" y="6406245"/>
            <a:ext cx="1688756"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sz="900" b="0">
                <a:solidFill>
                  <a:srgbClr val="333399"/>
                </a:solidFill>
                <a:latin typeface="Arial" pitchFamily="34" charset="0"/>
              </a:defRPr>
            </a:lvl1p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4" name="Rectangle 6">
            <a:extLst>
              <a:ext uri="{FF2B5EF4-FFF2-40B4-BE49-F238E27FC236}">
                <a16:creationId xmlns:a16="http://schemas.microsoft.com/office/drawing/2014/main" id="{2B3A65DC-D64C-91D5-5965-20D851D6BAED}"/>
              </a:ext>
            </a:extLst>
          </p:cNvPr>
          <p:cNvSpPr>
            <a:spLocks noGrp="1" noChangeArrowheads="1"/>
          </p:cNvSpPr>
          <p:nvPr>
            <p:ph type="sldNum" sz="quarter" idx="4"/>
          </p:nvPr>
        </p:nvSpPr>
        <p:spPr bwMode="auto">
          <a:xfrm>
            <a:off x="10805984" y="6400800"/>
            <a:ext cx="776416"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900" b="0">
                <a:solidFill>
                  <a:srgbClr val="333399"/>
                </a:solidFill>
                <a:latin typeface="Arial" pitchFamily="34" charset="0"/>
              </a:defRPr>
            </a:lvl1pPr>
          </a:lstStyle>
          <a:p>
            <a:fld id="{A937B6BC-EA0C-470E-B991-7E852790E29C}" type="slidenum">
              <a:rPr lang="en-US" smtClean="0"/>
              <a:pPr/>
              <a:t>‹#›</a:t>
            </a:fld>
            <a:endParaRPr lang="en-US"/>
          </a:p>
        </p:txBody>
      </p:sp>
      <p:sp>
        <p:nvSpPr>
          <p:cNvPr id="5" name="Date Placeholder 1">
            <a:extLst>
              <a:ext uri="{FF2B5EF4-FFF2-40B4-BE49-F238E27FC236}">
                <a16:creationId xmlns:a16="http://schemas.microsoft.com/office/drawing/2014/main" id="{744068DE-9A0F-2D85-D9B1-C73F265139FE}"/>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
        <p:nvSpPr>
          <p:cNvPr id="6" name="Footer Placeholder 6">
            <a:extLst>
              <a:ext uri="{FF2B5EF4-FFF2-40B4-BE49-F238E27FC236}">
                <a16:creationId xmlns:a16="http://schemas.microsoft.com/office/drawing/2014/main" id="{6EFC6352-651D-4ECE-BBD3-290F2263F131}"/>
              </a:ext>
            </a:extLst>
          </p:cNvPr>
          <p:cNvSpPr txBox="1">
            <a:spLocks/>
          </p:cNvSpPr>
          <p:nvPr userDrawn="1"/>
        </p:nvSpPr>
        <p:spPr>
          <a:xfrm>
            <a:off x="324197" y="6644693"/>
            <a:ext cx="11543606" cy="212423"/>
          </a:xfrm>
          <a:prstGeom prst="rect">
            <a:avLst/>
          </a:prstGeom>
        </p:spPr>
        <p:txBody>
          <a:bodyPr vert="horz" lIns="0" tIns="0" rIns="0" bIns="0" rtlCol="0" anchor="ctr"/>
          <a:lstStyle>
            <a:defPPr>
              <a:defRPr lang="en-US"/>
            </a:defPPr>
            <a:lvl1pPr marL="0" algn="l" defTabSz="1005931" rtl="0" eaLnBrk="1" latinLnBrk="0" hangingPunct="1">
              <a:defRPr sz="700" kern="1200">
                <a:solidFill>
                  <a:schemeClr val="accent6"/>
                </a:solidFill>
                <a:latin typeface="+mn-lt"/>
                <a:ea typeface="+mn-ea"/>
                <a:cs typeface="+mn-cs"/>
              </a:defRPr>
            </a:lvl1pPr>
            <a:lvl2pPr marL="502966" algn="l" defTabSz="1005931" rtl="0" eaLnBrk="1" latinLnBrk="0" hangingPunct="1">
              <a:defRPr sz="1980" kern="1200">
                <a:solidFill>
                  <a:schemeClr val="tx1"/>
                </a:solidFill>
                <a:latin typeface="+mn-lt"/>
                <a:ea typeface="+mn-ea"/>
                <a:cs typeface="+mn-cs"/>
              </a:defRPr>
            </a:lvl2pPr>
            <a:lvl3pPr marL="1005931" algn="l" defTabSz="1005931" rtl="0" eaLnBrk="1" latinLnBrk="0" hangingPunct="1">
              <a:defRPr sz="1980" kern="1200">
                <a:solidFill>
                  <a:schemeClr val="tx1"/>
                </a:solidFill>
                <a:latin typeface="+mn-lt"/>
                <a:ea typeface="+mn-ea"/>
                <a:cs typeface="+mn-cs"/>
              </a:defRPr>
            </a:lvl3pPr>
            <a:lvl4pPr marL="1508897" algn="l" defTabSz="1005931" rtl="0" eaLnBrk="1" latinLnBrk="0" hangingPunct="1">
              <a:defRPr sz="1980" kern="1200">
                <a:solidFill>
                  <a:schemeClr val="tx1"/>
                </a:solidFill>
                <a:latin typeface="+mn-lt"/>
                <a:ea typeface="+mn-ea"/>
                <a:cs typeface="+mn-cs"/>
              </a:defRPr>
            </a:lvl4pPr>
            <a:lvl5pPr marL="2011863" algn="l" defTabSz="1005931" rtl="0" eaLnBrk="1" latinLnBrk="0" hangingPunct="1">
              <a:defRPr sz="1980" kern="1200">
                <a:solidFill>
                  <a:schemeClr val="tx1"/>
                </a:solidFill>
                <a:latin typeface="+mn-lt"/>
                <a:ea typeface="+mn-ea"/>
                <a:cs typeface="+mn-cs"/>
              </a:defRPr>
            </a:lvl5pPr>
            <a:lvl6pPr marL="2514829" algn="l" defTabSz="1005931" rtl="0" eaLnBrk="1" latinLnBrk="0" hangingPunct="1">
              <a:defRPr sz="1980" kern="1200">
                <a:solidFill>
                  <a:schemeClr val="tx1"/>
                </a:solidFill>
                <a:latin typeface="+mn-lt"/>
                <a:ea typeface="+mn-ea"/>
                <a:cs typeface="+mn-cs"/>
              </a:defRPr>
            </a:lvl6pPr>
            <a:lvl7pPr marL="3017794" algn="l" defTabSz="1005931" rtl="0" eaLnBrk="1" latinLnBrk="0" hangingPunct="1">
              <a:defRPr sz="1980" kern="1200">
                <a:solidFill>
                  <a:schemeClr val="tx1"/>
                </a:solidFill>
                <a:latin typeface="+mn-lt"/>
                <a:ea typeface="+mn-ea"/>
                <a:cs typeface="+mn-cs"/>
              </a:defRPr>
            </a:lvl7pPr>
            <a:lvl8pPr marL="3520760" algn="l" defTabSz="1005931" rtl="0" eaLnBrk="1" latinLnBrk="0" hangingPunct="1">
              <a:defRPr sz="1980" kern="1200">
                <a:solidFill>
                  <a:schemeClr val="tx1"/>
                </a:solidFill>
                <a:latin typeface="+mn-lt"/>
                <a:ea typeface="+mn-ea"/>
                <a:cs typeface="+mn-cs"/>
              </a:defRPr>
            </a:lvl8pPr>
            <a:lvl9pPr marL="4023726" algn="l" defTabSz="1005931" rtl="0" eaLnBrk="1" latinLnBrk="0" hangingPunct="1">
              <a:defRPr sz="1980" kern="1200">
                <a:solidFill>
                  <a:schemeClr val="tx1"/>
                </a:solidFill>
                <a:latin typeface="+mn-lt"/>
                <a:ea typeface="+mn-ea"/>
                <a:cs typeface="+mn-cs"/>
              </a:defRPr>
            </a:lvl9pPr>
          </a:lstStyle>
          <a:p>
            <a:pPr algn="ctr"/>
            <a:r>
              <a:rPr lang="en-US" sz="700" b="0" dirty="0">
                <a:solidFill>
                  <a:schemeClr val="bg1">
                    <a:lumMod val="65000"/>
                  </a:schemeClr>
                </a:solidFill>
                <a:effectLst/>
                <a:latin typeface="+mn-lt"/>
                <a:ea typeface="Calibri" panose="020F0502020204030204" pitchFamily="34" charset="0"/>
              </a:rPr>
              <a:t>The material is based upon work supported by the National Aeronautics and Space Administration under Contract Number 80GSFC18C0007. </a:t>
            </a:r>
            <a:endParaRPr lang="en-US" sz="700" b="0" kern="1200" dirty="0">
              <a:solidFill>
                <a:schemeClr val="bg1">
                  <a:lumMod val="65000"/>
                </a:schemeClr>
              </a:solidFill>
              <a:effectLst/>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8A9256E-C240-3C5D-CFD5-656F509DD35B}"/>
              </a:ext>
            </a:extLst>
          </p:cNvPr>
          <p:cNvSpPr>
            <a:spLocks noGrp="1" noChangeArrowheads="1"/>
          </p:cNvSpPr>
          <p:nvPr>
            <p:ph type="ftr" sz="quarter" idx="3"/>
          </p:nvPr>
        </p:nvSpPr>
        <p:spPr bwMode="auto">
          <a:xfrm>
            <a:off x="609600" y="6406245"/>
            <a:ext cx="1688756"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sz="900" b="0">
                <a:solidFill>
                  <a:srgbClr val="333399"/>
                </a:solidFill>
                <a:latin typeface="Arial" pitchFamily="34" charset="0"/>
              </a:defRPr>
            </a:lvl1p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7" name="Slide Number Placeholder 6">
            <a:extLst>
              <a:ext uri="{FF2B5EF4-FFF2-40B4-BE49-F238E27FC236}">
                <a16:creationId xmlns:a16="http://schemas.microsoft.com/office/drawing/2014/main" id="{940DDA28-3A8E-74FD-B267-58961C397684}"/>
              </a:ext>
            </a:extLst>
          </p:cNvPr>
          <p:cNvSpPr>
            <a:spLocks noGrp="1" noChangeArrowheads="1"/>
          </p:cNvSpPr>
          <p:nvPr>
            <p:ph type="sldNum" sz="quarter" idx="4"/>
          </p:nvPr>
        </p:nvSpPr>
        <p:spPr bwMode="auto">
          <a:xfrm>
            <a:off x="10805984" y="6400800"/>
            <a:ext cx="776416"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900" b="0">
                <a:solidFill>
                  <a:srgbClr val="333399"/>
                </a:solidFill>
                <a:latin typeface="Arial" pitchFamily="34" charset="0"/>
              </a:defRPr>
            </a:lvl1pPr>
          </a:lstStyle>
          <a:p>
            <a:fld id="{A937B6BC-EA0C-470E-B991-7E852790E29C}" type="slidenum">
              <a:rPr lang="en-US" smtClean="0"/>
              <a:pPr/>
              <a:t>‹#›</a:t>
            </a:fld>
            <a:endParaRPr lang="en-US"/>
          </a:p>
        </p:txBody>
      </p:sp>
      <p:sp>
        <p:nvSpPr>
          <p:cNvPr id="8" name="Date Placeholder 1">
            <a:extLst>
              <a:ext uri="{FF2B5EF4-FFF2-40B4-BE49-F238E27FC236}">
                <a16:creationId xmlns:a16="http://schemas.microsoft.com/office/drawing/2014/main" id="{C3958BB6-44FF-9389-1C84-26C533C51A22}"/>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3" name="Rectangle 5">
            <a:extLst>
              <a:ext uri="{FF2B5EF4-FFF2-40B4-BE49-F238E27FC236}">
                <a16:creationId xmlns:a16="http://schemas.microsoft.com/office/drawing/2014/main" id="{0B7C4DFB-CCFD-75F7-B94D-FDB4BC2CDB0E}"/>
              </a:ext>
            </a:extLst>
          </p:cNvPr>
          <p:cNvSpPr>
            <a:spLocks noGrp="1" noChangeArrowheads="1"/>
          </p:cNvSpPr>
          <p:nvPr>
            <p:ph type="ftr" sz="quarter" idx="3"/>
          </p:nvPr>
        </p:nvSpPr>
        <p:spPr bwMode="auto">
          <a:xfrm>
            <a:off x="609600" y="6406245"/>
            <a:ext cx="1688756"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sz="900" b="0">
                <a:solidFill>
                  <a:srgbClr val="333399"/>
                </a:solidFill>
                <a:latin typeface="Arial" pitchFamily="34" charset="0"/>
              </a:defRPr>
            </a:lvl1p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4" name="Rectangle 6">
            <a:extLst>
              <a:ext uri="{FF2B5EF4-FFF2-40B4-BE49-F238E27FC236}">
                <a16:creationId xmlns:a16="http://schemas.microsoft.com/office/drawing/2014/main" id="{E23260C0-61E6-CCC9-C392-6F2C5990903F}"/>
              </a:ext>
            </a:extLst>
          </p:cNvPr>
          <p:cNvSpPr>
            <a:spLocks noGrp="1" noChangeArrowheads="1"/>
          </p:cNvSpPr>
          <p:nvPr>
            <p:ph type="sldNum" sz="quarter" idx="4"/>
          </p:nvPr>
        </p:nvSpPr>
        <p:spPr bwMode="auto">
          <a:xfrm>
            <a:off x="10805984" y="6400800"/>
            <a:ext cx="776416"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900" b="0">
                <a:solidFill>
                  <a:srgbClr val="333399"/>
                </a:solidFill>
                <a:latin typeface="Arial" pitchFamily="34" charset="0"/>
              </a:defRPr>
            </a:lvl1pPr>
          </a:lstStyle>
          <a:p>
            <a:fld id="{A937B6BC-EA0C-470E-B991-7E852790E29C}" type="slidenum">
              <a:rPr lang="en-US" smtClean="0"/>
              <a:pPr/>
              <a:t>‹#›</a:t>
            </a:fld>
            <a:endParaRPr lang="en-US"/>
          </a:p>
        </p:txBody>
      </p:sp>
      <p:sp>
        <p:nvSpPr>
          <p:cNvPr id="7" name="Date Placeholder 1">
            <a:extLst>
              <a:ext uri="{FF2B5EF4-FFF2-40B4-BE49-F238E27FC236}">
                <a16:creationId xmlns:a16="http://schemas.microsoft.com/office/drawing/2014/main" id="{8EE9C64F-16D5-35BF-F4A2-7F1DF53A4D67}"/>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No Titl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319E0963-1988-4127-9A75-5A836C87D855}"/>
              </a:ext>
            </a:extLst>
          </p:cNvPr>
          <p:cNvSpPr>
            <a:spLocks noGrp="1"/>
          </p:cNvSpPr>
          <p:nvPr>
            <p:ph type="sldNum" sz="quarter" idx="11"/>
          </p:nvPr>
        </p:nvSpPr>
        <p:spPr>
          <a:xfrm>
            <a:off x="11089193" y="6629374"/>
            <a:ext cx="823869" cy="203200"/>
          </a:xfrm>
          <a:prstGeom prst="rect">
            <a:avLst/>
          </a:prstGeom>
        </p:spPr>
        <p:txBody>
          <a:bodyPr/>
          <a:lstStyle/>
          <a:p>
            <a:pPr defTabSz="1218987" eaLnBrk="1" fontAlgn="auto" hangingPunct="1">
              <a:spcBef>
                <a:spcPts val="0"/>
              </a:spcBef>
              <a:spcAft>
                <a:spcPts val="0"/>
              </a:spcAft>
              <a:defRPr/>
            </a:pPr>
            <a:fld id="{081511B0-DFF8-CD4C-809F-187820201423}" type="slidenum">
              <a:rPr lang="en-US" smtClean="0">
                <a:solidFill>
                  <a:srgbClr val="FFFFFF"/>
                </a:solidFill>
                <a:ea typeface="+mn-ea"/>
              </a:rPr>
              <a:pPr defTabSz="1218987" eaLnBrk="1" fontAlgn="auto" hangingPunct="1">
                <a:spcBef>
                  <a:spcPts val="0"/>
                </a:spcBef>
                <a:spcAft>
                  <a:spcPts val="0"/>
                </a:spcAft>
                <a:defRPr/>
              </a:pPr>
              <a:t>‹#›</a:t>
            </a:fld>
            <a:endParaRPr lang="en-US" dirty="0">
              <a:solidFill>
                <a:srgbClr val="FFFFFF"/>
              </a:solidFill>
              <a:ea typeface="+mn-ea"/>
            </a:endParaRPr>
          </a:p>
        </p:txBody>
      </p:sp>
      <p:sp>
        <p:nvSpPr>
          <p:cNvPr id="3" name="Text Placeholder 2">
            <a:extLst>
              <a:ext uri="{FF2B5EF4-FFF2-40B4-BE49-F238E27FC236}">
                <a16:creationId xmlns:a16="http://schemas.microsoft.com/office/drawing/2014/main" id="{7362D479-6F6E-5A9C-C60F-11F09863959C}"/>
              </a:ext>
            </a:extLst>
          </p:cNvPr>
          <p:cNvSpPr>
            <a:spLocks noGrp="1"/>
          </p:cNvSpPr>
          <p:nvPr>
            <p:ph type="body" sz="quarter" idx="13"/>
          </p:nvPr>
        </p:nvSpPr>
        <p:spPr>
          <a:xfrm>
            <a:off x="639010" y="2072249"/>
            <a:ext cx="4902970" cy="3739678"/>
          </a:xfrm>
        </p:spPr>
        <p:txBody>
          <a:bodyPr/>
          <a:lstStyle>
            <a:lvl1pPr>
              <a:defRPr>
                <a:solidFill>
                  <a:srgbClr val="D3F4F7"/>
                </a:solidFill>
              </a:defRPr>
            </a:lvl1pPr>
            <a:lvl2pPr>
              <a:defRPr>
                <a:solidFill>
                  <a:srgbClr val="D3F4F7"/>
                </a:solidFill>
              </a:defRPr>
            </a:lvl2pPr>
            <a:lvl3pPr>
              <a:defRPr>
                <a:solidFill>
                  <a:srgbClr val="D3F4F7"/>
                </a:solidFill>
              </a:defRPr>
            </a:lvl3pPr>
            <a:lvl4pPr>
              <a:defRPr>
                <a:solidFill>
                  <a:srgbClr val="D3F4F7"/>
                </a:solidFill>
              </a:defRPr>
            </a:lvl4pPr>
            <a:lvl5pPr>
              <a:defRPr>
                <a:solidFill>
                  <a:srgbClr val="D3F4F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23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609600" y="190500"/>
            <a:ext cx="10972800" cy="533400"/>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p>
            <a:pPr lvl="0"/>
            <a:r>
              <a:rPr lang="en-US"/>
              <a:t>Click to edit Master title style</a:t>
            </a:r>
          </a:p>
        </p:txBody>
      </p:sp>
      <p:sp>
        <p:nvSpPr>
          <p:cNvPr id="1052" name="Text Box 28"/>
          <p:cNvSpPr txBox="1">
            <a:spLocks noChangeArrowheads="1"/>
          </p:cNvSpPr>
          <p:nvPr userDrawn="1"/>
        </p:nvSpPr>
        <p:spPr bwMode="auto">
          <a:xfrm>
            <a:off x="899163" y="685800"/>
            <a:ext cx="10393680" cy="76200"/>
          </a:xfrm>
          <a:prstGeom prst="rect">
            <a:avLst/>
          </a:prstGeom>
          <a:gradFill rotWithShape="0">
            <a:gsLst>
              <a:gs pos="0">
                <a:schemeClr val="accent2"/>
              </a:gs>
              <a:gs pos="100000">
                <a:schemeClr val="accent2">
                  <a:gamma/>
                  <a:shade val="48627"/>
                  <a:invGamma/>
                </a:schemeClr>
              </a:gs>
            </a:gsLst>
            <a:lin ang="0" scaled="1"/>
          </a:gradFill>
          <a:ln w="9525">
            <a:noFill/>
            <a:miter lim="800000"/>
            <a:headEnd/>
            <a:tailEnd/>
          </a:ln>
          <a:effectLst/>
        </p:spPr>
        <p:txBody>
          <a:bodyPr anchor="ctr"/>
          <a:lstStyle/>
          <a:p>
            <a:pPr algn="l">
              <a:spcBef>
                <a:spcPct val="50000"/>
              </a:spcBef>
              <a:tabLst>
                <a:tab pos="4459288" algn="ctr"/>
              </a:tabLst>
              <a:defRPr/>
            </a:pPr>
            <a:endParaRPr lang="en-US" sz="2800">
              <a:solidFill>
                <a:schemeClr val="bg1"/>
              </a:solidFill>
              <a:latin typeface="Arial" charset="0"/>
              <a:ea typeface="+mn-ea"/>
            </a:endParaRPr>
          </a:p>
        </p:txBody>
      </p:sp>
      <p:sp>
        <p:nvSpPr>
          <p:cNvPr id="1029" name="Rectangle 3"/>
          <p:cNvSpPr>
            <a:spLocks noGrp="1" noChangeArrowheads="1"/>
          </p:cNvSpPr>
          <p:nvPr>
            <p:ph type="body" idx="1"/>
          </p:nvPr>
        </p:nvSpPr>
        <p:spPr bwMode="auto">
          <a:xfrm>
            <a:off x="609600" y="914400"/>
            <a:ext cx="10972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2000">
                <a:solidFill>
                  <a:schemeClr val="bg1"/>
                </a:solidFill>
                <a:latin typeface="Arial" charset="0"/>
                <a:ea typeface="+mn-ea"/>
              </a:rPr>
              <a:t>	</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3"/>
          </p:nvPr>
        </p:nvSpPr>
        <p:spPr bwMode="auto">
          <a:xfrm>
            <a:off x="609600" y="6406245"/>
            <a:ext cx="1688756"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sz="900" b="0">
                <a:solidFill>
                  <a:srgbClr val="333399"/>
                </a:solidFill>
                <a:latin typeface="Arial" pitchFamily="34" charset="0"/>
              </a:defRPr>
            </a:lvl1p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1030" name="Rectangle 6"/>
          <p:cNvSpPr>
            <a:spLocks noGrp="1" noChangeArrowheads="1"/>
          </p:cNvSpPr>
          <p:nvPr>
            <p:ph type="sldNum" sz="quarter" idx="4"/>
          </p:nvPr>
        </p:nvSpPr>
        <p:spPr bwMode="auto">
          <a:xfrm>
            <a:off x="10805984" y="6400800"/>
            <a:ext cx="776416"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900" b="0">
                <a:solidFill>
                  <a:srgbClr val="333399"/>
                </a:solidFill>
                <a:latin typeface="Arial" pitchFamily="34" charset="0"/>
              </a:defRPr>
            </a:lvl1pPr>
          </a:lstStyle>
          <a:p>
            <a:fld id="{A937B6BC-EA0C-470E-B991-7E852790E29C}" type="slidenum">
              <a:rPr lang="en-US" smtClean="0"/>
              <a:pPr/>
              <a:t>‹#›</a:t>
            </a:fld>
            <a:endParaRPr lang="en-US"/>
          </a:p>
        </p:txBody>
      </p:sp>
      <p:pic>
        <p:nvPicPr>
          <p:cNvPr id="7" name="Graphic 6">
            <a:extLst>
              <a:ext uri="{FF2B5EF4-FFF2-40B4-BE49-F238E27FC236}">
                <a16:creationId xmlns:a16="http://schemas.microsoft.com/office/drawing/2014/main" id="{BB6B5A49-D4D6-2B87-693D-2F74F7E52D6C}"/>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50930" y="0"/>
            <a:ext cx="914400" cy="914400"/>
          </a:xfrm>
          <a:prstGeom prst="rect">
            <a:avLst/>
          </a:prstGeom>
        </p:spPr>
      </p:pic>
      <p:pic>
        <p:nvPicPr>
          <p:cNvPr id="5" name="Picture 4" descr="Logo&#10;&#10;AI-generated content may be incorrect.">
            <a:extLst>
              <a:ext uri="{FF2B5EF4-FFF2-40B4-BE49-F238E27FC236}">
                <a16:creationId xmlns:a16="http://schemas.microsoft.com/office/drawing/2014/main" id="{3B79BF85-79B4-B2F6-E39F-842F59488EA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055" y="37024"/>
            <a:ext cx="858065" cy="754793"/>
          </a:xfrm>
          <a:prstGeom prst="rect">
            <a:avLst/>
          </a:prstGeom>
        </p:spPr>
      </p:pic>
      <p:sp>
        <p:nvSpPr>
          <p:cNvPr id="2" name="Date Placeholder 1">
            <a:extLst>
              <a:ext uri="{FF2B5EF4-FFF2-40B4-BE49-F238E27FC236}">
                <a16:creationId xmlns:a16="http://schemas.microsoft.com/office/drawing/2014/main" id="{399804FD-EA30-1775-79A6-3AE56CF78527}"/>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
        <p:nvSpPr>
          <p:cNvPr id="4" name="Footer Placeholder 6">
            <a:extLst>
              <a:ext uri="{FF2B5EF4-FFF2-40B4-BE49-F238E27FC236}">
                <a16:creationId xmlns:a16="http://schemas.microsoft.com/office/drawing/2014/main" id="{5ED3E24C-3098-D44C-88C1-52C05CD917B3}"/>
              </a:ext>
            </a:extLst>
          </p:cNvPr>
          <p:cNvSpPr txBox="1">
            <a:spLocks/>
          </p:cNvSpPr>
          <p:nvPr userDrawn="1"/>
        </p:nvSpPr>
        <p:spPr>
          <a:xfrm>
            <a:off x="324197" y="6644693"/>
            <a:ext cx="11543606" cy="212423"/>
          </a:xfrm>
          <a:prstGeom prst="rect">
            <a:avLst/>
          </a:prstGeom>
        </p:spPr>
        <p:txBody>
          <a:bodyPr vert="horz" lIns="0" tIns="0" rIns="0" bIns="0" rtlCol="0" anchor="ctr"/>
          <a:lstStyle>
            <a:defPPr>
              <a:defRPr lang="en-US"/>
            </a:defPPr>
            <a:lvl1pPr marL="0" algn="l" defTabSz="1005931" rtl="0" eaLnBrk="1" latinLnBrk="0" hangingPunct="1">
              <a:defRPr sz="700" kern="1200">
                <a:solidFill>
                  <a:schemeClr val="accent6"/>
                </a:solidFill>
                <a:latin typeface="+mn-lt"/>
                <a:ea typeface="+mn-ea"/>
                <a:cs typeface="+mn-cs"/>
              </a:defRPr>
            </a:lvl1pPr>
            <a:lvl2pPr marL="502966" algn="l" defTabSz="1005931" rtl="0" eaLnBrk="1" latinLnBrk="0" hangingPunct="1">
              <a:defRPr sz="1980" kern="1200">
                <a:solidFill>
                  <a:schemeClr val="tx1"/>
                </a:solidFill>
                <a:latin typeface="+mn-lt"/>
                <a:ea typeface="+mn-ea"/>
                <a:cs typeface="+mn-cs"/>
              </a:defRPr>
            </a:lvl2pPr>
            <a:lvl3pPr marL="1005931" algn="l" defTabSz="1005931" rtl="0" eaLnBrk="1" latinLnBrk="0" hangingPunct="1">
              <a:defRPr sz="1980" kern="1200">
                <a:solidFill>
                  <a:schemeClr val="tx1"/>
                </a:solidFill>
                <a:latin typeface="+mn-lt"/>
                <a:ea typeface="+mn-ea"/>
                <a:cs typeface="+mn-cs"/>
              </a:defRPr>
            </a:lvl3pPr>
            <a:lvl4pPr marL="1508897" algn="l" defTabSz="1005931" rtl="0" eaLnBrk="1" latinLnBrk="0" hangingPunct="1">
              <a:defRPr sz="1980" kern="1200">
                <a:solidFill>
                  <a:schemeClr val="tx1"/>
                </a:solidFill>
                <a:latin typeface="+mn-lt"/>
                <a:ea typeface="+mn-ea"/>
                <a:cs typeface="+mn-cs"/>
              </a:defRPr>
            </a:lvl4pPr>
            <a:lvl5pPr marL="2011863" algn="l" defTabSz="1005931" rtl="0" eaLnBrk="1" latinLnBrk="0" hangingPunct="1">
              <a:defRPr sz="1980" kern="1200">
                <a:solidFill>
                  <a:schemeClr val="tx1"/>
                </a:solidFill>
                <a:latin typeface="+mn-lt"/>
                <a:ea typeface="+mn-ea"/>
                <a:cs typeface="+mn-cs"/>
              </a:defRPr>
            </a:lvl5pPr>
            <a:lvl6pPr marL="2514829" algn="l" defTabSz="1005931" rtl="0" eaLnBrk="1" latinLnBrk="0" hangingPunct="1">
              <a:defRPr sz="1980" kern="1200">
                <a:solidFill>
                  <a:schemeClr val="tx1"/>
                </a:solidFill>
                <a:latin typeface="+mn-lt"/>
                <a:ea typeface="+mn-ea"/>
                <a:cs typeface="+mn-cs"/>
              </a:defRPr>
            </a:lvl6pPr>
            <a:lvl7pPr marL="3017794" algn="l" defTabSz="1005931" rtl="0" eaLnBrk="1" latinLnBrk="0" hangingPunct="1">
              <a:defRPr sz="1980" kern="1200">
                <a:solidFill>
                  <a:schemeClr val="tx1"/>
                </a:solidFill>
                <a:latin typeface="+mn-lt"/>
                <a:ea typeface="+mn-ea"/>
                <a:cs typeface="+mn-cs"/>
              </a:defRPr>
            </a:lvl7pPr>
            <a:lvl8pPr marL="3520760" algn="l" defTabSz="1005931" rtl="0" eaLnBrk="1" latinLnBrk="0" hangingPunct="1">
              <a:defRPr sz="1980" kern="1200">
                <a:solidFill>
                  <a:schemeClr val="tx1"/>
                </a:solidFill>
                <a:latin typeface="+mn-lt"/>
                <a:ea typeface="+mn-ea"/>
                <a:cs typeface="+mn-cs"/>
              </a:defRPr>
            </a:lvl8pPr>
            <a:lvl9pPr marL="4023726" algn="l" defTabSz="1005931" rtl="0" eaLnBrk="1" latinLnBrk="0" hangingPunct="1">
              <a:defRPr sz="1980" kern="1200">
                <a:solidFill>
                  <a:schemeClr val="tx1"/>
                </a:solidFill>
                <a:latin typeface="+mn-lt"/>
                <a:ea typeface="+mn-ea"/>
                <a:cs typeface="+mn-cs"/>
              </a:defRPr>
            </a:lvl9pPr>
          </a:lstStyle>
          <a:p>
            <a:pPr algn="ctr"/>
            <a:r>
              <a:rPr lang="en-US" sz="700" b="0" dirty="0">
                <a:solidFill>
                  <a:schemeClr val="bg1">
                    <a:lumMod val="65000"/>
                  </a:schemeClr>
                </a:solidFill>
                <a:effectLst/>
                <a:latin typeface="+mn-lt"/>
                <a:ea typeface="Calibri" panose="020F0502020204030204" pitchFamily="34" charset="0"/>
              </a:rPr>
              <a:t>The material is based upon work supported by the National Aeronautics and Space Administration under Contract Number 80GSFC18C0007. </a:t>
            </a:r>
            <a:endParaRPr lang="en-US" sz="700" b="0" kern="1200" dirty="0">
              <a:solidFill>
                <a:schemeClr val="bg1">
                  <a:lumMod val="65000"/>
                </a:schemeClr>
              </a:solidFill>
              <a:effectLst/>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62" r:id="rId3"/>
  </p:sldLayoutIdLst>
  <p:hf hdr="0"/>
  <p:txStyles>
    <p:titleStyle>
      <a:lvl1pPr algn="ctr" rtl="0" eaLnBrk="0" fontAlgn="base" hangingPunct="0">
        <a:spcBef>
          <a:spcPct val="0"/>
        </a:spcBef>
        <a:spcAft>
          <a:spcPct val="0"/>
        </a:spcAft>
        <a:defRPr sz="2800" b="1">
          <a:solidFill>
            <a:schemeClr val="accent2"/>
          </a:solidFill>
          <a:latin typeface="+mj-lt"/>
          <a:ea typeface="ＭＳ Ｐゴシック" charset="0"/>
          <a:cs typeface="+mj-cs"/>
        </a:defRPr>
      </a:lvl1pPr>
      <a:lvl2pPr algn="ctr" rtl="0" eaLnBrk="0" fontAlgn="base" hangingPunct="0">
        <a:spcBef>
          <a:spcPct val="0"/>
        </a:spcBef>
        <a:spcAft>
          <a:spcPct val="0"/>
        </a:spcAft>
        <a:defRPr sz="2800" b="1">
          <a:solidFill>
            <a:schemeClr val="accent2"/>
          </a:solidFill>
          <a:latin typeface="Arial" charset="0"/>
          <a:ea typeface="ＭＳ Ｐゴシック" charset="0"/>
        </a:defRPr>
      </a:lvl2pPr>
      <a:lvl3pPr algn="ctr" rtl="0" eaLnBrk="0" fontAlgn="base" hangingPunct="0">
        <a:spcBef>
          <a:spcPct val="0"/>
        </a:spcBef>
        <a:spcAft>
          <a:spcPct val="0"/>
        </a:spcAft>
        <a:defRPr sz="2800" b="1">
          <a:solidFill>
            <a:schemeClr val="accent2"/>
          </a:solidFill>
          <a:latin typeface="Arial" charset="0"/>
          <a:ea typeface="ＭＳ Ｐゴシック" charset="0"/>
        </a:defRPr>
      </a:lvl3pPr>
      <a:lvl4pPr algn="ctr" rtl="0" eaLnBrk="0" fontAlgn="base" hangingPunct="0">
        <a:spcBef>
          <a:spcPct val="0"/>
        </a:spcBef>
        <a:spcAft>
          <a:spcPct val="0"/>
        </a:spcAft>
        <a:defRPr sz="2800" b="1">
          <a:solidFill>
            <a:schemeClr val="accent2"/>
          </a:solidFill>
          <a:latin typeface="Arial" charset="0"/>
          <a:ea typeface="ＭＳ Ｐゴシック" charset="0"/>
        </a:defRPr>
      </a:lvl4pPr>
      <a:lvl5pPr algn="ctr" rtl="0" eaLnBrk="0" fontAlgn="base" hangingPunct="0">
        <a:spcBef>
          <a:spcPct val="0"/>
        </a:spcBef>
        <a:spcAft>
          <a:spcPct val="0"/>
        </a:spcAft>
        <a:defRPr sz="2800" b="1">
          <a:solidFill>
            <a:schemeClr val="accent2"/>
          </a:solidFill>
          <a:latin typeface="Arial" charset="0"/>
          <a:ea typeface="ＭＳ Ｐゴシック" charset="0"/>
        </a:defRPr>
      </a:lvl5pPr>
      <a:lvl6pPr marL="457200" algn="ctr" rtl="0" fontAlgn="base">
        <a:spcBef>
          <a:spcPct val="0"/>
        </a:spcBef>
        <a:spcAft>
          <a:spcPct val="0"/>
        </a:spcAft>
        <a:defRPr sz="2800" b="1">
          <a:solidFill>
            <a:schemeClr val="accent2"/>
          </a:solidFill>
          <a:latin typeface="Arial" charset="0"/>
        </a:defRPr>
      </a:lvl6pPr>
      <a:lvl7pPr marL="914400" algn="ctr" rtl="0" fontAlgn="base">
        <a:spcBef>
          <a:spcPct val="0"/>
        </a:spcBef>
        <a:spcAft>
          <a:spcPct val="0"/>
        </a:spcAft>
        <a:defRPr sz="2800" b="1">
          <a:solidFill>
            <a:schemeClr val="accent2"/>
          </a:solidFill>
          <a:latin typeface="Arial" charset="0"/>
        </a:defRPr>
      </a:lvl7pPr>
      <a:lvl8pPr marL="1371600" algn="ctr" rtl="0" fontAlgn="base">
        <a:spcBef>
          <a:spcPct val="0"/>
        </a:spcBef>
        <a:spcAft>
          <a:spcPct val="0"/>
        </a:spcAft>
        <a:defRPr sz="2800" b="1">
          <a:solidFill>
            <a:schemeClr val="accent2"/>
          </a:solidFill>
          <a:latin typeface="Arial" charset="0"/>
        </a:defRPr>
      </a:lvl8pPr>
      <a:lvl9pPr marL="1828800" algn="ctr" rtl="0" fontAlgn="base">
        <a:spcBef>
          <a:spcPct val="0"/>
        </a:spcBef>
        <a:spcAft>
          <a:spcPct val="0"/>
        </a:spcAft>
        <a:defRPr sz="28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itle Placeholder 2">
            <a:extLst>
              <a:ext uri="{FF2B5EF4-FFF2-40B4-BE49-F238E27FC236}">
                <a16:creationId xmlns:a16="http://schemas.microsoft.com/office/drawing/2014/main" id="{9DFA3F7B-D741-419F-939E-D7EC537D957C}"/>
              </a:ext>
            </a:extLst>
          </p:cNvPr>
          <p:cNvSpPr>
            <a:spLocks noGrp="1"/>
          </p:cNvSpPr>
          <p:nvPr>
            <p:ph type="title"/>
          </p:nvPr>
        </p:nvSpPr>
        <p:spPr>
          <a:xfrm>
            <a:off x="369455" y="265931"/>
            <a:ext cx="11528914" cy="753476"/>
          </a:xfrm>
          <a:prstGeom prst="rect">
            <a:avLst/>
          </a:prstGeom>
        </p:spPr>
        <p:txBody>
          <a:bodyPr vert="horz" lIns="91440" tIns="45720" rIns="91440" bIns="45720" rtlCol="0" anchor="b">
            <a:normAutofit/>
          </a:bodyPr>
          <a:lstStyle/>
          <a:p>
            <a:r>
              <a:rPr lang="en-US" dirty="0"/>
              <a:t>Click to edit Master title style</a:t>
            </a:r>
          </a:p>
        </p:txBody>
      </p:sp>
      <p:sp>
        <p:nvSpPr>
          <p:cNvPr id="4" name="Text Placeholder 3">
            <a:extLst>
              <a:ext uri="{FF2B5EF4-FFF2-40B4-BE49-F238E27FC236}">
                <a16:creationId xmlns:a16="http://schemas.microsoft.com/office/drawing/2014/main" id="{2B1B4AFE-99CB-4B05-805D-2A7153B7A8AB}"/>
              </a:ext>
            </a:extLst>
          </p:cNvPr>
          <p:cNvSpPr>
            <a:spLocks noGrp="1"/>
          </p:cNvSpPr>
          <p:nvPr>
            <p:ph type="body" idx="1"/>
          </p:nvPr>
        </p:nvSpPr>
        <p:spPr>
          <a:xfrm>
            <a:off x="369454" y="1119133"/>
            <a:ext cx="11526982" cy="50859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17146180-701B-4577-6B8C-FBD51F523A7B}"/>
              </a:ext>
            </a:extLst>
          </p:cNvPr>
          <p:cNvSpPr/>
          <p:nvPr userDrawn="1"/>
        </p:nvSpPr>
        <p:spPr>
          <a:xfrm>
            <a:off x="0" y="5949397"/>
            <a:ext cx="12192000" cy="90860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24" b="0" dirty="0">
              <a:latin typeface="+mj-lt"/>
            </a:endParaRPr>
          </a:p>
        </p:txBody>
      </p:sp>
      <p:sp>
        <p:nvSpPr>
          <p:cNvPr id="14" name="Slide Number Placeholder 4">
            <a:extLst>
              <a:ext uri="{FF2B5EF4-FFF2-40B4-BE49-F238E27FC236}">
                <a16:creationId xmlns:a16="http://schemas.microsoft.com/office/drawing/2014/main" id="{C03565B0-159B-295E-5105-CA30585B1873}"/>
              </a:ext>
            </a:extLst>
          </p:cNvPr>
          <p:cNvSpPr>
            <a:spLocks noGrp="1"/>
          </p:cNvSpPr>
          <p:nvPr>
            <p:ph type="sldNum" sz="quarter" idx="4"/>
          </p:nvPr>
        </p:nvSpPr>
        <p:spPr>
          <a:xfrm>
            <a:off x="11089193" y="6629374"/>
            <a:ext cx="823869" cy="203200"/>
          </a:xfrm>
          <a:prstGeom prst="rect">
            <a:avLst/>
          </a:prstGeom>
        </p:spPr>
        <p:txBody>
          <a:bodyPr anchor="ctr"/>
          <a:lstStyle>
            <a:lvl1pPr algn="r">
              <a:defRPr sz="848" b="0" i="0">
                <a:solidFill>
                  <a:schemeClr val="bg1"/>
                </a:solidFill>
                <a:latin typeface="Dubai Light" panose="020B0303030403030204" pitchFamily="34" charset="-78"/>
                <a:cs typeface="Dubai Light" panose="020B0303030403030204" pitchFamily="34" charset="-78"/>
              </a:defRPr>
            </a:lvl1pPr>
          </a:lstStyle>
          <a:p>
            <a:fld id="{081511B0-DFF8-CD4C-809F-187820201423}" type="slidenum">
              <a:rPr lang="en-US" smtClean="0"/>
              <a:pPr/>
              <a:t>‹#›</a:t>
            </a:fld>
            <a:endParaRPr lang="en-US" dirty="0"/>
          </a:p>
        </p:txBody>
      </p:sp>
      <p:sp>
        <p:nvSpPr>
          <p:cNvPr id="9" name="Rectangle 5">
            <a:extLst>
              <a:ext uri="{FF2B5EF4-FFF2-40B4-BE49-F238E27FC236}">
                <a16:creationId xmlns:a16="http://schemas.microsoft.com/office/drawing/2014/main" id="{1DF9E07A-8F6C-D8BE-F5F5-9EDFFD914820}"/>
              </a:ext>
            </a:extLst>
          </p:cNvPr>
          <p:cNvSpPr txBox="1">
            <a:spLocks noChangeArrowheads="1"/>
          </p:cNvSpPr>
          <p:nvPr userDrawn="1"/>
        </p:nvSpPr>
        <p:spPr bwMode="auto">
          <a:xfrm>
            <a:off x="10224306" y="6324574"/>
            <a:ext cx="1688756" cy="304800"/>
          </a:xfrm>
          <a:prstGeom prst="rect">
            <a:avLst/>
          </a:prstGeom>
        </p:spPr>
        <p:txBody>
          <a:bodyPr anchor="ctr"/>
          <a:lstStyle>
            <a:defPPr>
              <a:defRPr lang="en-US"/>
            </a:defPPr>
            <a:lvl1pPr algn="r">
              <a:defRPr sz="848" b="0" i="0">
                <a:solidFill>
                  <a:schemeClr val="bg1"/>
                </a:solidFill>
                <a:latin typeface="Dubai Light" panose="020B0303030403030204" pitchFamily="34" charset="-78"/>
                <a:cs typeface="Dubai Light" panose="020B0303030403030204" pitchFamily="34" charset="-78"/>
              </a:defRPr>
            </a:lvl1pPr>
            <a:lvl2pPr marL="4572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2pPr>
            <a:lvl3pPr marL="9144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3pPr>
            <a:lvl4pPr marL="13716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4pPr>
            <a:lvl5pPr marL="18288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5pPr>
            <a:lvl6pPr marL="2286000" algn="l" defTabSz="914400" rtl="0" eaLnBrk="1" latinLnBrk="0" hangingPunct="1">
              <a:defRPr sz="2000" b="1" kern="1200">
                <a:solidFill>
                  <a:schemeClr val="tx1"/>
                </a:solidFill>
                <a:latin typeface="Times" charset="0"/>
                <a:ea typeface="ＭＳ Ｐゴシック" charset="-128"/>
                <a:cs typeface="+mn-cs"/>
              </a:defRPr>
            </a:lvl6pPr>
            <a:lvl7pPr marL="2743200" algn="l" defTabSz="914400" rtl="0" eaLnBrk="1" latinLnBrk="0" hangingPunct="1">
              <a:defRPr sz="2000" b="1" kern="1200">
                <a:solidFill>
                  <a:schemeClr val="tx1"/>
                </a:solidFill>
                <a:latin typeface="Times" charset="0"/>
                <a:ea typeface="ＭＳ Ｐゴシック" charset="-128"/>
                <a:cs typeface="+mn-cs"/>
              </a:defRPr>
            </a:lvl7pPr>
            <a:lvl8pPr marL="3200400" algn="l" defTabSz="914400" rtl="0" eaLnBrk="1" latinLnBrk="0" hangingPunct="1">
              <a:defRPr sz="2000" b="1" kern="1200">
                <a:solidFill>
                  <a:schemeClr val="tx1"/>
                </a:solidFill>
                <a:latin typeface="Times" charset="0"/>
                <a:ea typeface="ＭＳ Ｐゴシック" charset="-128"/>
                <a:cs typeface="+mn-cs"/>
              </a:defRPr>
            </a:lvl8pPr>
            <a:lvl9pPr marL="3657600" algn="l" defTabSz="914400" rtl="0" eaLnBrk="1" latinLnBrk="0" hangingPunct="1">
              <a:defRPr sz="2000" b="1" kern="1200">
                <a:solidFill>
                  <a:schemeClr val="tx1"/>
                </a:solidFill>
                <a:latin typeface="Times" charset="0"/>
                <a:ea typeface="ＭＳ Ｐゴシック" charset="-128"/>
                <a:cs typeface="+mn-cs"/>
              </a:defRPr>
            </a:lvl9pPr>
          </a:lstStyle>
          <a:p>
            <a:pPr lvl="0"/>
            <a:r>
              <a:rPr lang="en-US" dirty="0"/>
              <a:t>SDL/25-xxxx Rev. -</a:t>
            </a:r>
          </a:p>
        </p:txBody>
      </p:sp>
      <p:pic>
        <p:nvPicPr>
          <p:cNvPr id="2" name="Picture 1">
            <a:extLst>
              <a:ext uri="{FF2B5EF4-FFF2-40B4-BE49-F238E27FC236}">
                <a16:creationId xmlns:a16="http://schemas.microsoft.com/office/drawing/2014/main" id="{7B015348-51A2-B0C1-E313-178AA4CB479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616" t="17730" r="16156" b="17974"/>
          <a:stretch/>
        </p:blipFill>
        <p:spPr>
          <a:xfrm>
            <a:off x="234758" y="6291469"/>
            <a:ext cx="954424" cy="507087"/>
          </a:xfrm>
          <a:prstGeom prst="rect">
            <a:avLst/>
          </a:prstGeom>
        </p:spPr>
      </p:pic>
    </p:spTree>
    <p:extLst>
      <p:ext uri="{BB962C8B-B14F-4D97-AF65-F5344CB8AC3E}">
        <p14:creationId xmlns:p14="http://schemas.microsoft.com/office/powerpoint/2010/main" val="408330137"/>
      </p:ext>
    </p:extLst>
  </p:cSld>
  <p:clrMap bg1="lt1" tx1="dk1" bg2="lt2" tx2="dk2" accent1="accent1" accent2="accent2" accent3="accent3" accent4="accent4" accent5="accent5" accent6="accent6" hlink="hlink" folHlink="folHlink"/>
  <p:sldLayoutIdLst>
    <p:sldLayoutId id="2147483767" r:id="rId1"/>
  </p:sldLayoutIdLst>
  <p:hf hdr="0"/>
  <p:txStyles>
    <p:titleStyle>
      <a:lvl1pPr algn="l" defTabSz="1108070" rtl="0" eaLnBrk="1" latinLnBrk="0" hangingPunct="1">
        <a:spcBef>
          <a:spcPct val="0"/>
        </a:spcBef>
        <a:buNone/>
        <a:defRPr sz="2908" b="1" i="0" kern="1200">
          <a:solidFill>
            <a:schemeClr val="tx1"/>
          </a:solidFill>
          <a:effectLst/>
          <a:latin typeface="Arial" panose="020B0604020202020204" pitchFamily="34" charset="0"/>
          <a:ea typeface="+mj-ea"/>
          <a:cs typeface="Arial" panose="020B0604020202020204" pitchFamily="34" charset="0"/>
        </a:defRPr>
      </a:lvl1pPr>
    </p:titleStyle>
    <p:bodyStyle>
      <a:lvl1pPr marL="332421" indent="-332421" algn="l" defTabSz="1108070" rtl="0" eaLnBrk="1" latinLnBrk="0" hangingPunct="1">
        <a:lnSpc>
          <a:spcPct val="90000"/>
        </a:lnSpc>
        <a:spcBef>
          <a:spcPts val="727"/>
        </a:spcBef>
        <a:spcAft>
          <a:spcPts val="0"/>
        </a:spcAft>
        <a:buFont typeface="Arial" pitchFamily="34" charset="0"/>
        <a:buChar char="•"/>
        <a:defRPr sz="1697" kern="1200">
          <a:solidFill>
            <a:schemeClr val="tx1"/>
          </a:solidFill>
          <a:latin typeface="Arial" panose="020B0604020202020204" pitchFamily="34" charset="0"/>
          <a:ea typeface="+mn-ea"/>
          <a:cs typeface="Arial" panose="020B0604020202020204" pitchFamily="34" charset="0"/>
        </a:defRPr>
      </a:lvl1pPr>
      <a:lvl2pPr marL="720245" indent="-332421" algn="l" defTabSz="1108070" rtl="0" eaLnBrk="1" latinLnBrk="0" hangingPunct="1">
        <a:lnSpc>
          <a:spcPct val="90000"/>
        </a:lnSpc>
        <a:spcBef>
          <a:spcPts val="485"/>
        </a:spcBef>
        <a:spcAft>
          <a:spcPts val="0"/>
        </a:spcAft>
        <a:buFont typeface="Arial" pitchFamily="34" charset="0"/>
        <a:buChar char="–"/>
        <a:defRPr sz="1697" kern="1200">
          <a:solidFill>
            <a:schemeClr val="tx1"/>
          </a:solidFill>
          <a:latin typeface="Arial" panose="020B0604020202020204" pitchFamily="34" charset="0"/>
          <a:ea typeface="+mn-ea"/>
          <a:cs typeface="Arial" panose="020B0604020202020204" pitchFamily="34" charset="0"/>
        </a:defRPr>
      </a:lvl2pPr>
      <a:lvl3pPr marL="1108070" indent="-277017" algn="l" defTabSz="1108070" rtl="0" eaLnBrk="1" latinLnBrk="0" hangingPunct="1">
        <a:lnSpc>
          <a:spcPct val="90000"/>
        </a:lnSpc>
        <a:spcBef>
          <a:spcPts val="485"/>
        </a:spcBef>
        <a:spcAft>
          <a:spcPts val="0"/>
        </a:spcAft>
        <a:buFont typeface="Arial" pitchFamily="34" charset="0"/>
        <a:buChar char="•"/>
        <a:defRPr sz="1697" kern="1200">
          <a:solidFill>
            <a:schemeClr val="tx1"/>
          </a:solidFill>
          <a:latin typeface="Arial" panose="020B0604020202020204" pitchFamily="34" charset="0"/>
          <a:ea typeface="+mn-ea"/>
          <a:cs typeface="Arial" panose="020B0604020202020204" pitchFamily="34" charset="0"/>
        </a:defRPr>
      </a:lvl3pPr>
      <a:lvl4pPr marL="1385087" indent="-277017" algn="l" defTabSz="1108070" rtl="0" eaLnBrk="1" latinLnBrk="0" hangingPunct="1">
        <a:lnSpc>
          <a:spcPct val="90000"/>
        </a:lnSpc>
        <a:spcBef>
          <a:spcPts val="485"/>
        </a:spcBef>
        <a:spcAft>
          <a:spcPts val="0"/>
        </a:spcAft>
        <a:buFont typeface="Arial" pitchFamily="34" charset="0"/>
        <a:buChar char="–"/>
        <a:defRPr sz="1697" kern="1200">
          <a:solidFill>
            <a:schemeClr val="tx1"/>
          </a:solidFill>
          <a:latin typeface="Arial" panose="020B0604020202020204" pitchFamily="34" charset="0"/>
          <a:ea typeface="+mn-ea"/>
          <a:cs typeface="Arial" panose="020B0604020202020204" pitchFamily="34" charset="0"/>
        </a:defRPr>
      </a:lvl4pPr>
      <a:lvl5pPr marL="1662105" indent="-277017" algn="l" defTabSz="1108070" rtl="0" eaLnBrk="1" latinLnBrk="0" hangingPunct="1">
        <a:lnSpc>
          <a:spcPct val="90000"/>
        </a:lnSpc>
        <a:spcBef>
          <a:spcPts val="485"/>
        </a:spcBef>
        <a:spcAft>
          <a:spcPts val="0"/>
        </a:spcAft>
        <a:buFont typeface="Arial" pitchFamily="34" charset="0"/>
        <a:buChar char="»"/>
        <a:defRPr sz="1697" kern="1200">
          <a:solidFill>
            <a:schemeClr val="tx1"/>
          </a:solidFill>
          <a:latin typeface="Arial" panose="020B0604020202020204" pitchFamily="34" charset="0"/>
          <a:ea typeface="+mn-ea"/>
          <a:cs typeface="Arial" panose="020B0604020202020204" pitchFamily="34" charset="0"/>
        </a:defRPr>
      </a:lvl5pPr>
      <a:lvl6pPr marL="2770175" indent="0" algn="l" defTabSz="1108070" rtl="0" eaLnBrk="1" latinLnBrk="0" hangingPunct="1">
        <a:spcBef>
          <a:spcPct val="20000"/>
        </a:spcBef>
        <a:buFont typeface="Arial" pitchFamily="34" charset="0"/>
        <a:buNone/>
        <a:defRPr sz="1939" kern="1200">
          <a:solidFill>
            <a:schemeClr val="tx1"/>
          </a:solidFill>
          <a:latin typeface="+mn-lt"/>
          <a:ea typeface="+mn-ea"/>
          <a:cs typeface="+mn-cs"/>
        </a:defRPr>
      </a:lvl6pPr>
      <a:lvl7pPr marL="3324210" indent="0" algn="l" defTabSz="1108070" rtl="0" eaLnBrk="1" latinLnBrk="0" hangingPunct="1">
        <a:spcBef>
          <a:spcPct val="20000"/>
        </a:spcBef>
        <a:buFont typeface="Arial" pitchFamily="34" charset="0"/>
        <a:buNone/>
        <a:defRPr sz="1939" kern="1200">
          <a:solidFill>
            <a:schemeClr val="tx1"/>
          </a:solidFill>
          <a:latin typeface="+mn-lt"/>
          <a:ea typeface="+mn-ea"/>
          <a:cs typeface="+mn-cs"/>
        </a:defRPr>
      </a:lvl7pPr>
      <a:lvl8pPr marL="4155262" indent="-277017" algn="l" defTabSz="1108070" rtl="0" eaLnBrk="1" latinLnBrk="0" hangingPunct="1">
        <a:spcBef>
          <a:spcPct val="20000"/>
        </a:spcBef>
        <a:buFont typeface="Arial" pitchFamily="34" charset="0"/>
        <a:buChar char="•"/>
        <a:defRPr sz="2424" kern="1200">
          <a:solidFill>
            <a:schemeClr val="tx1"/>
          </a:solidFill>
          <a:latin typeface="+mn-lt"/>
          <a:ea typeface="+mn-ea"/>
          <a:cs typeface="+mn-cs"/>
        </a:defRPr>
      </a:lvl8pPr>
      <a:lvl9pPr marL="4709297" indent="-277017" algn="l" defTabSz="1108070" rtl="0" eaLnBrk="1" latinLnBrk="0" hangingPunct="1">
        <a:spcBef>
          <a:spcPct val="20000"/>
        </a:spcBef>
        <a:buFont typeface="Arial" pitchFamily="34" charset="0"/>
        <a:buChar char="•"/>
        <a:defRPr sz="2424" kern="1200">
          <a:solidFill>
            <a:schemeClr val="tx1"/>
          </a:solidFill>
          <a:latin typeface="+mn-lt"/>
          <a:ea typeface="+mn-ea"/>
          <a:cs typeface="+mn-cs"/>
        </a:defRPr>
      </a:lvl9pPr>
    </p:bodyStyle>
    <p:otherStyle>
      <a:defPPr>
        <a:defRPr lang="en-US"/>
      </a:defPPr>
      <a:lvl1pPr marL="0" algn="l" defTabSz="1108070" rtl="0" eaLnBrk="1" latinLnBrk="0" hangingPunct="1">
        <a:defRPr sz="2181" kern="1200">
          <a:solidFill>
            <a:schemeClr val="tx1"/>
          </a:solidFill>
          <a:latin typeface="+mn-lt"/>
          <a:ea typeface="+mn-ea"/>
          <a:cs typeface="+mn-cs"/>
        </a:defRPr>
      </a:lvl1pPr>
      <a:lvl2pPr marL="554035" algn="l" defTabSz="1108070" rtl="0" eaLnBrk="1" latinLnBrk="0" hangingPunct="1">
        <a:defRPr sz="2181" kern="1200">
          <a:solidFill>
            <a:schemeClr val="tx1"/>
          </a:solidFill>
          <a:latin typeface="+mn-lt"/>
          <a:ea typeface="+mn-ea"/>
          <a:cs typeface="+mn-cs"/>
        </a:defRPr>
      </a:lvl2pPr>
      <a:lvl3pPr marL="1108070" algn="l" defTabSz="1108070" rtl="0" eaLnBrk="1" latinLnBrk="0" hangingPunct="1">
        <a:defRPr sz="2181" kern="1200">
          <a:solidFill>
            <a:schemeClr val="tx1"/>
          </a:solidFill>
          <a:latin typeface="+mn-lt"/>
          <a:ea typeface="+mn-ea"/>
          <a:cs typeface="+mn-cs"/>
        </a:defRPr>
      </a:lvl3pPr>
      <a:lvl4pPr marL="1662105" algn="l" defTabSz="1108070" rtl="0" eaLnBrk="1" latinLnBrk="0" hangingPunct="1">
        <a:defRPr sz="2181" kern="1200">
          <a:solidFill>
            <a:schemeClr val="tx1"/>
          </a:solidFill>
          <a:latin typeface="+mn-lt"/>
          <a:ea typeface="+mn-ea"/>
          <a:cs typeface="+mn-cs"/>
        </a:defRPr>
      </a:lvl4pPr>
      <a:lvl5pPr marL="2216140" algn="l" defTabSz="1108070" rtl="0" eaLnBrk="1" latinLnBrk="0" hangingPunct="1">
        <a:defRPr sz="2181" kern="1200">
          <a:solidFill>
            <a:schemeClr val="tx1"/>
          </a:solidFill>
          <a:latin typeface="+mn-lt"/>
          <a:ea typeface="+mn-ea"/>
          <a:cs typeface="+mn-cs"/>
        </a:defRPr>
      </a:lvl5pPr>
      <a:lvl6pPr marL="2770175" algn="l" defTabSz="1108070" rtl="0" eaLnBrk="1" latinLnBrk="0" hangingPunct="1">
        <a:defRPr sz="2181" kern="1200">
          <a:solidFill>
            <a:schemeClr val="tx1"/>
          </a:solidFill>
          <a:latin typeface="+mn-lt"/>
          <a:ea typeface="+mn-ea"/>
          <a:cs typeface="+mn-cs"/>
        </a:defRPr>
      </a:lvl6pPr>
      <a:lvl7pPr marL="3324210" algn="l" defTabSz="1108070" rtl="0" eaLnBrk="1" latinLnBrk="0" hangingPunct="1">
        <a:defRPr sz="2181" kern="1200">
          <a:solidFill>
            <a:schemeClr val="tx1"/>
          </a:solidFill>
          <a:latin typeface="+mn-lt"/>
          <a:ea typeface="+mn-ea"/>
          <a:cs typeface="+mn-cs"/>
        </a:defRPr>
      </a:lvl7pPr>
      <a:lvl8pPr marL="3878245" algn="l" defTabSz="1108070" rtl="0" eaLnBrk="1" latinLnBrk="0" hangingPunct="1">
        <a:defRPr sz="2181" kern="1200">
          <a:solidFill>
            <a:schemeClr val="tx1"/>
          </a:solidFill>
          <a:latin typeface="+mn-lt"/>
          <a:ea typeface="+mn-ea"/>
          <a:cs typeface="+mn-cs"/>
        </a:defRPr>
      </a:lvl8pPr>
      <a:lvl9pPr marL="4432280" algn="l" defTabSz="1108070" rtl="0" eaLnBrk="1" latinLnBrk="0" hangingPunct="1">
        <a:defRPr sz="218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68">
          <p15:clr>
            <a:srgbClr val="F26B43"/>
          </p15:clr>
        </p15:guide>
        <p15:guide id="2" orient="horz" pos="3175">
          <p15:clr>
            <a:srgbClr val="F26B43"/>
          </p15:clr>
        </p15:guide>
        <p15:guide id="3" orient="horz" pos="439">
          <p15:clr>
            <a:srgbClr val="F26B43"/>
          </p15:clr>
        </p15:guide>
        <p15:guide id="4" pos="192">
          <p15:clr>
            <a:srgbClr val="F26B43"/>
          </p15:clr>
        </p15:guide>
        <p15:guide id="5" pos="2112">
          <p15:clr>
            <a:srgbClr val="F26B43"/>
          </p15:clr>
        </p15:guide>
        <p15:guide id="6" pos="4224">
          <p15:clr>
            <a:srgbClr val="F26B43"/>
          </p15:clr>
        </p15:guide>
        <p15:guide id="8" pos="5664">
          <p15:clr>
            <a:srgbClr val="F26B43"/>
          </p15:clr>
        </p15:guide>
        <p15:guide id="9" pos="5760">
          <p15:clr>
            <a:srgbClr val="F26B43"/>
          </p15:clr>
        </p15:guide>
        <p15:guide id="10" orient="horz" pos="327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awemission.org/"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77FB7A43-19F9-69F8-EAE7-F9492C4DDE08}"/>
              </a:ext>
            </a:extLst>
          </p:cNvPr>
          <p:cNvSpPr>
            <a:spLocks noChangeArrowheads="1"/>
          </p:cNvSpPr>
          <p:nvPr/>
        </p:nvSpPr>
        <p:spPr bwMode="auto">
          <a:xfrm>
            <a:off x="6165606" y="3582288"/>
            <a:ext cx="5071515" cy="800219"/>
          </a:xfrm>
          <a:prstGeom prst="rect">
            <a:avLst/>
          </a:prstGeom>
          <a:noFill/>
          <a:ln w="9525">
            <a:noFill/>
            <a:miter lim="800000"/>
            <a:headEnd/>
            <a:tailEnd/>
          </a:ln>
        </p:spPr>
        <p:txBody>
          <a:bodyPr wrap="square" lIns="91440" tIns="45720" rIns="91440" bIns="45720" anchor="ctr">
            <a:spAutoFit/>
          </a:bodyPr>
          <a:lstStyle/>
          <a:p>
            <a:pPr algn="l" eaLnBrk="1" hangingPunct="1"/>
            <a:r>
              <a:rPr lang="en-US" sz="1800" b="0" dirty="0">
                <a:latin typeface="Arial"/>
                <a:ea typeface="ＭＳ Ｐゴシック"/>
                <a:cs typeface="Arial"/>
              </a:rPr>
              <a:t>Matt Ralphs, Mike Holt</a:t>
            </a:r>
          </a:p>
          <a:p>
            <a:pPr algn="l" eaLnBrk="1" hangingPunct="1">
              <a:spcBef>
                <a:spcPts val="1200"/>
              </a:spcBef>
            </a:pPr>
            <a:r>
              <a:rPr lang="en-US" sz="1800" b="0" dirty="0">
                <a:latin typeface="Arial"/>
                <a:ea typeface="ＭＳ Ｐゴシック"/>
                <a:cs typeface="Arial"/>
              </a:rPr>
              <a:t>Space Dynamics Laboratory</a:t>
            </a:r>
          </a:p>
        </p:txBody>
      </p:sp>
      <p:pic>
        <p:nvPicPr>
          <p:cNvPr id="12" name="Picture 11">
            <a:extLst>
              <a:ext uri="{FF2B5EF4-FFF2-40B4-BE49-F238E27FC236}">
                <a16:creationId xmlns:a16="http://schemas.microsoft.com/office/drawing/2014/main" id="{B1BA37E1-8474-56AD-C62B-52A0E0B0D3E7}"/>
              </a:ext>
            </a:extLst>
          </p:cNvPr>
          <p:cNvPicPr>
            <a:picLocks noChangeAspect="1"/>
          </p:cNvPicPr>
          <p:nvPr/>
        </p:nvPicPr>
        <p:blipFill>
          <a:blip r:embed="rId3">
            <a:alphaModFix amt="20000"/>
          </a:blip>
          <a:stretch>
            <a:fillRect/>
          </a:stretch>
        </p:blipFill>
        <p:spPr>
          <a:xfrm>
            <a:off x="390525" y="3091228"/>
            <a:ext cx="5635871" cy="3757247"/>
          </a:xfrm>
          <a:prstGeom prst="rect">
            <a:avLst/>
          </a:prstGeom>
        </p:spPr>
      </p:pic>
      <p:sp>
        <p:nvSpPr>
          <p:cNvPr id="13314" name="Rectangle 10"/>
          <p:cNvSpPr>
            <a:spLocks noGrp="1" noChangeArrowheads="1"/>
          </p:cNvSpPr>
          <p:nvPr>
            <p:ph type="ctrTitle"/>
          </p:nvPr>
        </p:nvSpPr>
        <p:spPr>
          <a:xfrm>
            <a:off x="954879" y="1587032"/>
            <a:ext cx="10282242" cy="946618"/>
          </a:xfrm>
        </p:spPr>
        <p:txBody>
          <a:bodyPr/>
          <a:lstStyle/>
          <a:p>
            <a:pPr eaLnBrk="1" hangingPunct="1">
              <a:spcBef>
                <a:spcPts val="0"/>
              </a:spcBef>
              <a:spcAft>
                <a:spcPts val="0"/>
              </a:spcAft>
            </a:pPr>
            <a:r>
              <a:rPr lang="en-US" dirty="0">
                <a:solidFill>
                  <a:srgbClr val="FF4605"/>
                </a:solidFill>
                <a:ea typeface="ＭＳ Ｐゴシック" charset="-128"/>
              </a:rPr>
              <a:t>Atmospheric Waves Experiment (AWE) Thermal Balance: </a:t>
            </a:r>
            <a:r>
              <a:rPr lang="en-US" sz="2400" dirty="0">
                <a:solidFill>
                  <a:srgbClr val="FF4605"/>
                </a:solidFill>
                <a:ea typeface="ＭＳ Ｐゴシック" charset="-128"/>
              </a:rPr>
              <a:t>Internal Characterization, Correlation, and Lessons Learned</a:t>
            </a:r>
            <a:endParaRPr lang="en-US" b="0" dirty="0">
              <a:solidFill>
                <a:srgbClr val="FF4605"/>
              </a:solidFill>
              <a:ea typeface="ＭＳ Ｐゴシック" charset="-128"/>
            </a:endParaRPr>
          </a:p>
        </p:txBody>
      </p:sp>
      <p:sp>
        <p:nvSpPr>
          <p:cNvPr id="13315" name="Rectangle 11"/>
          <p:cNvSpPr>
            <a:spLocks noChangeArrowheads="1"/>
          </p:cNvSpPr>
          <p:nvPr/>
        </p:nvSpPr>
        <p:spPr bwMode="auto">
          <a:xfrm>
            <a:off x="6165606" y="4876800"/>
            <a:ext cx="5071515" cy="1277273"/>
          </a:xfrm>
          <a:prstGeom prst="rect">
            <a:avLst/>
          </a:prstGeom>
          <a:noFill/>
          <a:ln w="9525">
            <a:noFill/>
            <a:miter lim="800000"/>
            <a:headEnd/>
            <a:tailEnd/>
          </a:ln>
        </p:spPr>
        <p:txBody>
          <a:bodyPr wrap="square" lIns="91440" tIns="45720" rIns="91440" bIns="45720" anchor="t">
            <a:spAutoFit/>
          </a:bodyPr>
          <a:lstStyle/>
          <a:p>
            <a:pPr algn="l" eaLnBrk="1" hangingPunct="1"/>
            <a:r>
              <a:rPr lang="en-US" sz="1800">
                <a:solidFill>
                  <a:schemeClr val="accent2"/>
                </a:solidFill>
                <a:latin typeface="Arial"/>
                <a:ea typeface="ＭＳ Ｐゴシック"/>
                <a:cs typeface="Arial"/>
              </a:rPr>
              <a:t>Thermal &amp; Fluids Analysis Workshop 2025</a:t>
            </a:r>
          </a:p>
          <a:p>
            <a:pPr algn="l" eaLnBrk="1" hangingPunct="1"/>
            <a:r>
              <a:rPr lang="en-US" sz="1800">
                <a:solidFill>
                  <a:schemeClr val="accent2"/>
                </a:solidFill>
                <a:latin typeface="Arial"/>
                <a:ea typeface="ＭＳ Ｐゴシック"/>
                <a:cs typeface="Arial"/>
              </a:rPr>
              <a:t>NASA Ames Research Center</a:t>
            </a:r>
            <a:endParaRPr lang="en-US" sz="1800" b="0">
              <a:solidFill>
                <a:schemeClr val="accent2"/>
              </a:solidFill>
              <a:latin typeface="Arial" pitchFamily="34" charset="0"/>
            </a:endParaRPr>
          </a:p>
          <a:p>
            <a:pPr algn="l" eaLnBrk="1" hangingPunct="1">
              <a:spcBef>
                <a:spcPts val="600"/>
              </a:spcBef>
            </a:pPr>
            <a:r>
              <a:rPr lang="en-US" sz="1800" b="0">
                <a:solidFill>
                  <a:schemeClr val="accent2"/>
                </a:solidFill>
                <a:latin typeface="Arial"/>
                <a:ea typeface="ＭＳ Ｐゴシック"/>
                <a:cs typeface="Arial"/>
              </a:rPr>
              <a:t>San Jose, CA</a:t>
            </a:r>
          </a:p>
          <a:p>
            <a:pPr algn="l" eaLnBrk="1" hangingPunct="1"/>
            <a:r>
              <a:rPr lang="en-US" sz="1800" b="0">
                <a:solidFill>
                  <a:schemeClr val="accent2"/>
                </a:solidFill>
                <a:latin typeface="Arial"/>
                <a:ea typeface="ＭＳ Ｐゴシック"/>
                <a:cs typeface="Arial"/>
              </a:rPr>
              <a:t>August 4-7, 2025</a:t>
            </a:r>
          </a:p>
        </p:txBody>
      </p:sp>
      <p:sp>
        <p:nvSpPr>
          <p:cNvPr id="6" name="Text Box 36">
            <a:extLst>
              <a:ext uri="{FF2B5EF4-FFF2-40B4-BE49-F238E27FC236}">
                <a16:creationId xmlns:a16="http://schemas.microsoft.com/office/drawing/2014/main" id="{F917E5F1-6E57-4C5E-B693-B8880278A8DD}"/>
              </a:ext>
            </a:extLst>
          </p:cNvPr>
          <p:cNvSpPr txBox="1">
            <a:spLocks noChangeArrowheads="1"/>
          </p:cNvSpPr>
          <p:nvPr/>
        </p:nvSpPr>
        <p:spPr bwMode="auto">
          <a:xfrm>
            <a:off x="0" y="-1"/>
            <a:ext cx="12192000" cy="914399"/>
          </a:xfrm>
          <a:prstGeom prst="rect">
            <a:avLst/>
          </a:prstGeom>
          <a:gradFill rotWithShape="0">
            <a:gsLst>
              <a:gs pos="0">
                <a:schemeClr val="accent2"/>
              </a:gs>
              <a:gs pos="100000">
                <a:schemeClr val="accent2">
                  <a:gamma/>
                  <a:shade val="48627"/>
                  <a:invGamma/>
                </a:schemeClr>
              </a:gs>
            </a:gsLst>
            <a:lin ang="0" scaled="1"/>
          </a:gradFill>
          <a:ln w="9525">
            <a:noFill/>
            <a:miter lim="800000"/>
            <a:headEnd/>
            <a:tailEnd/>
          </a:ln>
          <a:effectLst/>
        </p:spPr>
        <p:txBody>
          <a:bodyPr lIns="91440" tIns="45720" rIns="91440" bIns="45720" anchor="ctr"/>
          <a:lstStyle/>
          <a:p>
            <a:pPr>
              <a:spcBef>
                <a:spcPct val="50000"/>
              </a:spcBef>
              <a:tabLst>
                <a:tab pos="4459288" algn="ctr"/>
              </a:tabLst>
              <a:defRPr/>
            </a:pPr>
            <a:r>
              <a:rPr lang="en-US" sz="2800" dirty="0">
                <a:solidFill>
                  <a:schemeClr val="bg1"/>
                </a:solidFill>
                <a:latin typeface="Arial"/>
                <a:ea typeface="+mn-ea"/>
                <a:cs typeface="Arial"/>
              </a:rPr>
              <a:t>TFAWS 2025 Thermal Control &amp; Protection Technical Session</a:t>
            </a:r>
          </a:p>
        </p:txBody>
      </p:sp>
      <p:pic>
        <p:nvPicPr>
          <p:cNvPr id="11" name="Content Placeholder 6" descr="Shape&#10;&#10;AI-generated content may be incorrect.">
            <a:extLst>
              <a:ext uri="{FF2B5EF4-FFF2-40B4-BE49-F238E27FC236}">
                <a16:creationId xmlns:a16="http://schemas.microsoft.com/office/drawing/2014/main" id="{E0026DCD-8906-80DD-1DC9-E0B880CC6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1237121" y="-42861"/>
            <a:ext cx="1002504" cy="1002506"/>
          </a:xfrm>
          <a:prstGeom prst="rect">
            <a:avLst/>
          </a:prstGeom>
          <a:noFill/>
          <a:ln w="9525">
            <a:noFill/>
            <a:miter lim="800000"/>
            <a:headEnd/>
            <a:tailEnd/>
          </a:ln>
        </p:spPr>
      </p:pic>
      <p:grpSp>
        <p:nvGrpSpPr>
          <p:cNvPr id="10" name="Group 9">
            <a:extLst>
              <a:ext uri="{FF2B5EF4-FFF2-40B4-BE49-F238E27FC236}">
                <a16:creationId xmlns:a16="http://schemas.microsoft.com/office/drawing/2014/main" id="{5F1F5381-7E05-B219-4531-289394C2D351}"/>
              </a:ext>
            </a:extLst>
          </p:cNvPr>
          <p:cNvGrpSpPr/>
          <p:nvPr/>
        </p:nvGrpSpPr>
        <p:grpSpPr>
          <a:xfrm>
            <a:off x="1406771" y="3396475"/>
            <a:ext cx="3601072" cy="2811000"/>
            <a:chOff x="979611" y="2683114"/>
            <a:chExt cx="3601072" cy="2811000"/>
          </a:xfrm>
        </p:grpSpPr>
        <p:pic>
          <p:nvPicPr>
            <p:cNvPr id="4" name="Picture 3" descr="Shape&#10;&#10;AI-generated content may be incorrect.">
              <a:extLst>
                <a:ext uri="{FF2B5EF4-FFF2-40B4-BE49-F238E27FC236}">
                  <a16:creationId xmlns:a16="http://schemas.microsoft.com/office/drawing/2014/main" id="{8CDC08DD-0247-664B-6EFF-F0F1DE2F2C24}"/>
                </a:ext>
              </a:extLst>
            </p:cNvPr>
            <p:cNvPicPr>
              <a:picLocks noChangeAspect="1"/>
            </p:cNvPicPr>
            <p:nvPr/>
          </p:nvPicPr>
          <p:blipFill>
            <a:blip r:embed="rId5">
              <a:extLst>
                <a:ext uri="{28A0092B-C50C-407E-A947-70E740481C1C}">
                  <a14:useLocalDpi xmlns:a14="http://schemas.microsoft.com/office/drawing/2010/main" val="0"/>
                </a:ext>
              </a:extLst>
            </a:blip>
            <a:srcRect r="70723"/>
            <a:stretch/>
          </p:blipFill>
          <p:spPr>
            <a:xfrm>
              <a:off x="1859582" y="2683114"/>
              <a:ext cx="1841130" cy="1544495"/>
            </a:xfrm>
            <a:prstGeom prst="rect">
              <a:avLst/>
            </a:prstGeom>
          </p:spPr>
        </p:pic>
        <p:pic>
          <p:nvPicPr>
            <p:cNvPr id="7" name="Picture 6" descr="Shape&#10;&#10;AI-generated content may be incorrect.">
              <a:extLst>
                <a:ext uri="{FF2B5EF4-FFF2-40B4-BE49-F238E27FC236}">
                  <a16:creationId xmlns:a16="http://schemas.microsoft.com/office/drawing/2014/main" id="{BAC284A6-DC86-CB59-C8EA-01002B0E4733}"/>
                </a:ext>
              </a:extLst>
            </p:cNvPr>
            <p:cNvPicPr>
              <a:picLocks noChangeAspect="1"/>
            </p:cNvPicPr>
            <p:nvPr/>
          </p:nvPicPr>
          <p:blipFill rotWithShape="1">
            <a:blip r:embed="rId5">
              <a:extLst>
                <a:ext uri="{28A0092B-C50C-407E-A947-70E740481C1C}">
                  <a14:useLocalDpi xmlns:a14="http://schemas.microsoft.com/office/drawing/2010/main" val="0"/>
                </a:ext>
              </a:extLst>
            </a:blip>
            <a:srcRect l="27797"/>
            <a:stretch/>
          </p:blipFill>
          <p:spPr>
            <a:xfrm>
              <a:off x="979611" y="4269228"/>
              <a:ext cx="3601072" cy="1224886"/>
            </a:xfrm>
            <a:prstGeom prst="rect">
              <a:avLst/>
            </a:prstGeom>
          </p:spPr>
        </p:pic>
      </p:grpSp>
      <p:sp>
        <p:nvSpPr>
          <p:cNvPr id="5" name="Rectangle 10">
            <a:extLst>
              <a:ext uri="{FF2B5EF4-FFF2-40B4-BE49-F238E27FC236}">
                <a16:creationId xmlns:a16="http://schemas.microsoft.com/office/drawing/2014/main" id="{7E2B141E-EF3B-F115-F2DA-B8DD0C5072D5}"/>
              </a:ext>
            </a:extLst>
          </p:cNvPr>
          <p:cNvSpPr txBox="1">
            <a:spLocks noChangeArrowheads="1"/>
          </p:cNvSpPr>
          <p:nvPr/>
        </p:nvSpPr>
        <p:spPr bwMode="auto">
          <a:xfrm>
            <a:off x="1933572" y="2647950"/>
            <a:ext cx="8324854" cy="398426"/>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lvl1pPr algn="ctr" rtl="0" eaLnBrk="0" fontAlgn="base" hangingPunct="0">
              <a:spcBef>
                <a:spcPct val="0"/>
              </a:spcBef>
              <a:spcAft>
                <a:spcPct val="0"/>
              </a:spcAft>
              <a:defRPr sz="2800" b="1">
                <a:solidFill>
                  <a:schemeClr val="accent2"/>
                </a:solidFill>
                <a:latin typeface="+mj-lt"/>
                <a:ea typeface="ＭＳ Ｐゴシック" charset="0"/>
                <a:cs typeface="+mj-cs"/>
              </a:defRPr>
            </a:lvl1pPr>
            <a:lvl2pPr algn="ctr" rtl="0" eaLnBrk="0" fontAlgn="base" hangingPunct="0">
              <a:spcBef>
                <a:spcPct val="0"/>
              </a:spcBef>
              <a:spcAft>
                <a:spcPct val="0"/>
              </a:spcAft>
              <a:defRPr sz="2800" b="1">
                <a:solidFill>
                  <a:schemeClr val="accent2"/>
                </a:solidFill>
                <a:latin typeface="Arial" charset="0"/>
                <a:ea typeface="ＭＳ Ｐゴシック" charset="0"/>
              </a:defRPr>
            </a:lvl2pPr>
            <a:lvl3pPr algn="ctr" rtl="0" eaLnBrk="0" fontAlgn="base" hangingPunct="0">
              <a:spcBef>
                <a:spcPct val="0"/>
              </a:spcBef>
              <a:spcAft>
                <a:spcPct val="0"/>
              </a:spcAft>
              <a:defRPr sz="2800" b="1">
                <a:solidFill>
                  <a:schemeClr val="accent2"/>
                </a:solidFill>
                <a:latin typeface="Arial" charset="0"/>
                <a:ea typeface="ＭＳ Ｐゴシック" charset="0"/>
              </a:defRPr>
            </a:lvl3pPr>
            <a:lvl4pPr algn="ctr" rtl="0" eaLnBrk="0" fontAlgn="base" hangingPunct="0">
              <a:spcBef>
                <a:spcPct val="0"/>
              </a:spcBef>
              <a:spcAft>
                <a:spcPct val="0"/>
              </a:spcAft>
              <a:defRPr sz="2800" b="1">
                <a:solidFill>
                  <a:schemeClr val="accent2"/>
                </a:solidFill>
                <a:latin typeface="Arial" charset="0"/>
                <a:ea typeface="ＭＳ Ｐゴシック" charset="0"/>
              </a:defRPr>
            </a:lvl4pPr>
            <a:lvl5pPr algn="ctr" rtl="0" eaLnBrk="0" fontAlgn="base" hangingPunct="0">
              <a:spcBef>
                <a:spcPct val="0"/>
              </a:spcBef>
              <a:spcAft>
                <a:spcPct val="0"/>
              </a:spcAft>
              <a:defRPr sz="2800" b="1">
                <a:solidFill>
                  <a:schemeClr val="accent2"/>
                </a:solidFill>
                <a:latin typeface="Arial" charset="0"/>
                <a:ea typeface="ＭＳ Ｐゴシック" charset="0"/>
              </a:defRPr>
            </a:lvl5pPr>
            <a:lvl6pPr marL="457200" algn="ctr" rtl="0" fontAlgn="base">
              <a:spcBef>
                <a:spcPct val="0"/>
              </a:spcBef>
              <a:spcAft>
                <a:spcPct val="0"/>
              </a:spcAft>
              <a:defRPr sz="2800" b="1">
                <a:solidFill>
                  <a:schemeClr val="accent2"/>
                </a:solidFill>
                <a:latin typeface="Arial" charset="0"/>
              </a:defRPr>
            </a:lvl6pPr>
            <a:lvl7pPr marL="914400" algn="ctr" rtl="0" fontAlgn="base">
              <a:spcBef>
                <a:spcPct val="0"/>
              </a:spcBef>
              <a:spcAft>
                <a:spcPct val="0"/>
              </a:spcAft>
              <a:defRPr sz="2800" b="1">
                <a:solidFill>
                  <a:schemeClr val="accent2"/>
                </a:solidFill>
                <a:latin typeface="Arial" charset="0"/>
              </a:defRPr>
            </a:lvl7pPr>
            <a:lvl8pPr marL="1371600" algn="ctr" rtl="0" fontAlgn="base">
              <a:spcBef>
                <a:spcPct val="0"/>
              </a:spcBef>
              <a:spcAft>
                <a:spcPct val="0"/>
              </a:spcAft>
              <a:defRPr sz="2800" b="1">
                <a:solidFill>
                  <a:schemeClr val="accent2"/>
                </a:solidFill>
                <a:latin typeface="Arial" charset="0"/>
              </a:defRPr>
            </a:lvl8pPr>
            <a:lvl9pPr marL="1828800" algn="ctr" rtl="0" fontAlgn="base">
              <a:spcBef>
                <a:spcPct val="0"/>
              </a:spcBef>
              <a:spcAft>
                <a:spcPct val="0"/>
              </a:spcAft>
              <a:defRPr sz="2800" b="1">
                <a:solidFill>
                  <a:schemeClr val="accent2"/>
                </a:solidFill>
                <a:latin typeface="Arial" charset="0"/>
              </a:defRPr>
            </a:lvl9pPr>
          </a:lstStyle>
          <a:p>
            <a:pPr eaLnBrk="1" hangingPunct="1">
              <a:spcBef>
                <a:spcPts val="0"/>
              </a:spcBef>
              <a:spcAft>
                <a:spcPts val="0"/>
              </a:spcAft>
            </a:pPr>
            <a:r>
              <a:rPr lang="en-US" sz="2200" b="0" kern="0" dirty="0">
                <a:solidFill>
                  <a:srgbClr val="FF4605"/>
                </a:solidFill>
                <a:ea typeface="ＭＳ Ｐゴシック" charset="-128"/>
              </a:rPr>
              <a:t>Presented by: Matt Ralphs</a:t>
            </a:r>
          </a:p>
        </p:txBody>
      </p:sp>
      <p:sp>
        <p:nvSpPr>
          <p:cNvPr id="8" name="Slide Number Placeholder 7">
            <a:extLst>
              <a:ext uri="{FF2B5EF4-FFF2-40B4-BE49-F238E27FC236}">
                <a16:creationId xmlns:a16="http://schemas.microsoft.com/office/drawing/2014/main" id="{9664ABF5-A848-2BF1-4DD2-F6927757F6DC}"/>
              </a:ext>
            </a:extLst>
          </p:cNvPr>
          <p:cNvSpPr>
            <a:spLocks noGrp="1"/>
          </p:cNvSpPr>
          <p:nvPr>
            <p:ph type="sldNum" sz="quarter" idx="4"/>
          </p:nvPr>
        </p:nvSpPr>
        <p:spPr/>
        <p:txBody>
          <a:bodyPr/>
          <a:lstStyle/>
          <a:p>
            <a:fld id="{A937B6BC-EA0C-470E-B991-7E852790E29C}" type="slidenum">
              <a:rPr lang="en-US" smtClean="0"/>
              <a:pPr/>
              <a:t>1</a:t>
            </a:fld>
            <a:endParaRPr lang="en-US"/>
          </a:p>
        </p:txBody>
      </p:sp>
      <p:sp>
        <p:nvSpPr>
          <p:cNvPr id="13" name="Footer Placeholder 12">
            <a:extLst>
              <a:ext uri="{FF2B5EF4-FFF2-40B4-BE49-F238E27FC236}">
                <a16:creationId xmlns:a16="http://schemas.microsoft.com/office/drawing/2014/main" id="{077E8212-DDED-5491-98B9-040EE69AD561}"/>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14" name="Date Placeholder 1">
            <a:extLst>
              <a:ext uri="{FF2B5EF4-FFF2-40B4-BE49-F238E27FC236}">
                <a16:creationId xmlns:a16="http://schemas.microsoft.com/office/drawing/2014/main" id="{B331F388-38B2-FE11-F912-A3FA59DBD5F5}"/>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628685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SS_AWE_1080_h264.mov">
            <a:hlinkClick r:id="" action="ppaction://media"/>
            <a:extLst>
              <a:ext uri="{FF2B5EF4-FFF2-40B4-BE49-F238E27FC236}">
                <a16:creationId xmlns:a16="http://schemas.microsoft.com/office/drawing/2014/main" id="{ED715ADC-441A-EA2F-DB45-629F824660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5D807A8C-5C67-CAAA-67E5-4937C1288D5F}"/>
              </a:ext>
            </a:extLst>
          </p:cNvPr>
          <p:cNvSpPr>
            <a:spLocks noGrp="1"/>
          </p:cNvSpPr>
          <p:nvPr>
            <p:ph type="title"/>
          </p:nvPr>
        </p:nvSpPr>
        <p:spPr>
          <a:xfrm>
            <a:off x="369455" y="98854"/>
            <a:ext cx="10984345" cy="739004"/>
          </a:xfrm>
        </p:spPr>
        <p:txBody>
          <a:bodyPr/>
          <a:lstStyle/>
          <a:p>
            <a:r>
              <a:rPr lang="en-US" dirty="0"/>
              <a:t>Installed on the International Space Station</a:t>
            </a:r>
          </a:p>
        </p:txBody>
      </p:sp>
      <p:sp>
        <p:nvSpPr>
          <p:cNvPr id="10" name="Content Placeholder 6">
            <a:extLst>
              <a:ext uri="{FF2B5EF4-FFF2-40B4-BE49-F238E27FC236}">
                <a16:creationId xmlns:a16="http://schemas.microsoft.com/office/drawing/2014/main" id="{57C2540E-307F-65EB-4A0C-08A609AC3B29}"/>
              </a:ext>
            </a:extLst>
          </p:cNvPr>
          <p:cNvSpPr txBox="1">
            <a:spLocks/>
          </p:cNvSpPr>
          <p:nvPr/>
        </p:nvSpPr>
        <p:spPr>
          <a:xfrm>
            <a:off x="275665" y="5933656"/>
            <a:ext cx="5125452" cy="2032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10000"/>
                    <a:lumOff val="90000"/>
                  </a:schemeClr>
                </a:solidFill>
                <a:latin typeface="Dubai Light" panose="020B0303030403030204" pitchFamily="34" charset="-78"/>
                <a:ea typeface="+mn-ea"/>
                <a:cs typeface="Dubai Light" panose="020B0303030403030204" pitchFamily="34"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lumMod val="10000"/>
                    <a:lumOff val="90000"/>
                  </a:schemeClr>
                </a:solidFill>
                <a:latin typeface="Dubai Light" panose="020B0303030403030204" pitchFamily="34" charset="-78"/>
                <a:ea typeface="+mn-ea"/>
                <a:cs typeface="Dubai Light" panose="020B0303030403030204" pitchFamily="34"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lumMod val="10000"/>
                    <a:lumOff val="90000"/>
                  </a:schemeClr>
                </a:solidFill>
                <a:latin typeface="Dubai Light" panose="020B0303030403030204" pitchFamily="34" charset="-78"/>
                <a:ea typeface="+mn-ea"/>
                <a:cs typeface="Dubai Light" panose="020B0303030403030204" pitchFamily="34"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lumMod val="10000"/>
                    <a:lumOff val="90000"/>
                  </a:schemeClr>
                </a:solidFill>
                <a:latin typeface="Dubai Light" panose="020B0303030403030204" pitchFamily="34" charset="-78"/>
                <a:ea typeface="+mn-ea"/>
                <a:cs typeface="Dubai Light" panose="020B0303030403030204" pitchFamily="34"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lumMod val="10000"/>
                    <a:lumOff val="90000"/>
                  </a:schemeClr>
                </a:solidFill>
                <a:latin typeface="Dubai Light" panose="020B0303030403030204" pitchFamily="34" charset="-78"/>
                <a:ea typeface="+mn-ea"/>
                <a:cs typeface="Dubai Light" panose="020B0303030403030204" pitchFamily="34"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000000">
                    <a:lumMod val="10000"/>
                    <a:lumOff val="90000"/>
                  </a:srgbClr>
                </a:solidFill>
                <a:effectLst/>
                <a:uLnTx/>
                <a:uFillTx/>
                <a:latin typeface="Calibri" panose="020F0502020204030204"/>
                <a:ea typeface="+mn-ea"/>
                <a:cs typeface="Dubai Light" panose="020B0303030403030204" pitchFamily="34" charset="-78"/>
              </a:rPr>
              <a:t>(Credit: NASA)</a:t>
            </a:r>
          </a:p>
        </p:txBody>
      </p:sp>
      <p:sp>
        <p:nvSpPr>
          <p:cNvPr id="2" name="Footer Placeholder 6">
            <a:extLst>
              <a:ext uri="{FF2B5EF4-FFF2-40B4-BE49-F238E27FC236}">
                <a16:creationId xmlns:a16="http://schemas.microsoft.com/office/drawing/2014/main" id="{0B8C6680-BD57-CD5C-99B0-485E72B49478}"/>
              </a:ext>
            </a:extLst>
          </p:cNvPr>
          <p:cNvSpPr txBox="1">
            <a:spLocks/>
          </p:cNvSpPr>
          <p:nvPr/>
        </p:nvSpPr>
        <p:spPr>
          <a:xfrm>
            <a:off x="391289" y="6181759"/>
            <a:ext cx="10019656" cy="394985"/>
          </a:xfrm>
          <a:prstGeom prst="rect">
            <a:avLst/>
          </a:prstGeom>
        </p:spPr>
        <p:txBody>
          <a:bodyPr vert="horz" lIns="0" tIns="0" rIns="0" bIns="0" rtlCol="0" anchor="ctr"/>
          <a:lstStyle>
            <a:defPPr>
              <a:defRPr lang="en-US"/>
            </a:defPPr>
            <a:lvl1pPr marL="0" algn="l" defTabSz="1005931" rtl="0" eaLnBrk="1" latinLnBrk="0" hangingPunct="1">
              <a:defRPr sz="700" kern="1200">
                <a:solidFill>
                  <a:schemeClr val="accent6"/>
                </a:solidFill>
                <a:latin typeface="+mn-lt"/>
                <a:ea typeface="+mn-ea"/>
                <a:cs typeface="+mn-cs"/>
              </a:defRPr>
            </a:lvl1pPr>
            <a:lvl2pPr marL="502966" algn="l" defTabSz="1005931" rtl="0" eaLnBrk="1" latinLnBrk="0" hangingPunct="1">
              <a:defRPr sz="1980" kern="1200">
                <a:solidFill>
                  <a:schemeClr val="tx1"/>
                </a:solidFill>
                <a:latin typeface="+mn-lt"/>
                <a:ea typeface="+mn-ea"/>
                <a:cs typeface="+mn-cs"/>
              </a:defRPr>
            </a:lvl2pPr>
            <a:lvl3pPr marL="1005931" algn="l" defTabSz="1005931" rtl="0" eaLnBrk="1" latinLnBrk="0" hangingPunct="1">
              <a:defRPr sz="1980" kern="1200">
                <a:solidFill>
                  <a:schemeClr val="tx1"/>
                </a:solidFill>
                <a:latin typeface="+mn-lt"/>
                <a:ea typeface="+mn-ea"/>
                <a:cs typeface="+mn-cs"/>
              </a:defRPr>
            </a:lvl3pPr>
            <a:lvl4pPr marL="1508897" algn="l" defTabSz="1005931" rtl="0" eaLnBrk="1" latinLnBrk="0" hangingPunct="1">
              <a:defRPr sz="1980" kern="1200">
                <a:solidFill>
                  <a:schemeClr val="tx1"/>
                </a:solidFill>
                <a:latin typeface="+mn-lt"/>
                <a:ea typeface="+mn-ea"/>
                <a:cs typeface="+mn-cs"/>
              </a:defRPr>
            </a:lvl4pPr>
            <a:lvl5pPr marL="2011863" algn="l" defTabSz="1005931" rtl="0" eaLnBrk="1" latinLnBrk="0" hangingPunct="1">
              <a:defRPr sz="1980" kern="1200">
                <a:solidFill>
                  <a:schemeClr val="tx1"/>
                </a:solidFill>
                <a:latin typeface="+mn-lt"/>
                <a:ea typeface="+mn-ea"/>
                <a:cs typeface="+mn-cs"/>
              </a:defRPr>
            </a:lvl5pPr>
            <a:lvl6pPr marL="2514829" algn="l" defTabSz="1005931" rtl="0" eaLnBrk="1" latinLnBrk="0" hangingPunct="1">
              <a:defRPr sz="1980" kern="1200">
                <a:solidFill>
                  <a:schemeClr val="tx1"/>
                </a:solidFill>
                <a:latin typeface="+mn-lt"/>
                <a:ea typeface="+mn-ea"/>
                <a:cs typeface="+mn-cs"/>
              </a:defRPr>
            </a:lvl6pPr>
            <a:lvl7pPr marL="3017794" algn="l" defTabSz="1005931" rtl="0" eaLnBrk="1" latinLnBrk="0" hangingPunct="1">
              <a:defRPr sz="1980" kern="1200">
                <a:solidFill>
                  <a:schemeClr val="tx1"/>
                </a:solidFill>
                <a:latin typeface="+mn-lt"/>
                <a:ea typeface="+mn-ea"/>
                <a:cs typeface="+mn-cs"/>
              </a:defRPr>
            </a:lvl7pPr>
            <a:lvl8pPr marL="3520760" algn="l" defTabSz="1005931" rtl="0" eaLnBrk="1" latinLnBrk="0" hangingPunct="1">
              <a:defRPr sz="1980" kern="1200">
                <a:solidFill>
                  <a:schemeClr val="tx1"/>
                </a:solidFill>
                <a:latin typeface="+mn-lt"/>
                <a:ea typeface="+mn-ea"/>
                <a:cs typeface="+mn-cs"/>
              </a:defRPr>
            </a:lvl8pPr>
            <a:lvl9pPr marL="4023726" algn="l" defTabSz="1005931" rtl="0" eaLnBrk="1" latinLnBrk="0" hangingPunct="1">
              <a:defRPr sz="1980" kern="1200">
                <a:solidFill>
                  <a:schemeClr val="tx1"/>
                </a:solidFill>
                <a:latin typeface="+mn-lt"/>
                <a:ea typeface="+mn-ea"/>
                <a:cs typeface="+mn-cs"/>
              </a:defRPr>
            </a:lvl9pPr>
          </a:lstStyle>
          <a:p>
            <a:pPr marL="0" marR="0" lvl="0" indent="0" algn="l" defTabSz="100593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75000"/>
                  </a:srgbClr>
                </a:solidFill>
                <a:effectLst/>
                <a:uLnTx/>
                <a:uFillTx/>
                <a:latin typeface="Calibri" panose="020F0502020204030204" pitchFamily="34" charset="0"/>
                <a:ea typeface="Calibri" panose="020F0502020204030204" pitchFamily="34" charset="0"/>
                <a:cs typeface="+mn-cs"/>
              </a:rPr>
              <a:t>The material is based upon work supported by the National Aeronautics and Space Administration under Contract Number 80GSFC18C0007. Any opinions, findings, and conclusions or recommendations expressed in this material are those of the author(s) and do not necessarily reflect the views of the National Aeronautics and Space Administration.</a:t>
            </a:r>
            <a:endParaRPr kumimoji="0" lang="en-US" sz="1000" b="0" i="0" u="none" strike="noStrike" kern="1200" cap="none" spc="0" normalizeH="0" baseline="0" noProof="0" dirty="0">
              <a:ln>
                <a:noFill/>
              </a:ln>
              <a:solidFill>
                <a:srgbClr val="FFFFFF">
                  <a:lumMod val="75000"/>
                </a:srgbClr>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86D18B09-C3C2-D045-C4F1-946BCD556E36}"/>
              </a:ext>
            </a:extLst>
          </p:cNvPr>
          <p:cNvCxnSpPr>
            <a:cxnSpLocks/>
          </p:cNvCxnSpPr>
          <p:nvPr/>
        </p:nvCxnSpPr>
        <p:spPr>
          <a:xfrm>
            <a:off x="369455" y="6576744"/>
            <a:ext cx="11543606" cy="30091"/>
          </a:xfrm>
          <a:prstGeom prst="line">
            <a:avLst/>
          </a:prstGeom>
          <a:ln w="19050">
            <a:solidFill>
              <a:srgbClr val="9DA8AD"/>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10D76E6A-FD16-A2FB-9DA0-66694B38E6C1}"/>
              </a:ext>
            </a:extLst>
          </p:cNvPr>
          <p:cNvSpPr>
            <a:spLocks noGrp="1"/>
          </p:cNvSpPr>
          <p:nvPr>
            <p:ph type="sldNum" sz="quarter" idx="4"/>
          </p:nvPr>
        </p:nvSpPr>
        <p:spPr>
          <a:xfrm>
            <a:off x="10805984" y="6559731"/>
            <a:ext cx="776416" cy="304800"/>
          </a:xfrm>
        </p:spPr>
        <p:txBody>
          <a:bodyPr/>
          <a:lstStyle/>
          <a:p>
            <a:fld id="{A937B6BC-EA0C-470E-B991-7E852790E29C}" type="slidenum">
              <a:rPr lang="en-US" smtClean="0">
                <a:solidFill>
                  <a:schemeClr val="bg1">
                    <a:lumMod val="75000"/>
                  </a:schemeClr>
                </a:solidFill>
              </a:rPr>
              <a:pPr/>
              <a:t>10</a:t>
            </a:fld>
            <a:endParaRPr lang="en-US">
              <a:solidFill>
                <a:schemeClr val="bg1">
                  <a:lumMod val="75000"/>
                </a:schemeClr>
              </a:solidFill>
            </a:endParaRPr>
          </a:p>
        </p:txBody>
      </p:sp>
      <p:sp>
        <p:nvSpPr>
          <p:cNvPr id="9" name="Footer Placeholder 8">
            <a:extLst>
              <a:ext uri="{FF2B5EF4-FFF2-40B4-BE49-F238E27FC236}">
                <a16:creationId xmlns:a16="http://schemas.microsoft.com/office/drawing/2014/main" id="{ADD072E0-2ECC-AC9B-1799-2516A0240112}"/>
              </a:ext>
            </a:extLst>
          </p:cNvPr>
          <p:cNvSpPr>
            <a:spLocks noGrp="1"/>
          </p:cNvSpPr>
          <p:nvPr>
            <p:ph type="ftr" sz="quarter" idx="3"/>
          </p:nvPr>
        </p:nvSpPr>
        <p:spPr>
          <a:xfrm>
            <a:off x="609600" y="6559133"/>
            <a:ext cx="1688756" cy="304800"/>
          </a:xfrm>
        </p:spPr>
        <p:txBody>
          <a:bodyPr/>
          <a:lstStyle/>
          <a:p>
            <a:r>
              <a:rPr lang="en-US">
                <a:solidFill>
                  <a:schemeClr val="bg1">
                    <a:lumMod val="75000"/>
                  </a:schemeClr>
                </a:solidFill>
                <a:latin typeface="Arial"/>
                <a:ea typeface="ＭＳ Ｐゴシック"/>
                <a:cs typeface="Arial"/>
              </a:rPr>
              <a:t>SDL/25-2890 Rev. -</a:t>
            </a:r>
            <a:endParaRPr lang="en-US" dirty="0">
              <a:solidFill>
                <a:schemeClr val="bg1">
                  <a:lumMod val="75000"/>
                </a:schemeClr>
              </a:solidFill>
              <a:latin typeface="Arial"/>
              <a:ea typeface="ＭＳ Ｐゴシック"/>
              <a:cs typeface="Arial"/>
            </a:endParaRPr>
          </a:p>
        </p:txBody>
      </p:sp>
      <p:sp>
        <p:nvSpPr>
          <p:cNvPr id="13" name="Date Placeholder 1">
            <a:extLst>
              <a:ext uri="{FF2B5EF4-FFF2-40B4-BE49-F238E27FC236}">
                <a16:creationId xmlns:a16="http://schemas.microsoft.com/office/drawing/2014/main" id="{FAC118C2-5D52-2B7D-FE73-15BAAB05907F}"/>
              </a:ext>
            </a:extLst>
          </p:cNvPr>
          <p:cNvSpPr>
            <a:spLocks noGrp="1"/>
          </p:cNvSpPr>
          <p:nvPr>
            <p:ph type="dt" sz="half" idx="2"/>
          </p:nvPr>
        </p:nvSpPr>
        <p:spPr>
          <a:xfrm>
            <a:off x="4490027" y="6537778"/>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425418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A22E-8A39-9617-57E2-64B720852C86}"/>
              </a:ext>
            </a:extLst>
          </p:cNvPr>
          <p:cNvSpPr>
            <a:spLocks noGrp="1"/>
          </p:cNvSpPr>
          <p:nvPr>
            <p:ph type="title"/>
          </p:nvPr>
        </p:nvSpPr>
        <p:spPr/>
        <p:txBody>
          <a:bodyPr/>
          <a:lstStyle/>
          <a:p>
            <a:r>
              <a:rPr lang="en-US" dirty="0"/>
              <a:t>TVAC Objectives</a:t>
            </a:r>
          </a:p>
        </p:txBody>
      </p:sp>
      <p:sp>
        <p:nvSpPr>
          <p:cNvPr id="3" name="Slide Number Placeholder 2">
            <a:extLst>
              <a:ext uri="{FF2B5EF4-FFF2-40B4-BE49-F238E27FC236}">
                <a16:creationId xmlns:a16="http://schemas.microsoft.com/office/drawing/2014/main" id="{0710AD4F-9564-87FD-419F-5E3467805175}"/>
              </a:ext>
            </a:extLst>
          </p:cNvPr>
          <p:cNvSpPr>
            <a:spLocks noGrp="1"/>
          </p:cNvSpPr>
          <p:nvPr>
            <p:ph type="sldNum" sz="quarter" idx="4"/>
          </p:nvPr>
        </p:nvSpPr>
        <p:spPr>
          <a:xfrm>
            <a:off x="10805984" y="6400800"/>
            <a:ext cx="776416" cy="304800"/>
          </a:xfrm>
        </p:spPr>
        <p:txBody>
          <a:bodyPr/>
          <a:lstStyle/>
          <a:p>
            <a:fld id="{640FA3E2-4CB8-43B1-9AF4-23FEB8A0CB92}" type="slidenum">
              <a:rPr lang="en-US" smtClean="0"/>
              <a:pPr/>
              <a:t>11</a:t>
            </a:fld>
            <a:endParaRPr lang="en-US"/>
          </a:p>
        </p:txBody>
      </p:sp>
      <p:pic>
        <p:nvPicPr>
          <p:cNvPr id="5" name="Picture 4">
            <a:extLst>
              <a:ext uri="{FF2B5EF4-FFF2-40B4-BE49-F238E27FC236}">
                <a16:creationId xmlns:a16="http://schemas.microsoft.com/office/drawing/2014/main" id="{8CB4194D-3CC0-85A4-7966-15ED9B1EDC92}"/>
              </a:ext>
            </a:extLst>
          </p:cNvPr>
          <p:cNvPicPr>
            <a:picLocks noChangeAspect="1"/>
          </p:cNvPicPr>
          <p:nvPr/>
        </p:nvPicPr>
        <p:blipFill>
          <a:blip r:embed="rId3"/>
          <a:stretch>
            <a:fillRect/>
          </a:stretch>
        </p:blipFill>
        <p:spPr>
          <a:xfrm>
            <a:off x="488529" y="2527300"/>
            <a:ext cx="5866256" cy="3841750"/>
          </a:xfrm>
          <a:prstGeom prst="rect">
            <a:avLst/>
          </a:prstGeom>
        </p:spPr>
      </p:pic>
      <p:pic>
        <p:nvPicPr>
          <p:cNvPr id="6" name="Picture 5" descr="A close-up of a machine&#10;&#10;Description automatically generated">
            <a:extLst>
              <a:ext uri="{FF2B5EF4-FFF2-40B4-BE49-F238E27FC236}">
                <a16:creationId xmlns:a16="http://schemas.microsoft.com/office/drawing/2014/main" id="{BF223D3D-C075-A48A-27A1-D38CA4C4C4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746567">
            <a:off x="7267749" y="1622755"/>
            <a:ext cx="3548257" cy="5561011"/>
          </a:xfrm>
          <a:prstGeom prst="rect">
            <a:avLst/>
          </a:prstGeom>
        </p:spPr>
      </p:pic>
      <p:sp>
        <p:nvSpPr>
          <p:cNvPr id="7" name="Oval 6">
            <a:extLst>
              <a:ext uri="{FF2B5EF4-FFF2-40B4-BE49-F238E27FC236}">
                <a16:creationId xmlns:a16="http://schemas.microsoft.com/office/drawing/2014/main" id="{57EF185B-50DE-49D5-9C1E-28A95046B406}"/>
              </a:ext>
            </a:extLst>
          </p:cNvPr>
          <p:cNvSpPr/>
          <p:nvPr/>
        </p:nvSpPr>
        <p:spPr>
          <a:xfrm>
            <a:off x="2111375" y="4622800"/>
            <a:ext cx="387350" cy="55245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AC0BC39-C23C-E257-0536-48A8B8F0E05C}"/>
              </a:ext>
            </a:extLst>
          </p:cNvPr>
          <p:cNvSpPr txBox="1"/>
          <p:nvPr/>
        </p:nvSpPr>
        <p:spPr>
          <a:xfrm>
            <a:off x="644525" y="5416550"/>
            <a:ext cx="1416050" cy="830997"/>
          </a:xfrm>
          <a:prstGeom prst="rect">
            <a:avLst/>
          </a:prstGeom>
          <a:solidFill>
            <a:schemeClr val="tx1"/>
          </a:solidFill>
        </p:spPr>
        <p:txBody>
          <a:bodyPr wrap="square" rtlCol="0">
            <a:spAutoFit/>
          </a:bodyPr>
          <a:lstStyle/>
          <a:p>
            <a:pPr algn="ctr"/>
            <a:r>
              <a:rPr lang="en-US" sz="1600" dirty="0">
                <a:solidFill>
                  <a:schemeClr val="bg1"/>
                </a:solidFill>
              </a:rPr>
              <a:t>AWE installed on ELC1-3</a:t>
            </a:r>
          </a:p>
        </p:txBody>
      </p:sp>
      <p:cxnSp>
        <p:nvCxnSpPr>
          <p:cNvPr id="9" name="Straight Arrow Connector 8">
            <a:extLst>
              <a:ext uri="{FF2B5EF4-FFF2-40B4-BE49-F238E27FC236}">
                <a16:creationId xmlns:a16="http://schemas.microsoft.com/office/drawing/2014/main" id="{E93B253C-769B-AC0C-AC23-13A91CD58144}"/>
              </a:ext>
            </a:extLst>
          </p:cNvPr>
          <p:cNvCxnSpPr>
            <a:cxnSpLocks/>
          </p:cNvCxnSpPr>
          <p:nvPr/>
        </p:nvCxnSpPr>
        <p:spPr>
          <a:xfrm flipV="1">
            <a:off x="1724025" y="5105400"/>
            <a:ext cx="412750" cy="34290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D656363-8EFE-B864-4672-7BC12EFDD0D0}"/>
              </a:ext>
            </a:extLst>
          </p:cNvPr>
          <p:cNvCxnSpPr>
            <a:cxnSpLocks/>
          </p:cNvCxnSpPr>
          <p:nvPr/>
        </p:nvCxnSpPr>
        <p:spPr>
          <a:xfrm>
            <a:off x="2320925" y="4794250"/>
            <a:ext cx="118745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7443C0A-1503-2533-7655-F266EBAEB323}"/>
              </a:ext>
            </a:extLst>
          </p:cNvPr>
          <p:cNvSpPr txBox="1"/>
          <p:nvPr/>
        </p:nvSpPr>
        <p:spPr>
          <a:xfrm>
            <a:off x="2968780" y="4781550"/>
            <a:ext cx="1201776" cy="954107"/>
          </a:xfrm>
          <a:prstGeom prst="rect">
            <a:avLst/>
          </a:prstGeom>
          <a:noFill/>
        </p:spPr>
        <p:txBody>
          <a:bodyPr wrap="square" rtlCol="0">
            <a:spAutoFit/>
          </a:bodyPr>
          <a:lstStyle/>
          <a:p>
            <a:r>
              <a:rPr lang="en-US" sz="1400" dirty="0">
                <a:solidFill>
                  <a:schemeClr val="bg1"/>
                </a:solidFill>
              </a:rPr>
              <a:t>Inconsistent view of solar panels and space</a:t>
            </a:r>
          </a:p>
        </p:txBody>
      </p:sp>
      <p:sp>
        <p:nvSpPr>
          <p:cNvPr id="12" name="TextBox 11">
            <a:extLst>
              <a:ext uri="{FF2B5EF4-FFF2-40B4-BE49-F238E27FC236}">
                <a16:creationId xmlns:a16="http://schemas.microsoft.com/office/drawing/2014/main" id="{AEB85C1B-0E8A-FB9F-075A-800A5B87A1E6}"/>
              </a:ext>
            </a:extLst>
          </p:cNvPr>
          <p:cNvSpPr txBox="1"/>
          <p:nvPr/>
        </p:nvSpPr>
        <p:spPr>
          <a:xfrm>
            <a:off x="796925" y="2546350"/>
            <a:ext cx="324128" cy="369332"/>
          </a:xfrm>
          <a:prstGeom prst="rect">
            <a:avLst/>
          </a:prstGeom>
          <a:noFill/>
        </p:spPr>
        <p:txBody>
          <a:bodyPr wrap="square" rtlCol="0">
            <a:spAutoFit/>
          </a:bodyPr>
          <a:lstStyle/>
          <a:p>
            <a:r>
              <a:rPr lang="en-US" b="1" dirty="0">
                <a:solidFill>
                  <a:schemeClr val="bg1"/>
                </a:solidFill>
              </a:rPr>
              <a:t>A</a:t>
            </a:r>
          </a:p>
        </p:txBody>
      </p:sp>
      <p:sp>
        <p:nvSpPr>
          <p:cNvPr id="13" name="TextBox 12">
            <a:extLst>
              <a:ext uri="{FF2B5EF4-FFF2-40B4-BE49-F238E27FC236}">
                <a16:creationId xmlns:a16="http://schemas.microsoft.com/office/drawing/2014/main" id="{C50D0886-EC1B-31A4-D5AA-6D88F1400453}"/>
              </a:ext>
            </a:extLst>
          </p:cNvPr>
          <p:cNvSpPr txBox="1"/>
          <p:nvPr/>
        </p:nvSpPr>
        <p:spPr>
          <a:xfrm>
            <a:off x="7483475" y="2959100"/>
            <a:ext cx="314510" cy="369332"/>
          </a:xfrm>
          <a:prstGeom prst="rect">
            <a:avLst/>
          </a:prstGeom>
          <a:noFill/>
        </p:spPr>
        <p:txBody>
          <a:bodyPr wrap="square" rtlCol="0">
            <a:spAutoFit/>
          </a:bodyPr>
          <a:lstStyle/>
          <a:p>
            <a:r>
              <a:rPr lang="en-US" b="1" dirty="0"/>
              <a:t>B</a:t>
            </a:r>
          </a:p>
        </p:txBody>
      </p:sp>
      <p:sp>
        <p:nvSpPr>
          <p:cNvPr id="15" name="Content Placeholder 2">
            <a:extLst>
              <a:ext uri="{FF2B5EF4-FFF2-40B4-BE49-F238E27FC236}">
                <a16:creationId xmlns:a16="http://schemas.microsoft.com/office/drawing/2014/main" id="{9EEA5110-9799-8202-D2FC-B477F5C33016}"/>
              </a:ext>
            </a:extLst>
          </p:cNvPr>
          <p:cNvSpPr txBox="1">
            <a:spLocks/>
          </p:cNvSpPr>
          <p:nvPr/>
        </p:nvSpPr>
        <p:spPr>
          <a:xfrm>
            <a:off x="609600" y="914401"/>
            <a:ext cx="10972800" cy="1466850"/>
          </a:xfrm>
          <a:prstGeom prst="rect">
            <a:avLst/>
          </a:prstGeom>
        </p:spPr>
        <p:txBody>
          <a:bodyPr/>
          <a:lst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sz="2000" b="0" kern="0" dirty="0"/>
              <a:t>Simple payload design for environmental loading; largest uncertainty in environmental loading is in ISS interactions and performance of MLI</a:t>
            </a:r>
          </a:p>
          <a:p>
            <a:r>
              <a:rPr lang="en-US" sz="2000" b="0" kern="0" dirty="0"/>
              <a:t>Therefore, focus test on internal thermal balance (not including radiators) and characterize MLI performance</a:t>
            </a:r>
          </a:p>
        </p:txBody>
      </p:sp>
      <p:sp>
        <p:nvSpPr>
          <p:cNvPr id="19" name="Freeform: Shape 18">
            <a:extLst>
              <a:ext uri="{FF2B5EF4-FFF2-40B4-BE49-F238E27FC236}">
                <a16:creationId xmlns:a16="http://schemas.microsoft.com/office/drawing/2014/main" id="{7E1E839E-9C3B-AF94-460F-5AC759B01651}"/>
              </a:ext>
            </a:extLst>
          </p:cNvPr>
          <p:cNvSpPr/>
          <p:nvPr/>
        </p:nvSpPr>
        <p:spPr bwMode="auto">
          <a:xfrm>
            <a:off x="3070831" y="3284697"/>
            <a:ext cx="536590" cy="932284"/>
          </a:xfrm>
          <a:custGeom>
            <a:avLst/>
            <a:gdLst>
              <a:gd name="connsiteX0" fmla="*/ 50181 w 1045080"/>
              <a:gd name="connsiteY0" fmla="*/ 231818 h 1065114"/>
              <a:gd name="connsiteX1" fmla="*/ 183996 w 1045080"/>
              <a:gd name="connsiteY1" fmla="*/ 103579 h 1065114"/>
              <a:gd name="connsiteX2" fmla="*/ 418171 w 1045080"/>
              <a:gd name="connsiteY2" fmla="*/ 8794 h 1065114"/>
              <a:gd name="connsiteX3" fmla="*/ 630044 w 1045080"/>
              <a:gd name="connsiteY3" fmla="*/ 19945 h 1065114"/>
              <a:gd name="connsiteX4" fmla="*/ 875371 w 1045080"/>
              <a:gd name="connsiteY4" fmla="*/ 148184 h 1065114"/>
              <a:gd name="connsiteX5" fmla="*/ 1025913 w 1045080"/>
              <a:gd name="connsiteY5" fmla="*/ 393511 h 1065114"/>
              <a:gd name="connsiteX6" fmla="*/ 1020337 w 1045080"/>
              <a:gd name="connsiteY6" fmla="*/ 689018 h 1065114"/>
              <a:gd name="connsiteX7" fmla="*/ 819615 w 1045080"/>
              <a:gd name="connsiteY7" fmla="*/ 962223 h 1065114"/>
              <a:gd name="connsiteX8" fmla="*/ 568713 w 1045080"/>
              <a:gd name="connsiteY8" fmla="*/ 1062584 h 1065114"/>
              <a:gd name="connsiteX9" fmla="*/ 284357 w 1045080"/>
              <a:gd name="connsiteY9" fmla="*/ 1023555 h 1065114"/>
              <a:gd name="connsiteX10" fmla="*/ 105937 w 1045080"/>
              <a:gd name="connsiteY10" fmla="*/ 900892 h 1065114"/>
              <a:gd name="connsiteX11" fmla="*/ 0 w 1045080"/>
              <a:gd name="connsiteY11" fmla="*/ 739199 h 106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5080" h="1065114">
                <a:moveTo>
                  <a:pt x="50181" y="231818"/>
                </a:moveTo>
                <a:cubicBezTo>
                  <a:pt x="86422" y="186284"/>
                  <a:pt x="122664" y="140750"/>
                  <a:pt x="183996" y="103579"/>
                </a:cubicBezTo>
                <a:cubicBezTo>
                  <a:pt x="245328" y="66408"/>
                  <a:pt x="343830" y="22733"/>
                  <a:pt x="418171" y="8794"/>
                </a:cubicBezTo>
                <a:cubicBezTo>
                  <a:pt x="492512" y="-5145"/>
                  <a:pt x="553844" y="-3287"/>
                  <a:pt x="630044" y="19945"/>
                </a:cubicBezTo>
                <a:cubicBezTo>
                  <a:pt x="706244" y="43177"/>
                  <a:pt x="809393" y="85923"/>
                  <a:pt x="875371" y="148184"/>
                </a:cubicBezTo>
                <a:cubicBezTo>
                  <a:pt x="941349" y="210445"/>
                  <a:pt x="1001752" y="303372"/>
                  <a:pt x="1025913" y="393511"/>
                </a:cubicBezTo>
                <a:cubicBezTo>
                  <a:pt x="1050074" y="483650"/>
                  <a:pt x="1054720" y="594233"/>
                  <a:pt x="1020337" y="689018"/>
                </a:cubicBezTo>
                <a:cubicBezTo>
                  <a:pt x="985954" y="783803"/>
                  <a:pt x="894886" y="899962"/>
                  <a:pt x="819615" y="962223"/>
                </a:cubicBezTo>
                <a:cubicBezTo>
                  <a:pt x="744344" y="1024484"/>
                  <a:pt x="657923" y="1052362"/>
                  <a:pt x="568713" y="1062584"/>
                </a:cubicBezTo>
                <a:cubicBezTo>
                  <a:pt x="479503" y="1072806"/>
                  <a:pt x="361486" y="1050504"/>
                  <a:pt x="284357" y="1023555"/>
                </a:cubicBezTo>
                <a:cubicBezTo>
                  <a:pt x="207228" y="996606"/>
                  <a:pt x="153330" y="948285"/>
                  <a:pt x="105937" y="900892"/>
                </a:cubicBezTo>
                <a:cubicBezTo>
                  <a:pt x="58544" y="853499"/>
                  <a:pt x="29272" y="796349"/>
                  <a:pt x="0" y="739199"/>
                </a:cubicBezTo>
              </a:path>
            </a:pathLst>
          </a:custGeom>
          <a:noFill/>
          <a:ln w="28575" cap="flat" cmpd="sng" algn="ctr">
            <a:solidFill>
              <a:schemeClr val="bg1"/>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4" name="Footer Placeholder 13">
            <a:extLst>
              <a:ext uri="{FF2B5EF4-FFF2-40B4-BE49-F238E27FC236}">
                <a16:creationId xmlns:a16="http://schemas.microsoft.com/office/drawing/2014/main" id="{2BA570EF-351A-631A-BBC0-328B48301A35}"/>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16" name="Date Placeholder 1">
            <a:extLst>
              <a:ext uri="{FF2B5EF4-FFF2-40B4-BE49-F238E27FC236}">
                <a16:creationId xmlns:a16="http://schemas.microsoft.com/office/drawing/2014/main" id="{F3C195BC-CB06-7265-DC22-37B6C94E966B}"/>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1904272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03C0F-5366-4F27-A88A-AC57A752C7D2}"/>
              </a:ext>
            </a:extLst>
          </p:cNvPr>
          <p:cNvSpPr>
            <a:spLocks noGrp="1"/>
          </p:cNvSpPr>
          <p:nvPr>
            <p:ph type="title"/>
          </p:nvPr>
        </p:nvSpPr>
        <p:spPr/>
        <p:txBody>
          <a:bodyPr/>
          <a:lstStyle/>
          <a:p>
            <a:r>
              <a:rPr lang="en-US" dirty="0"/>
              <a:t>Test Approach: Overview</a:t>
            </a:r>
          </a:p>
        </p:txBody>
      </p:sp>
      <p:sp>
        <p:nvSpPr>
          <p:cNvPr id="3" name="Content Placeholder 2">
            <a:extLst>
              <a:ext uri="{FF2B5EF4-FFF2-40B4-BE49-F238E27FC236}">
                <a16:creationId xmlns:a16="http://schemas.microsoft.com/office/drawing/2014/main" id="{DA125B40-A7A2-4D5E-8D22-BA6734E08A03}"/>
              </a:ext>
            </a:extLst>
          </p:cNvPr>
          <p:cNvSpPr>
            <a:spLocks noGrp="1"/>
          </p:cNvSpPr>
          <p:nvPr>
            <p:ph idx="1"/>
          </p:nvPr>
        </p:nvSpPr>
        <p:spPr/>
        <p:txBody>
          <a:bodyPr>
            <a:normAutofit/>
          </a:bodyPr>
          <a:lstStyle/>
          <a:p>
            <a:r>
              <a:rPr lang="en-US" sz="2060" dirty="0"/>
              <a:t>Cover radiative surfaces, MLI over everything, Q-meters everywhere heat goes in/out of the instrument</a:t>
            </a:r>
          </a:p>
          <a:p>
            <a:endParaRPr lang="en-US" sz="2060" dirty="0"/>
          </a:p>
          <a:p>
            <a:endParaRPr lang="en-US" sz="2060" dirty="0"/>
          </a:p>
          <a:p>
            <a:endParaRPr lang="en-US" sz="2060" dirty="0"/>
          </a:p>
          <a:p>
            <a:endParaRPr lang="en-US" sz="2060" dirty="0"/>
          </a:p>
          <a:p>
            <a:endParaRPr lang="en-US" sz="2060" dirty="0"/>
          </a:p>
          <a:p>
            <a:endParaRPr lang="en-US" sz="2060" dirty="0"/>
          </a:p>
          <a:p>
            <a:endParaRPr lang="en-US" sz="2060" dirty="0"/>
          </a:p>
          <a:p>
            <a:endParaRPr lang="en-US" sz="2060" dirty="0"/>
          </a:p>
          <a:p>
            <a:endParaRPr lang="en-US" sz="2060" dirty="0"/>
          </a:p>
          <a:p>
            <a:pPr marL="0" indent="0">
              <a:buNone/>
            </a:pPr>
            <a:endParaRPr lang="en-US" sz="2060" dirty="0"/>
          </a:p>
        </p:txBody>
      </p:sp>
      <p:sp>
        <p:nvSpPr>
          <p:cNvPr id="5" name="Slide Number Placeholder 4">
            <a:extLst>
              <a:ext uri="{FF2B5EF4-FFF2-40B4-BE49-F238E27FC236}">
                <a16:creationId xmlns:a16="http://schemas.microsoft.com/office/drawing/2014/main" id="{C4613F60-9873-4611-91AD-F525CD637B80}"/>
              </a:ext>
            </a:extLst>
          </p:cNvPr>
          <p:cNvSpPr>
            <a:spLocks noGrp="1"/>
          </p:cNvSpPr>
          <p:nvPr>
            <p:ph type="sldNum" sz="quarter" idx="4"/>
          </p:nvPr>
        </p:nvSpPr>
        <p:spPr>
          <a:xfrm>
            <a:off x="10805984" y="6400800"/>
            <a:ext cx="776416" cy="304800"/>
          </a:xfrm>
        </p:spPr>
        <p:txBody>
          <a:bodyPr/>
          <a:lstStyle/>
          <a:p>
            <a:fld id="{081511B0-DFF8-CD4C-809F-187820201423}" type="slidenum">
              <a:rPr lang="en-US" smtClean="0"/>
              <a:pPr/>
              <a:t>12</a:t>
            </a:fld>
            <a:endParaRPr lang="en-US" dirty="0"/>
          </a:p>
        </p:txBody>
      </p:sp>
      <p:sp>
        <p:nvSpPr>
          <p:cNvPr id="91" name="TextBox 90">
            <a:extLst>
              <a:ext uri="{FF2B5EF4-FFF2-40B4-BE49-F238E27FC236}">
                <a16:creationId xmlns:a16="http://schemas.microsoft.com/office/drawing/2014/main" id="{030B7B7A-5AAC-4C25-927D-81C6420AFE89}"/>
              </a:ext>
            </a:extLst>
          </p:cNvPr>
          <p:cNvSpPr txBox="1"/>
          <p:nvPr/>
        </p:nvSpPr>
        <p:spPr>
          <a:xfrm>
            <a:off x="8644483" y="5065460"/>
            <a:ext cx="2492349" cy="353495"/>
          </a:xfrm>
          <a:prstGeom prst="rect">
            <a:avLst/>
          </a:prstGeom>
          <a:noFill/>
        </p:spPr>
        <p:txBody>
          <a:bodyPr wrap="none" rtlCol="0">
            <a:spAutoFit/>
          </a:bodyPr>
          <a:lstStyle/>
          <a:p>
            <a:r>
              <a:rPr lang="en-US" sz="1697" dirty="0">
                <a:solidFill>
                  <a:schemeClr val="bg1"/>
                </a:solidFill>
              </a:rPr>
              <a:t>SDL’s TV East Chamber</a:t>
            </a:r>
          </a:p>
        </p:txBody>
      </p:sp>
      <p:pic>
        <p:nvPicPr>
          <p:cNvPr id="20" name="Picture 19">
            <a:extLst>
              <a:ext uri="{FF2B5EF4-FFF2-40B4-BE49-F238E27FC236}">
                <a16:creationId xmlns:a16="http://schemas.microsoft.com/office/drawing/2014/main" id="{EBF3EC3B-21FA-4A33-827D-0C1808FD1A3B}"/>
              </a:ext>
            </a:extLst>
          </p:cNvPr>
          <p:cNvPicPr>
            <a:picLocks noChangeAspect="1"/>
          </p:cNvPicPr>
          <p:nvPr/>
        </p:nvPicPr>
        <p:blipFill>
          <a:blip r:embed="rId2"/>
          <a:stretch>
            <a:fillRect/>
          </a:stretch>
        </p:blipFill>
        <p:spPr>
          <a:xfrm>
            <a:off x="6058790" y="2251676"/>
            <a:ext cx="6064740" cy="3418719"/>
          </a:xfrm>
          <a:prstGeom prst="rect">
            <a:avLst/>
          </a:prstGeom>
        </p:spPr>
      </p:pic>
      <p:sp>
        <p:nvSpPr>
          <p:cNvPr id="25" name="TextBox 24">
            <a:extLst>
              <a:ext uri="{FF2B5EF4-FFF2-40B4-BE49-F238E27FC236}">
                <a16:creationId xmlns:a16="http://schemas.microsoft.com/office/drawing/2014/main" id="{985FA1AE-269D-4377-A16D-84B410A57BC2}"/>
              </a:ext>
            </a:extLst>
          </p:cNvPr>
          <p:cNvSpPr txBox="1"/>
          <p:nvPr/>
        </p:nvSpPr>
        <p:spPr>
          <a:xfrm>
            <a:off x="1849999" y="1672423"/>
            <a:ext cx="1928733" cy="353495"/>
          </a:xfrm>
          <a:prstGeom prst="rect">
            <a:avLst/>
          </a:prstGeom>
          <a:noFill/>
        </p:spPr>
        <p:txBody>
          <a:bodyPr wrap="none" rtlCol="0">
            <a:spAutoFit/>
          </a:bodyPr>
          <a:lstStyle/>
          <a:p>
            <a:r>
              <a:rPr lang="en-US" sz="1697" dirty="0">
                <a:solidFill>
                  <a:srgbClr val="000000"/>
                </a:solidFill>
              </a:rPr>
              <a:t>On Orbit Diagram</a:t>
            </a:r>
          </a:p>
        </p:txBody>
      </p:sp>
      <p:sp>
        <p:nvSpPr>
          <p:cNvPr id="26" name="TextBox 25">
            <a:extLst>
              <a:ext uri="{FF2B5EF4-FFF2-40B4-BE49-F238E27FC236}">
                <a16:creationId xmlns:a16="http://schemas.microsoft.com/office/drawing/2014/main" id="{895AD10A-62DA-4603-A03A-067C91DAF3B3}"/>
              </a:ext>
            </a:extLst>
          </p:cNvPr>
          <p:cNvSpPr txBox="1"/>
          <p:nvPr/>
        </p:nvSpPr>
        <p:spPr>
          <a:xfrm>
            <a:off x="7914798" y="1634597"/>
            <a:ext cx="2372060" cy="353495"/>
          </a:xfrm>
          <a:prstGeom prst="rect">
            <a:avLst/>
          </a:prstGeom>
          <a:noFill/>
        </p:spPr>
        <p:txBody>
          <a:bodyPr wrap="none" rtlCol="0">
            <a:spAutoFit/>
          </a:bodyPr>
          <a:lstStyle/>
          <a:p>
            <a:r>
              <a:rPr lang="en-US" sz="1697" dirty="0">
                <a:solidFill>
                  <a:srgbClr val="000000"/>
                </a:solidFill>
              </a:rPr>
              <a:t>TVAC Testing Diagram</a:t>
            </a:r>
          </a:p>
        </p:txBody>
      </p:sp>
      <p:pic>
        <p:nvPicPr>
          <p:cNvPr id="6" name="Picture 5">
            <a:extLst>
              <a:ext uri="{FF2B5EF4-FFF2-40B4-BE49-F238E27FC236}">
                <a16:creationId xmlns:a16="http://schemas.microsoft.com/office/drawing/2014/main" id="{240CD71E-7876-4B52-0521-090430B04413}"/>
              </a:ext>
            </a:extLst>
          </p:cNvPr>
          <p:cNvPicPr>
            <a:picLocks noChangeAspect="1"/>
          </p:cNvPicPr>
          <p:nvPr/>
        </p:nvPicPr>
        <p:blipFill>
          <a:blip r:embed="rId3"/>
          <a:srcRect l="14951"/>
          <a:stretch>
            <a:fillRect/>
          </a:stretch>
        </p:blipFill>
        <p:spPr>
          <a:xfrm>
            <a:off x="262055" y="1989849"/>
            <a:ext cx="5363735" cy="3826532"/>
          </a:xfrm>
          <a:prstGeom prst="rect">
            <a:avLst/>
          </a:prstGeom>
        </p:spPr>
      </p:pic>
      <p:cxnSp>
        <p:nvCxnSpPr>
          <p:cNvPr id="8" name="Straight Connector 7">
            <a:extLst>
              <a:ext uri="{FF2B5EF4-FFF2-40B4-BE49-F238E27FC236}">
                <a16:creationId xmlns:a16="http://schemas.microsoft.com/office/drawing/2014/main" id="{3EEF772E-B331-9BB5-82F2-7F1B2FF942CC}"/>
              </a:ext>
            </a:extLst>
          </p:cNvPr>
          <p:cNvCxnSpPr>
            <a:cxnSpLocks/>
          </p:cNvCxnSpPr>
          <p:nvPr/>
        </p:nvCxnSpPr>
        <p:spPr bwMode="auto">
          <a:xfrm>
            <a:off x="5765180" y="1516566"/>
            <a:ext cx="0" cy="4683512"/>
          </a:xfrm>
          <a:prstGeom prst="line">
            <a:avLst/>
          </a:prstGeom>
          <a:solidFill>
            <a:schemeClr val="accent1"/>
          </a:solidFill>
          <a:ln w="28575" cap="flat" cmpd="sng" algn="ctr">
            <a:solidFill>
              <a:schemeClr val="accent1">
                <a:lumMod val="75000"/>
              </a:schemeClr>
            </a:solidFill>
            <a:prstDash val="sysDash"/>
            <a:round/>
            <a:headEnd type="none" w="med" len="med"/>
            <a:tailEnd type="none" w="med" len="med"/>
          </a:ln>
          <a:effectLst/>
        </p:spPr>
      </p:cxnSp>
      <p:sp>
        <p:nvSpPr>
          <p:cNvPr id="7" name="Rectangle 6">
            <a:extLst>
              <a:ext uri="{FF2B5EF4-FFF2-40B4-BE49-F238E27FC236}">
                <a16:creationId xmlns:a16="http://schemas.microsoft.com/office/drawing/2014/main" id="{30E62756-ACAC-1E3B-2190-5759851A0C8B}"/>
              </a:ext>
            </a:extLst>
          </p:cNvPr>
          <p:cNvSpPr/>
          <p:nvPr/>
        </p:nvSpPr>
        <p:spPr bwMode="auto">
          <a:xfrm>
            <a:off x="7794702" y="4365702"/>
            <a:ext cx="312234" cy="306659"/>
          </a:xfrm>
          <a:prstGeom prst="rect">
            <a:avLst/>
          </a:prstGeom>
          <a:solidFill>
            <a:srgbClr val="FFFF00">
              <a:alpha val="10196"/>
            </a:srgbClr>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9" name="Rectangle 8">
            <a:extLst>
              <a:ext uri="{FF2B5EF4-FFF2-40B4-BE49-F238E27FC236}">
                <a16:creationId xmlns:a16="http://schemas.microsoft.com/office/drawing/2014/main" id="{7467C8CA-9F6C-5EB8-E5EB-1A4B1DD09457}"/>
              </a:ext>
            </a:extLst>
          </p:cNvPr>
          <p:cNvSpPr/>
          <p:nvPr/>
        </p:nvSpPr>
        <p:spPr bwMode="auto">
          <a:xfrm>
            <a:off x="6127595" y="4070195"/>
            <a:ext cx="312234" cy="306659"/>
          </a:xfrm>
          <a:prstGeom prst="rect">
            <a:avLst/>
          </a:prstGeom>
          <a:solidFill>
            <a:srgbClr val="FFFF00">
              <a:alpha val="10196"/>
            </a:srgbClr>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0" name="Rectangle 9">
            <a:extLst>
              <a:ext uri="{FF2B5EF4-FFF2-40B4-BE49-F238E27FC236}">
                <a16:creationId xmlns:a16="http://schemas.microsoft.com/office/drawing/2014/main" id="{9749426E-B6A0-348E-B68F-8B99449DC20F}"/>
              </a:ext>
            </a:extLst>
          </p:cNvPr>
          <p:cNvSpPr/>
          <p:nvPr/>
        </p:nvSpPr>
        <p:spPr bwMode="auto">
          <a:xfrm>
            <a:off x="11463453" y="4627755"/>
            <a:ext cx="312234" cy="306659"/>
          </a:xfrm>
          <a:prstGeom prst="rect">
            <a:avLst/>
          </a:prstGeom>
          <a:solidFill>
            <a:srgbClr val="FFFF00">
              <a:alpha val="10196"/>
            </a:srgbClr>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2" name="Footer Placeholder 11">
            <a:extLst>
              <a:ext uri="{FF2B5EF4-FFF2-40B4-BE49-F238E27FC236}">
                <a16:creationId xmlns:a16="http://schemas.microsoft.com/office/drawing/2014/main" id="{13EFE311-017E-6A40-C2FB-8E3F3A38E29A}"/>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13" name="Date Placeholder 1">
            <a:extLst>
              <a:ext uri="{FF2B5EF4-FFF2-40B4-BE49-F238E27FC236}">
                <a16:creationId xmlns:a16="http://schemas.microsoft.com/office/drawing/2014/main" id="{4E6EBAA5-85C2-B2A2-835F-545283E741B1}"/>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2067101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D7AE3-D0EB-7FD9-346F-EC63EDB9F0D1}"/>
              </a:ext>
            </a:extLst>
          </p:cNvPr>
          <p:cNvSpPr>
            <a:spLocks noGrp="1"/>
          </p:cNvSpPr>
          <p:nvPr>
            <p:ph type="title"/>
          </p:nvPr>
        </p:nvSpPr>
        <p:spPr/>
        <p:txBody>
          <a:bodyPr/>
          <a:lstStyle/>
          <a:p>
            <a:r>
              <a:rPr lang="en-US" dirty="0"/>
              <a:t>Test Approach: Overview</a:t>
            </a:r>
          </a:p>
        </p:txBody>
      </p:sp>
      <p:sp>
        <p:nvSpPr>
          <p:cNvPr id="3" name="Slide Number Placeholder 2">
            <a:extLst>
              <a:ext uri="{FF2B5EF4-FFF2-40B4-BE49-F238E27FC236}">
                <a16:creationId xmlns:a16="http://schemas.microsoft.com/office/drawing/2014/main" id="{A3494144-7F45-D262-DB16-01FB245D8492}"/>
              </a:ext>
            </a:extLst>
          </p:cNvPr>
          <p:cNvSpPr>
            <a:spLocks noGrp="1"/>
          </p:cNvSpPr>
          <p:nvPr>
            <p:ph type="sldNum" sz="quarter" idx="4"/>
          </p:nvPr>
        </p:nvSpPr>
        <p:spPr>
          <a:xfrm>
            <a:off x="10805984" y="6400800"/>
            <a:ext cx="776416" cy="304800"/>
          </a:xfrm>
        </p:spPr>
        <p:txBody>
          <a:bodyPr/>
          <a:lstStyle/>
          <a:p>
            <a:fld id="{640FA3E2-4CB8-43B1-9AF4-23FEB8A0CB92}" type="slidenum">
              <a:rPr lang="en-US" smtClean="0"/>
              <a:pPr/>
              <a:t>13</a:t>
            </a:fld>
            <a:endParaRPr lang="en-US"/>
          </a:p>
        </p:txBody>
      </p:sp>
      <p:sp>
        <p:nvSpPr>
          <p:cNvPr id="5" name="Footer Placeholder 4">
            <a:extLst>
              <a:ext uri="{FF2B5EF4-FFF2-40B4-BE49-F238E27FC236}">
                <a16:creationId xmlns:a16="http://schemas.microsoft.com/office/drawing/2014/main" id="{1E9233AF-EE18-B948-1D52-AE4CEDF78966}"/>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7" name="Date Placeholder 1">
            <a:extLst>
              <a:ext uri="{FF2B5EF4-FFF2-40B4-BE49-F238E27FC236}">
                <a16:creationId xmlns:a16="http://schemas.microsoft.com/office/drawing/2014/main" id="{7EB02FD7-BDCF-1FE2-1489-13DF8D7AED42}"/>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pic>
        <p:nvPicPr>
          <p:cNvPr id="9" name="Picture 8">
            <a:extLst>
              <a:ext uri="{FF2B5EF4-FFF2-40B4-BE49-F238E27FC236}">
                <a16:creationId xmlns:a16="http://schemas.microsoft.com/office/drawing/2014/main" id="{B0D1FE3E-6544-AE4D-67A1-82262030D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338" y="1095736"/>
            <a:ext cx="7480139" cy="4986759"/>
          </a:xfrm>
          <a:prstGeom prst="rect">
            <a:avLst/>
          </a:prstGeom>
        </p:spPr>
      </p:pic>
      <p:sp>
        <p:nvSpPr>
          <p:cNvPr id="10" name="Rectangle: Rounded Corners 9">
            <a:extLst>
              <a:ext uri="{FF2B5EF4-FFF2-40B4-BE49-F238E27FC236}">
                <a16:creationId xmlns:a16="http://schemas.microsoft.com/office/drawing/2014/main" id="{DEF491CD-522A-DAC8-530B-29BC732F7B14}"/>
              </a:ext>
            </a:extLst>
          </p:cNvPr>
          <p:cNvSpPr/>
          <p:nvPr/>
        </p:nvSpPr>
        <p:spPr bwMode="auto">
          <a:xfrm>
            <a:off x="4510668" y="2849137"/>
            <a:ext cx="250902" cy="635619"/>
          </a:xfrm>
          <a:prstGeom prst="roundRect">
            <a:avLst/>
          </a:prstGeom>
          <a:solidFill>
            <a:srgbClr val="C5561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4" name="Rectangle: Rounded Corners 13">
            <a:extLst>
              <a:ext uri="{FF2B5EF4-FFF2-40B4-BE49-F238E27FC236}">
                <a16:creationId xmlns:a16="http://schemas.microsoft.com/office/drawing/2014/main" id="{4654C16F-8056-57B0-411D-B29017C6C348}"/>
              </a:ext>
            </a:extLst>
          </p:cNvPr>
          <p:cNvSpPr/>
          <p:nvPr/>
        </p:nvSpPr>
        <p:spPr bwMode="auto">
          <a:xfrm>
            <a:off x="5092390" y="2862147"/>
            <a:ext cx="250902" cy="635619"/>
          </a:xfrm>
          <a:prstGeom prst="roundRect">
            <a:avLst/>
          </a:prstGeom>
          <a:solidFill>
            <a:srgbClr val="C5561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5" name="Rectangle: Rounded Corners 14">
            <a:extLst>
              <a:ext uri="{FF2B5EF4-FFF2-40B4-BE49-F238E27FC236}">
                <a16:creationId xmlns:a16="http://schemas.microsoft.com/office/drawing/2014/main" id="{A61BFDF0-4262-6923-4896-68B8C893842C}"/>
              </a:ext>
            </a:extLst>
          </p:cNvPr>
          <p:cNvSpPr/>
          <p:nvPr/>
        </p:nvSpPr>
        <p:spPr bwMode="auto">
          <a:xfrm>
            <a:off x="5064511" y="3938240"/>
            <a:ext cx="250902" cy="635619"/>
          </a:xfrm>
          <a:prstGeom prst="roundRect">
            <a:avLst/>
          </a:prstGeom>
          <a:solidFill>
            <a:srgbClr val="C5561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6" name="Rectangle: Rounded Corners 15">
            <a:extLst>
              <a:ext uri="{FF2B5EF4-FFF2-40B4-BE49-F238E27FC236}">
                <a16:creationId xmlns:a16="http://schemas.microsoft.com/office/drawing/2014/main" id="{2F314720-189D-FB8D-2302-7F4CBD79858E}"/>
              </a:ext>
            </a:extLst>
          </p:cNvPr>
          <p:cNvSpPr/>
          <p:nvPr/>
        </p:nvSpPr>
        <p:spPr bwMode="auto">
          <a:xfrm>
            <a:off x="4462347" y="3927088"/>
            <a:ext cx="250902" cy="635619"/>
          </a:xfrm>
          <a:prstGeom prst="roundRect">
            <a:avLst/>
          </a:prstGeom>
          <a:solidFill>
            <a:srgbClr val="C5561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7" name="Rectangle: Rounded Corners 16">
            <a:extLst>
              <a:ext uri="{FF2B5EF4-FFF2-40B4-BE49-F238E27FC236}">
                <a16:creationId xmlns:a16="http://schemas.microsoft.com/office/drawing/2014/main" id="{D474C2BD-C06E-B123-C532-B7C0C769F31D}"/>
              </a:ext>
            </a:extLst>
          </p:cNvPr>
          <p:cNvSpPr/>
          <p:nvPr/>
        </p:nvSpPr>
        <p:spPr bwMode="auto">
          <a:xfrm>
            <a:off x="5884127" y="2036956"/>
            <a:ext cx="250902" cy="635619"/>
          </a:xfrm>
          <a:prstGeom prst="roundRect">
            <a:avLst/>
          </a:prstGeom>
          <a:solidFill>
            <a:srgbClr val="C5561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8" name="Rectangle: Rounded Corners 17">
            <a:extLst>
              <a:ext uri="{FF2B5EF4-FFF2-40B4-BE49-F238E27FC236}">
                <a16:creationId xmlns:a16="http://schemas.microsoft.com/office/drawing/2014/main" id="{4BDA5397-1636-BD20-3736-B6AA5C898B98}"/>
              </a:ext>
            </a:extLst>
          </p:cNvPr>
          <p:cNvSpPr/>
          <p:nvPr/>
        </p:nvSpPr>
        <p:spPr bwMode="auto">
          <a:xfrm>
            <a:off x="5872975" y="2912327"/>
            <a:ext cx="250902" cy="635619"/>
          </a:xfrm>
          <a:prstGeom prst="roundRect">
            <a:avLst/>
          </a:prstGeom>
          <a:solidFill>
            <a:srgbClr val="C5561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9" name="Rectangle 18">
            <a:extLst>
              <a:ext uri="{FF2B5EF4-FFF2-40B4-BE49-F238E27FC236}">
                <a16:creationId xmlns:a16="http://schemas.microsoft.com/office/drawing/2014/main" id="{6BDDD428-EBF7-7F38-24C5-86A2B9A7C0C1}"/>
              </a:ext>
            </a:extLst>
          </p:cNvPr>
          <p:cNvSpPr/>
          <p:nvPr/>
        </p:nvSpPr>
        <p:spPr bwMode="auto">
          <a:xfrm>
            <a:off x="4125950" y="2319454"/>
            <a:ext cx="1471961" cy="2810106"/>
          </a:xfrm>
          <a:prstGeom prst="rect">
            <a:avLst/>
          </a:prstGeom>
          <a:solidFill>
            <a:srgbClr val="BBE0E3">
              <a:alpha val="50196"/>
            </a:srgbClr>
          </a:solidFill>
          <a:ln w="9525"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20" name="Rectangle 19">
            <a:extLst>
              <a:ext uri="{FF2B5EF4-FFF2-40B4-BE49-F238E27FC236}">
                <a16:creationId xmlns:a16="http://schemas.microsoft.com/office/drawing/2014/main" id="{0F82337E-0F7D-CD24-82C0-9F2721E4884F}"/>
              </a:ext>
            </a:extLst>
          </p:cNvPr>
          <p:cNvSpPr/>
          <p:nvPr/>
        </p:nvSpPr>
        <p:spPr bwMode="auto">
          <a:xfrm>
            <a:off x="5726150" y="1851103"/>
            <a:ext cx="568713" cy="2007219"/>
          </a:xfrm>
          <a:prstGeom prst="rect">
            <a:avLst/>
          </a:prstGeom>
          <a:solidFill>
            <a:srgbClr val="BBE0E3">
              <a:alpha val="50196"/>
            </a:srgbClr>
          </a:solidFill>
          <a:ln w="9525"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21" name="TextBox 20">
            <a:extLst>
              <a:ext uri="{FF2B5EF4-FFF2-40B4-BE49-F238E27FC236}">
                <a16:creationId xmlns:a16="http://schemas.microsoft.com/office/drawing/2014/main" id="{F35354F3-3F82-E9BB-33BD-80E9D19AB7F5}"/>
              </a:ext>
            </a:extLst>
          </p:cNvPr>
          <p:cNvSpPr txBox="1"/>
          <p:nvPr/>
        </p:nvSpPr>
        <p:spPr>
          <a:xfrm>
            <a:off x="1223467" y="4047893"/>
            <a:ext cx="2504212" cy="400110"/>
          </a:xfrm>
          <a:prstGeom prst="rect">
            <a:avLst/>
          </a:prstGeom>
          <a:solidFill>
            <a:schemeClr val="bg1"/>
          </a:solidFill>
        </p:spPr>
        <p:txBody>
          <a:bodyPr wrap="none" rtlCol="0">
            <a:spAutoFit/>
          </a:bodyPr>
          <a:lstStyle/>
          <a:p>
            <a:r>
              <a:rPr lang="en-US" dirty="0">
                <a:solidFill>
                  <a:srgbClr val="C55611"/>
                </a:solidFill>
              </a:rPr>
              <a:t>GSE Kapton Heaters</a:t>
            </a:r>
          </a:p>
        </p:txBody>
      </p:sp>
      <p:cxnSp>
        <p:nvCxnSpPr>
          <p:cNvPr id="23" name="Straight Arrow Connector 22">
            <a:extLst>
              <a:ext uri="{FF2B5EF4-FFF2-40B4-BE49-F238E27FC236}">
                <a16:creationId xmlns:a16="http://schemas.microsoft.com/office/drawing/2014/main" id="{9CE8480B-9975-173E-F006-4F66775593AF}"/>
              </a:ext>
            </a:extLst>
          </p:cNvPr>
          <p:cNvCxnSpPr/>
          <p:nvPr/>
        </p:nvCxnSpPr>
        <p:spPr bwMode="auto">
          <a:xfrm>
            <a:off x="3802566" y="4204010"/>
            <a:ext cx="657922" cy="0"/>
          </a:xfrm>
          <a:prstGeom prst="straightConnector1">
            <a:avLst/>
          </a:prstGeom>
          <a:solidFill>
            <a:schemeClr val="accent1"/>
          </a:solidFill>
          <a:ln w="38100" cap="flat" cmpd="sng" algn="ctr">
            <a:solidFill>
              <a:srgbClr val="C5561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70E3B39A-9767-FDB2-5419-A5971F96133E}"/>
              </a:ext>
            </a:extLst>
          </p:cNvPr>
          <p:cNvCxnSpPr/>
          <p:nvPr/>
        </p:nvCxnSpPr>
        <p:spPr bwMode="auto">
          <a:xfrm>
            <a:off x="3473605" y="3323063"/>
            <a:ext cx="657922" cy="0"/>
          </a:xfrm>
          <a:prstGeom prst="straightConnector1">
            <a:avLst/>
          </a:prstGeom>
          <a:solidFill>
            <a:schemeClr val="accent1"/>
          </a:solidFill>
          <a:ln w="38100" cap="flat" cmpd="sng" algn="ctr">
            <a:solidFill>
              <a:schemeClr val="accent1">
                <a:lumMod val="75000"/>
              </a:schemeClr>
            </a:solidFill>
            <a:prstDash val="solid"/>
            <a:round/>
            <a:headEnd type="none" w="med" len="med"/>
            <a:tailEnd type="triangle"/>
          </a:ln>
          <a:effectLst/>
        </p:spPr>
      </p:cxnSp>
      <p:sp>
        <p:nvSpPr>
          <p:cNvPr id="24" name="TextBox 23">
            <a:extLst>
              <a:ext uri="{FF2B5EF4-FFF2-40B4-BE49-F238E27FC236}">
                <a16:creationId xmlns:a16="http://schemas.microsoft.com/office/drawing/2014/main" id="{211B7BEF-F08D-79D2-9AF1-91757FEB102F}"/>
              </a:ext>
            </a:extLst>
          </p:cNvPr>
          <p:cNvSpPr txBox="1"/>
          <p:nvPr/>
        </p:nvSpPr>
        <p:spPr>
          <a:xfrm>
            <a:off x="2222936" y="3105615"/>
            <a:ext cx="1274709" cy="400110"/>
          </a:xfrm>
          <a:prstGeom prst="rect">
            <a:avLst/>
          </a:prstGeom>
          <a:solidFill>
            <a:schemeClr val="bg1"/>
          </a:solidFill>
        </p:spPr>
        <p:txBody>
          <a:bodyPr wrap="none" rtlCol="0">
            <a:spAutoFit/>
          </a:bodyPr>
          <a:lstStyle/>
          <a:p>
            <a:r>
              <a:rPr lang="en-US" dirty="0">
                <a:solidFill>
                  <a:schemeClr val="accent1">
                    <a:lumMod val="75000"/>
                  </a:schemeClr>
                </a:solidFill>
              </a:rPr>
              <a:t>GSE MLI</a:t>
            </a:r>
          </a:p>
        </p:txBody>
      </p:sp>
    </p:spTree>
    <p:extLst>
      <p:ext uri="{BB962C8B-B14F-4D97-AF65-F5344CB8AC3E}">
        <p14:creationId xmlns:p14="http://schemas.microsoft.com/office/powerpoint/2010/main" val="273095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80-6827-88DF-AAF5-6E315576A083}"/>
              </a:ext>
            </a:extLst>
          </p:cNvPr>
          <p:cNvSpPr>
            <a:spLocks noGrp="1"/>
          </p:cNvSpPr>
          <p:nvPr>
            <p:ph type="title"/>
          </p:nvPr>
        </p:nvSpPr>
        <p:spPr/>
        <p:txBody>
          <a:bodyPr/>
          <a:lstStyle/>
          <a:p>
            <a:r>
              <a:rPr lang="en-US" dirty="0"/>
              <a:t>Test Approach: Overview</a:t>
            </a:r>
          </a:p>
        </p:txBody>
      </p:sp>
      <p:sp>
        <p:nvSpPr>
          <p:cNvPr id="3" name="Slide Number Placeholder 2">
            <a:extLst>
              <a:ext uri="{FF2B5EF4-FFF2-40B4-BE49-F238E27FC236}">
                <a16:creationId xmlns:a16="http://schemas.microsoft.com/office/drawing/2014/main" id="{0A8EDC7D-EC03-95E4-3114-A32A74EA0AA5}"/>
              </a:ext>
            </a:extLst>
          </p:cNvPr>
          <p:cNvSpPr>
            <a:spLocks noGrp="1"/>
          </p:cNvSpPr>
          <p:nvPr>
            <p:ph type="sldNum" sz="quarter" idx="4"/>
          </p:nvPr>
        </p:nvSpPr>
        <p:spPr>
          <a:xfrm>
            <a:off x="10805984" y="6400800"/>
            <a:ext cx="776416" cy="304800"/>
          </a:xfrm>
        </p:spPr>
        <p:txBody>
          <a:bodyPr/>
          <a:lstStyle/>
          <a:p>
            <a:fld id="{640FA3E2-4CB8-43B1-9AF4-23FEB8A0CB92}" type="slidenum">
              <a:rPr lang="en-US" smtClean="0"/>
              <a:pPr/>
              <a:t>14</a:t>
            </a:fld>
            <a:endParaRPr lang="en-US"/>
          </a:p>
        </p:txBody>
      </p:sp>
      <p:pic>
        <p:nvPicPr>
          <p:cNvPr id="6" name="Picture 5">
            <a:extLst>
              <a:ext uri="{FF2B5EF4-FFF2-40B4-BE49-F238E27FC236}">
                <a16:creationId xmlns:a16="http://schemas.microsoft.com/office/drawing/2014/main" id="{589BBD3D-D168-1AD7-EB67-E31C4F5FB2DA}"/>
              </a:ext>
            </a:extLst>
          </p:cNvPr>
          <p:cNvPicPr>
            <a:picLocks noChangeAspect="1"/>
          </p:cNvPicPr>
          <p:nvPr/>
        </p:nvPicPr>
        <p:blipFill>
          <a:blip r:embed="rId2"/>
          <a:srcRect b="5235"/>
          <a:stretch>
            <a:fillRect/>
          </a:stretch>
        </p:blipFill>
        <p:spPr>
          <a:xfrm>
            <a:off x="771968" y="901447"/>
            <a:ext cx="4547164" cy="2979952"/>
          </a:xfrm>
          <a:prstGeom prst="rect">
            <a:avLst/>
          </a:prstGeom>
        </p:spPr>
      </p:pic>
      <p:pic>
        <p:nvPicPr>
          <p:cNvPr id="8" name="Picture 7">
            <a:extLst>
              <a:ext uri="{FF2B5EF4-FFF2-40B4-BE49-F238E27FC236}">
                <a16:creationId xmlns:a16="http://schemas.microsoft.com/office/drawing/2014/main" id="{ED33A08D-027E-9F8E-C5E5-ECA05D805309}"/>
              </a:ext>
            </a:extLst>
          </p:cNvPr>
          <p:cNvPicPr>
            <a:picLocks noChangeAspect="1"/>
          </p:cNvPicPr>
          <p:nvPr/>
        </p:nvPicPr>
        <p:blipFill>
          <a:blip r:embed="rId3"/>
          <a:srcRect b="8066"/>
          <a:stretch>
            <a:fillRect/>
          </a:stretch>
        </p:blipFill>
        <p:spPr>
          <a:xfrm>
            <a:off x="7170288" y="1364133"/>
            <a:ext cx="3930752" cy="1867647"/>
          </a:xfrm>
          <a:prstGeom prst="rect">
            <a:avLst/>
          </a:prstGeom>
        </p:spPr>
      </p:pic>
      <p:sp>
        <p:nvSpPr>
          <p:cNvPr id="5" name="TextBox 4">
            <a:extLst>
              <a:ext uri="{FF2B5EF4-FFF2-40B4-BE49-F238E27FC236}">
                <a16:creationId xmlns:a16="http://schemas.microsoft.com/office/drawing/2014/main" id="{38C04D94-CF52-1FCE-C4B3-6EECFBDAD36C}"/>
              </a:ext>
            </a:extLst>
          </p:cNvPr>
          <p:cNvSpPr txBox="1"/>
          <p:nvPr/>
        </p:nvSpPr>
        <p:spPr>
          <a:xfrm>
            <a:off x="7810499" y="1014729"/>
            <a:ext cx="2983881" cy="276999"/>
          </a:xfrm>
          <a:prstGeom prst="rect">
            <a:avLst/>
          </a:prstGeom>
          <a:noFill/>
          <a:ln>
            <a:noFill/>
          </a:ln>
        </p:spPr>
        <p:txBody>
          <a:bodyPr wrap="square" rtlCol="0">
            <a:spAutoFit/>
          </a:bodyPr>
          <a:lstStyle/>
          <a:p>
            <a:pPr algn="ctr"/>
            <a:r>
              <a:rPr lang="en-US" sz="1200" u="sng" dirty="0">
                <a:solidFill>
                  <a:srgbClr val="7030A0"/>
                </a:solidFill>
              </a:rPr>
              <a:t>Thermal Balance Test Configuration</a:t>
            </a:r>
            <a:endParaRPr lang="en-US" sz="1200" u="sng" dirty="0">
              <a:solidFill>
                <a:srgbClr val="7030A0"/>
              </a:solidFill>
              <a:highlight>
                <a:srgbClr val="FFFF00"/>
              </a:highlight>
            </a:endParaRPr>
          </a:p>
        </p:txBody>
      </p:sp>
      <p:grpSp>
        <p:nvGrpSpPr>
          <p:cNvPr id="66" name="Group 65">
            <a:extLst>
              <a:ext uri="{FF2B5EF4-FFF2-40B4-BE49-F238E27FC236}">
                <a16:creationId xmlns:a16="http://schemas.microsoft.com/office/drawing/2014/main" id="{82AF0B6A-EFFB-B117-DA2C-7F0866FFB252}"/>
              </a:ext>
            </a:extLst>
          </p:cNvPr>
          <p:cNvGrpSpPr/>
          <p:nvPr/>
        </p:nvGrpSpPr>
        <p:grpSpPr>
          <a:xfrm>
            <a:off x="6414397" y="3491171"/>
            <a:ext cx="5723705" cy="2828662"/>
            <a:chOff x="6520334" y="3513474"/>
            <a:chExt cx="5723705" cy="2828662"/>
          </a:xfrm>
        </p:grpSpPr>
        <p:pic>
          <p:nvPicPr>
            <p:cNvPr id="7" name="Picture 6">
              <a:extLst>
                <a:ext uri="{FF2B5EF4-FFF2-40B4-BE49-F238E27FC236}">
                  <a16:creationId xmlns:a16="http://schemas.microsoft.com/office/drawing/2014/main" id="{95B5B242-BCF8-230C-2940-10427DD317C0}"/>
                </a:ext>
              </a:extLst>
            </p:cNvPr>
            <p:cNvPicPr>
              <a:picLocks noChangeAspect="1"/>
            </p:cNvPicPr>
            <p:nvPr/>
          </p:nvPicPr>
          <p:blipFill>
            <a:blip r:embed="rId4">
              <a:clrChange>
                <a:clrFrom>
                  <a:srgbClr val="FAFBFB"/>
                </a:clrFrom>
                <a:clrTo>
                  <a:srgbClr val="FAFBFB">
                    <a:alpha val="0"/>
                  </a:srgbClr>
                </a:clrTo>
              </a:clrChange>
            </a:blip>
            <a:stretch>
              <a:fillRect/>
            </a:stretch>
          </p:blipFill>
          <p:spPr>
            <a:xfrm>
              <a:off x="7826725" y="3579541"/>
              <a:ext cx="3254387" cy="2356739"/>
            </a:xfrm>
            <a:prstGeom prst="rect">
              <a:avLst/>
            </a:prstGeom>
            <a:ln>
              <a:noFill/>
            </a:ln>
          </p:spPr>
        </p:pic>
        <p:sp>
          <p:nvSpPr>
            <p:cNvPr id="9" name="TextBox 8">
              <a:extLst>
                <a:ext uri="{FF2B5EF4-FFF2-40B4-BE49-F238E27FC236}">
                  <a16:creationId xmlns:a16="http://schemas.microsoft.com/office/drawing/2014/main" id="{AFABE2D7-7C02-1B22-1D0D-33641D9E8579}"/>
                </a:ext>
              </a:extLst>
            </p:cNvPr>
            <p:cNvSpPr txBox="1"/>
            <p:nvPr/>
          </p:nvSpPr>
          <p:spPr>
            <a:xfrm>
              <a:off x="6976542" y="3719220"/>
              <a:ext cx="1108053" cy="353943"/>
            </a:xfrm>
            <a:prstGeom prst="rect">
              <a:avLst/>
            </a:prstGeom>
            <a:noFill/>
            <a:ln>
              <a:noFill/>
            </a:ln>
          </p:spPr>
          <p:txBody>
            <a:bodyPr wrap="square" rtlCol="0">
              <a:spAutoFit/>
            </a:bodyPr>
            <a:lstStyle/>
            <a:p>
              <a:pPr algn="ctr"/>
              <a:r>
                <a:rPr lang="en-US" sz="1000" dirty="0">
                  <a:solidFill>
                    <a:srgbClr val="00B0F0"/>
                  </a:solidFill>
                </a:rPr>
                <a:t>Cold Target</a:t>
              </a:r>
            </a:p>
            <a:p>
              <a:pPr algn="ctr"/>
              <a:r>
                <a:rPr lang="en-US" sz="700" dirty="0">
                  <a:solidFill>
                    <a:srgbClr val="00B0F0"/>
                  </a:solidFill>
                </a:rPr>
                <a:t>(GSE heaters)</a:t>
              </a:r>
              <a:endParaRPr lang="en-US" sz="1000" dirty="0">
                <a:solidFill>
                  <a:srgbClr val="00B0F0"/>
                </a:solidFill>
              </a:endParaRPr>
            </a:p>
          </p:txBody>
        </p:sp>
        <p:cxnSp>
          <p:nvCxnSpPr>
            <p:cNvPr id="10" name="Straight Arrow Connector 9">
              <a:extLst>
                <a:ext uri="{FF2B5EF4-FFF2-40B4-BE49-F238E27FC236}">
                  <a16:creationId xmlns:a16="http://schemas.microsoft.com/office/drawing/2014/main" id="{21E9822E-FAD8-E4B8-670D-1FA2CA62E222}"/>
                </a:ext>
              </a:extLst>
            </p:cNvPr>
            <p:cNvCxnSpPr>
              <a:cxnSpLocks/>
            </p:cNvCxnSpPr>
            <p:nvPr/>
          </p:nvCxnSpPr>
          <p:spPr>
            <a:xfrm>
              <a:off x="7919603" y="4000859"/>
              <a:ext cx="310216" cy="14774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036D0CF-3777-0AFB-4C3A-15CC24E99D74}"/>
                </a:ext>
              </a:extLst>
            </p:cNvPr>
            <p:cNvSpPr txBox="1"/>
            <p:nvPr/>
          </p:nvSpPr>
          <p:spPr>
            <a:xfrm>
              <a:off x="6520334" y="4818720"/>
              <a:ext cx="1569741" cy="246221"/>
            </a:xfrm>
            <a:prstGeom prst="rect">
              <a:avLst/>
            </a:prstGeom>
            <a:noFill/>
          </p:spPr>
          <p:txBody>
            <a:bodyPr wrap="square" rtlCol="0">
              <a:spAutoFit/>
            </a:bodyPr>
            <a:lstStyle/>
            <a:p>
              <a:pPr algn="ctr"/>
              <a:r>
                <a:rPr lang="en-US" sz="1000" dirty="0">
                  <a:solidFill>
                    <a:srgbClr val="00B050"/>
                  </a:solidFill>
                </a:rPr>
                <a:t>Cold Target Q-meter</a:t>
              </a:r>
            </a:p>
          </p:txBody>
        </p:sp>
        <p:cxnSp>
          <p:nvCxnSpPr>
            <p:cNvPr id="12" name="Straight Arrow Connector 11">
              <a:extLst>
                <a:ext uri="{FF2B5EF4-FFF2-40B4-BE49-F238E27FC236}">
                  <a16:creationId xmlns:a16="http://schemas.microsoft.com/office/drawing/2014/main" id="{4A8B4D0D-F9FF-2240-B4EA-32D42C5A9648}"/>
                </a:ext>
              </a:extLst>
            </p:cNvPr>
            <p:cNvCxnSpPr>
              <a:cxnSpLocks/>
            </p:cNvCxnSpPr>
            <p:nvPr/>
          </p:nvCxnSpPr>
          <p:spPr>
            <a:xfrm flipV="1">
              <a:off x="7936330" y="4901575"/>
              <a:ext cx="310216" cy="4379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8BC3F8E-15BC-042D-A49E-B83606D3BD3F}"/>
                </a:ext>
              </a:extLst>
            </p:cNvPr>
            <p:cNvSpPr txBox="1"/>
            <p:nvPr/>
          </p:nvSpPr>
          <p:spPr>
            <a:xfrm>
              <a:off x="6889907" y="5672023"/>
              <a:ext cx="1569741" cy="353943"/>
            </a:xfrm>
            <a:prstGeom prst="rect">
              <a:avLst/>
            </a:prstGeom>
            <a:noFill/>
            <a:ln>
              <a:noFill/>
            </a:ln>
          </p:spPr>
          <p:txBody>
            <a:bodyPr wrap="square" rtlCol="0">
              <a:spAutoFit/>
            </a:bodyPr>
            <a:lstStyle/>
            <a:p>
              <a:pPr algn="ctr"/>
              <a:r>
                <a:rPr lang="en-US" sz="1000" dirty="0">
                  <a:solidFill>
                    <a:srgbClr val="00B0F0"/>
                  </a:solidFill>
                </a:rPr>
                <a:t>IEB</a:t>
              </a:r>
            </a:p>
            <a:p>
              <a:pPr algn="ctr"/>
              <a:r>
                <a:rPr lang="en-US" sz="700" dirty="0">
                  <a:solidFill>
                    <a:srgbClr val="00B0F0"/>
                  </a:solidFill>
                </a:rPr>
                <a:t>(GSE heaters on radiator)</a:t>
              </a:r>
            </a:p>
          </p:txBody>
        </p:sp>
        <p:cxnSp>
          <p:nvCxnSpPr>
            <p:cNvPr id="14" name="Straight Arrow Connector 13">
              <a:extLst>
                <a:ext uri="{FF2B5EF4-FFF2-40B4-BE49-F238E27FC236}">
                  <a16:creationId xmlns:a16="http://schemas.microsoft.com/office/drawing/2014/main" id="{D921540E-0EBF-62DA-BC9C-F588EB230F6D}"/>
                </a:ext>
              </a:extLst>
            </p:cNvPr>
            <p:cNvCxnSpPr>
              <a:cxnSpLocks/>
            </p:cNvCxnSpPr>
            <p:nvPr/>
          </p:nvCxnSpPr>
          <p:spPr>
            <a:xfrm flipV="1">
              <a:off x="7961971" y="4744569"/>
              <a:ext cx="1145015" cy="97600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954AB62-80C1-DBB8-F884-81438E5A82B3}"/>
                </a:ext>
              </a:extLst>
            </p:cNvPr>
            <p:cNvSpPr txBox="1"/>
            <p:nvPr/>
          </p:nvSpPr>
          <p:spPr>
            <a:xfrm>
              <a:off x="8062898" y="5988193"/>
              <a:ext cx="1569741" cy="353943"/>
            </a:xfrm>
            <a:prstGeom prst="rect">
              <a:avLst/>
            </a:prstGeom>
            <a:noFill/>
            <a:ln>
              <a:noFill/>
            </a:ln>
          </p:spPr>
          <p:txBody>
            <a:bodyPr wrap="square" rtlCol="0">
              <a:spAutoFit/>
            </a:bodyPr>
            <a:lstStyle/>
            <a:p>
              <a:pPr algn="ctr"/>
              <a:r>
                <a:rPr lang="en-US" sz="1000" dirty="0">
                  <a:solidFill>
                    <a:srgbClr val="00B0F0"/>
                  </a:solidFill>
                </a:rPr>
                <a:t>IEB-</a:t>
              </a:r>
              <a:r>
                <a:rPr lang="en-US" sz="1000" dirty="0" err="1">
                  <a:solidFill>
                    <a:srgbClr val="00B0F0"/>
                  </a:solidFill>
                </a:rPr>
                <a:t>ExPA</a:t>
              </a:r>
              <a:r>
                <a:rPr lang="en-US" sz="1000" dirty="0">
                  <a:solidFill>
                    <a:srgbClr val="00B0F0"/>
                  </a:solidFill>
                </a:rPr>
                <a:t> Simulator</a:t>
              </a:r>
            </a:p>
            <a:p>
              <a:pPr algn="ctr"/>
              <a:r>
                <a:rPr lang="en-US" sz="700" dirty="0">
                  <a:solidFill>
                    <a:srgbClr val="00B0F0"/>
                  </a:solidFill>
                </a:rPr>
                <a:t>(GSE heaters)</a:t>
              </a:r>
            </a:p>
          </p:txBody>
        </p:sp>
        <p:cxnSp>
          <p:nvCxnSpPr>
            <p:cNvPr id="16" name="Straight Arrow Connector 15">
              <a:extLst>
                <a:ext uri="{FF2B5EF4-FFF2-40B4-BE49-F238E27FC236}">
                  <a16:creationId xmlns:a16="http://schemas.microsoft.com/office/drawing/2014/main" id="{23397D76-E4A1-CD3D-99A3-45CCF240E2FF}"/>
                </a:ext>
              </a:extLst>
            </p:cNvPr>
            <p:cNvCxnSpPr>
              <a:cxnSpLocks/>
            </p:cNvCxnSpPr>
            <p:nvPr/>
          </p:nvCxnSpPr>
          <p:spPr>
            <a:xfrm flipV="1">
              <a:off x="9065941" y="5536200"/>
              <a:ext cx="202652" cy="45758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BFA2F33-F38A-1BA7-2C2A-F48EEE43F34C}"/>
                </a:ext>
              </a:extLst>
            </p:cNvPr>
            <p:cNvSpPr txBox="1"/>
            <p:nvPr/>
          </p:nvSpPr>
          <p:spPr>
            <a:xfrm>
              <a:off x="9908301" y="3513474"/>
              <a:ext cx="1595699" cy="353943"/>
            </a:xfrm>
            <a:prstGeom prst="rect">
              <a:avLst/>
            </a:prstGeom>
            <a:noFill/>
            <a:ln>
              <a:noFill/>
            </a:ln>
          </p:spPr>
          <p:txBody>
            <a:bodyPr wrap="square" rtlCol="0">
              <a:spAutoFit/>
            </a:bodyPr>
            <a:lstStyle/>
            <a:p>
              <a:pPr algn="ctr"/>
              <a:r>
                <a:rPr lang="en-US" sz="1000" dirty="0">
                  <a:solidFill>
                    <a:srgbClr val="00B0F0"/>
                  </a:solidFill>
                </a:rPr>
                <a:t>Detector Radiator</a:t>
              </a:r>
            </a:p>
            <a:p>
              <a:pPr algn="ctr"/>
              <a:r>
                <a:rPr lang="en-US" sz="700" dirty="0">
                  <a:solidFill>
                    <a:srgbClr val="00B0F0"/>
                  </a:solidFill>
                </a:rPr>
                <a:t>(GSE heaters)</a:t>
              </a:r>
              <a:endParaRPr lang="en-US" sz="1000" dirty="0">
                <a:solidFill>
                  <a:srgbClr val="00B0F0"/>
                </a:solidFill>
              </a:endParaRPr>
            </a:p>
          </p:txBody>
        </p:sp>
        <p:cxnSp>
          <p:nvCxnSpPr>
            <p:cNvPr id="20" name="Straight Arrow Connector 19">
              <a:extLst>
                <a:ext uri="{FF2B5EF4-FFF2-40B4-BE49-F238E27FC236}">
                  <a16:creationId xmlns:a16="http://schemas.microsoft.com/office/drawing/2014/main" id="{7352BDC9-160D-626D-AF1F-A65C685C24D3}"/>
                </a:ext>
              </a:extLst>
            </p:cNvPr>
            <p:cNvCxnSpPr>
              <a:cxnSpLocks/>
            </p:cNvCxnSpPr>
            <p:nvPr/>
          </p:nvCxnSpPr>
          <p:spPr>
            <a:xfrm flipH="1">
              <a:off x="10513091" y="3851766"/>
              <a:ext cx="98514" cy="20372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92C200C-9E04-4B6F-9AA6-D0D086792689}"/>
                </a:ext>
              </a:extLst>
            </p:cNvPr>
            <p:cNvSpPr txBox="1"/>
            <p:nvPr/>
          </p:nvSpPr>
          <p:spPr>
            <a:xfrm>
              <a:off x="10648341" y="5759404"/>
              <a:ext cx="1454449" cy="353943"/>
            </a:xfrm>
            <a:prstGeom prst="rect">
              <a:avLst/>
            </a:prstGeom>
            <a:noFill/>
            <a:ln>
              <a:noFill/>
            </a:ln>
          </p:spPr>
          <p:txBody>
            <a:bodyPr wrap="square" rtlCol="0">
              <a:spAutoFit/>
            </a:bodyPr>
            <a:lstStyle/>
            <a:p>
              <a:pPr algn="ctr"/>
              <a:r>
                <a:rPr lang="en-US" sz="1000" dirty="0">
                  <a:solidFill>
                    <a:srgbClr val="00B0F0"/>
                  </a:solidFill>
                </a:rPr>
                <a:t>OMA-</a:t>
              </a:r>
              <a:r>
                <a:rPr lang="en-US" sz="1000" dirty="0" err="1">
                  <a:solidFill>
                    <a:srgbClr val="00B0F0"/>
                  </a:solidFill>
                </a:rPr>
                <a:t>ExPA</a:t>
              </a:r>
              <a:r>
                <a:rPr lang="en-US" sz="1000" dirty="0">
                  <a:solidFill>
                    <a:srgbClr val="00B0F0"/>
                  </a:solidFill>
                </a:rPr>
                <a:t> Simulator</a:t>
              </a:r>
            </a:p>
            <a:p>
              <a:pPr algn="ctr"/>
              <a:r>
                <a:rPr lang="en-US" sz="700" dirty="0">
                  <a:solidFill>
                    <a:srgbClr val="00B0F0"/>
                  </a:solidFill>
                </a:rPr>
                <a:t>(GSE heaters)</a:t>
              </a:r>
            </a:p>
          </p:txBody>
        </p:sp>
        <p:cxnSp>
          <p:nvCxnSpPr>
            <p:cNvPr id="22" name="Straight Arrow Connector 21">
              <a:extLst>
                <a:ext uri="{FF2B5EF4-FFF2-40B4-BE49-F238E27FC236}">
                  <a16:creationId xmlns:a16="http://schemas.microsoft.com/office/drawing/2014/main" id="{28800123-C817-B2A2-7FB0-DEE648A6B7F7}"/>
                </a:ext>
              </a:extLst>
            </p:cNvPr>
            <p:cNvCxnSpPr>
              <a:cxnSpLocks/>
            </p:cNvCxnSpPr>
            <p:nvPr/>
          </p:nvCxnSpPr>
          <p:spPr>
            <a:xfrm flipH="1" flipV="1">
              <a:off x="10148542" y="5389313"/>
              <a:ext cx="645838" cy="39259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6B6EFEC-0AF9-BE0F-8440-AA393DED90B1}"/>
                </a:ext>
              </a:extLst>
            </p:cNvPr>
            <p:cNvSpPr txBox="1"/>
            <p:nvPr/>
          </p:nvSpPr>
          <p:spPr>
            <a:xfrm>
              <a:off x="9507194" y="6004899"/>
              <a:ext cx="1005764" cy="246221"/>
            </a:xfrm>
            <a:prstGeom prst="rect">
              <a:avLst/>
            </a:prstGeom>
            <a:noFill/>
            <a:ln>
              <a:noFill/>
            </a:ln>
          </p:spPr>
          <p:txBody>
            <a:bodyPr wrap="square" rtlCol="0">
              <a:spAutoFit/>
            </a:bodyPr>
            <a:lstStyle/>
            <a:p>
              <a:pPr algn="ctr"/>
              <a:r>
                <a:rPr lang="en-US" sz="1000" dirty="0">
                  <a:solidFill>
                    <a:srgbClr val="00B050"/>
                  </a:solidFill>
                </a:rPr>
                <a:t>IEB Q-meter</a:t>
              </a:r>
              <a:endParaRPr lang="en-US" sz="600" dirty="0">
                <a:solidFill>
                  <a:srgbClr val="00B050"/>
                </a:solidFill>
              </a:endParaRPr>
            </a:p>
          </p:txBody>
        </p:sp>
        <p:sp>
          <p:nvSpPr>
            <p:cNvPr id="26" name="TextBox 25">
              <a:extLst>
                <a:ext uri="{FF2B5EF4-FFF2-40B4-BE49-F238E27FC236}">
                  <a16:creationId xmlns:a16="http://schemas.microsoft.com/office/drawing/2014/main" id="{00F54C46-ED7E-AE0D-E33E-723DBA785D4B}"/>
                </a:ext>
              </a:extLst>
            </p:cNvPr>
            <p:cNvSpPr txBox="1"/>
            <p:nvPr/>
          </p:nvSpPr>
          <p:spPr>
            <a:xfrm>
              <a:off x="10976553" y="4723773"/>
              <a:ext cx="1267486" cy="246221"/>
            </a:xfrm>
            <a:prstGeom prst="rect">
              <a:avLst/>
            </a:prstGeom>
            <a:noFill/>
            <a:ln>
              <a:noFill/>
            </a:ln>
          </p:spPr>
          <p:txBody>
            <a:bodyPr wrap="square" rtlCol="0">
              <a:spAutoFit/>
            </a:bodyPr>
            <a:lstStyle/>
            <a:p>
              <a:pPr algn="ctr"/>
              <a:r>
                <a:rPr lang="en-US" sz="1000" dirty="0">
                  <a:solidFill>
                    <a:srgbClr val="00B050"/>
                  </a:solidFill>
                </a:rPr>
                <a:t>Detector Q-meter</a:t>
              </a:r>
              <a:endParaRPr lang="en-US" sz="600" dirty="0">
                <a:solidFill>
                  <a:srgbClr val="00B050"/>
                </a:solidFill>
              </a:endParaRPr>
            </a:p>
          </p:txBody>
        </p:sp>
        <p:cxnSp>
          <p:nvCxnSpPr>
            <p:cNvPr id="27" name="Straight Arrow Connector 26">
              <a:extLst>
                <a:ext uri="{FF2B5EF4-FFF2-40B4-BE49-F238E27FC236}">
                  <a16:creationId xmlns:a16="http://schemas.microsoft.com/office/drawing/2014/main" id="{F9330679-3397-B086-2A9B-62658CECB6D9}"/>
                </a:ext>
              </a:extLst>
            </p:cNvPr>
            <p:cNvCxnSpPr>
              <a:cxnSpLocks/>
            </p:cNvCxnSpPr>
            <p:nvPr/>
          </p:nvCxnSpPr>
          <p:spPr>
            <a:xfrm flipH="1">
              <a:off x="10863021" y="4900961"/>
              <a:ext cx="221291" cy="13231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21D9D77-04A3-4E88-1745-BDE390DD11A2}"/>
                </a:ext>
              </a:extLst>
            </p:cNvPr>
            <p:cNvCxnSpPr>
              <a:cxnSpLocks/>
            </p:cNvCxnSpPr>
            <p:nvPr/>
          </p:nvCxnSpPr>
          <p:spPr>
            <a:xfrm flipH="1" flipV="1">
              <a:off x="9608365" y="5529273"/>
              <a:ext cx="288342" cy="48681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A2BC47B7-30A0-6521-2CDA-3FEF5693340B}"/>
              </a:ext>
            </a:extLst>
          </p:cNvPr>
          <p:cNvSpPr txBox="1"/>
          <p:nvPr/>
        </p:nvSpPr>
        <p:spPr>
          <a:xfrm>
            <a:off x="1911071" y="790693"/>
            <a:ext cx="3162733" cy="276999"/>
          </a:xfrm>
          <a:prstGeom prst="rect">
            <a:avLst/>
          </a:prstGeom>
          <a:noFill/>
          <a:ln>
            <a:noFill/>
          </a:ln>
        </p:spPr>
        <p:txBody>
          <a:bodyPr wrap="square" rtlCol="0">
            <a:spAutoFit/>
          </a:bodyPr>
          <a:lstStyle/>
          <a:p>
            <a:pPr algn="ctr"/>
            <a:r>
              <a:rPr lang="en-US" sz="1200" u="sng" dirty="0">
                <a:solidFill>
                  <a:srgbClr val="7030A0"/>
                </a:solidFill>
              </a:rPr>
              <a:t>Thermal Cycle Test Configuration</a:t>
            </a:r>
            <a:endParaRPr lang="en-US" sz="1200" u="sng" dirty="0">
              <a:solidFill>
                <a:srgbClr val="7030A0"/>
              </a:solidFill>
              <a:highlight>
                <a:srgbClr val="FFFF00"/>
              </a:highlight>
            </a:endParaRPr>
          </a:p>
        </p:txBody>
      </p:sp>
      <p:grpSp>
        <p:nvGrpSpPr>
          <p:cNvPr id="65" name="Group 64">
            <a:extLst>
              <a:ext uri="{FF2B5EF4-FFF2-40B4-BE49-F238E27FC236}">
                <a16:creationId xmlns:a16="http://schemas.microsoft.com/office/drawing/2014/main" id="{73C13722-CD88-9A74-3DCE-1DE805878B52}"/>
              </a:ext>
            </a:extLst>
          </p:cNvPr>
          <p:cNvGrpSpPr/>
          <p:nvPr/>
        </p:nvGrpSpPr>
        <p:grpSpPr>
          <a:xfrm>
            <a:off x="986341" y="3796028"/>
            <a:ext cx="5533619" cy="2918399"/>
            <a:chOff x="365890" y="833211"/>
            <a:chExt cx="5533619" cy="2918399"/>
          </a:xfrm>
        </p:grpSpPr>
        <p:pic>
          <p:nvPicPr>
            <p:cNvPr id="39" name="Picture 38">
              <a:extLst>
                <a:ext uri="{FF2B5EF4-FFF2-40B4-BE49-F238E27FC236}">
                  <a16:creationId xmlns:a16="http://schemas.microsoft.com/office/drawing/2014/main" id="{46D0AC9D-5894-4811-5539-318AC98708FF}"/>
                </a:ext>
              </a:extLst>
            </p:cNvPr>
            <p:cNvPicPr>
              <a:picLocks noChangeAspect="1"/>
            </p:cNvPicPr>
            <p:nvPr/>
          </p:nvPicPr>
          <p:blipFill>
            <a:blip r:embed="rId5">
              <a:clrChange>
                <a:clrFrom>
                  <a:srgbClr val="FAFBFB"/>
                </a:clrFrom>
                <a:clrTo>
                  <a:srgbClr val="FAFBFB">
                    <a:alpha val="0"/>
                  </a:srgbClr>
                </a:clrTo>
              </a:clrChange>
            </a:blip>
            <a:stretch>
              <a:fillRect/>
            </a:stretch>
          </p:blipFill>
          <p:spPr>
            <a:xfrm>
              <a:off x="1249976" y="1025796"/>
              <a:ext cx="3232981" cy="2369751"/>
            </a:xfrm>
            <a:prstGeom prst="rect">
              <a:avLst/>
            </a:prstGeom>
            <a:ln>
              <a:noFill/>
            </a:ln>
          </p:spPr>
        </p:pic>
        <p:sp>
          <p:nvSpPr>
            <p:cNvPr id="41" name="TextBox 40">
              <a:extLst>
                <a:ext uri="{FF2B5EF4-FFF2-40B4-BE49-F238E27FC236}">
                  <a16:creationId xmlns:a16="http://schemas.microsoft.com/office/drawing/2014/main" id="{AD95FA31-C56B-0E22-EA57-669D2F05F3EE}"/>
                </a:ext>
              </a:extLst>
            </p:cNvPr>
            <p:cNvSpPr txBox="1"/>
            <p:nvPr/>
          </p:nvSpPr>
          <p:spPr>
            <a:xfrm>
              <a:off x="365890" y="1268176"/>
              <a:ext cx="1108053" cy="246221"/>
            </a:xfrm>
            <a:prstGeom prst="rect">
              <a:avLst/>
            </a:prstGeom>
            <a:noFill/>
            <a:ln>
              <a:noFill/>
            </a:ln>
          </p:spPr>
          <p:txBody>
            <a:bodyPr wrap="square" rtlCol="0">
              <a:spAutoFit/>
            </a:bodyPr>
            <a:lstStyle/>
            <a:p>
              <a:pPr algn="ctr"/>
              <a:r>
                <a:rPr lang="en-US" sz="1000" dirty="0">
                  <a:solidFill>
                    <a:srgbClr val="7030A0"/>
                  </a:solidFill>
                </a:rPr>
                <a:t>Collimators</a:t>
              </a:r>
            </a:p>
          </p:txBody>
        </p:sp>
        <p:cxnSp>
          <p:nvCxnSpPr>
            <p:cNvPr id="42" name="Straight Arrow Connector 41">
              <a:extLst>
                <a:ext uri="{FF2B5EF4-FFF2-40B4-BE49-F238E27FC236}">
                  <a16:creationId xmlns:a16="http://schemas.microsoft.com/office/drawing/2014/main" id="{28933E5E-71FA-2F76-839C-A8E53274A31A}"/>
                </a:ext>
              </a:extLst>
            </p:cNvPr>
            <p:cNvCxnSpPr/>
            <p:nvPr/>
          </p:nvCxnSpPr>
          <p:spPr>
            <a:xfrm>
              <a:off x="1298180" y="1432636"/>
              <a:ext cx="310216" cy="14774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2759B95-60E0-5CB2-213C-B608F4D1B178}"/>
                </a:ext>
              </a:extLst>
            </p:cNvPr>
            <p:cNvSpPr txBox="1"/>
            <p:nvPr/>
          </p:nvSpPr>
          <p:spPr>
            <a:xfrm>
              <a:off x="563990" y="3137254"/>
              <a:ext cx="1569741" cy="353943"/>
            </a:xfrm>
            <a:prstGeom prst="rect">
              <a:avLst/>
            </a:prstGeom>
            <a:noFill/>
            <a:ln>
              <a:noFill/>
            </a:ln>
          </p:spPr>
          <p:txBody>
            <a:bodyPr wrap="square" rtlCol="0">
              <a:spAutoFit/>
            </a:bodyPr>
            <a:lstStyle/>
            <a:p>
              <a:pPr algn="ctr"/>
              <a:r>
                <a:rPr lang="en-US" sz="1000" dirty="0">
                  <a:solidFill>
                    <a:srgbClr val="00B0F0"/>
                  </a:solidFill>
                </a:rPr>
                <a:t>IEB</a:t>
              </a:r>
            </a:p>
            <a:p>
              <a:pPr algn="ctr"/>
              <a:r>
                <a:rPr lang="en-US" sz="700" dirty="0">
                  <a:solidFill>
                    <a:srgbClr val="00B0F0"/>
                  </a:solidFill>
                </a:rPr>
                <a:t>(GSE heaters on radiator)</a:t>
              </a:r>
            </a:p>
          </p:txBody>
        </p:sp>
        <p:cxnSp>
          <p:nvCxnSpPr>
            <p:cNvPr id="44" name="Straight Arrow Connector 43">
              <a:extLst>
                <a:ext uri="{FF2B5EF4-FFF2-40B4-BE49-F238E27FC236}">
                  <a16:creationId xmlns:a16="http://schemas.microsoft.com/office/drawing/2014/main" id="{0078B1F9-870A-3680-5380-549D179B73DB}"/>
                </a:ext>
              </a:extLst>
            </p:cNvPr>
            <p:cNvCxnSpPr>
              <a:cxnSpLocks/>
            </p:cNvCxnSpPr>
            <p:nvPr/>
          </p:nvCxnSpPr>
          <p:spPr>
            <a:xfrm flipV="1">
              <a:off x="1544444" y="2170771"/>
              <a:ext cx="1125114" cy="105193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DC99891-81A2-DAA7-9B11-C3850C4D8A14}"/>
                </a:ext>
              </a:extLst>
            </p:cNvPr>
            <p:cNvSpPr txBox="1"/>
            <p:nvPr/>
          </p:nvSpPr>
          <p:spPr>
            <a:xfrm>
              <a:off x="2456237" y="3397667"/>
              <a:ext cx="1569741" cy="353943"/>
            </a:xfrm>
            <a:prstGeom prst="rect">
              <a:avLst/>
            </a:prstGeom>
            <a:noFill/>
            <a:ln>
              <a:noFill/>
            </a:ln>
          </p:spPr>
          <p:txBody>
            <a:bodyPr wrap="square" rtlCol="0">
              <a:spAutoFit/>
            </a:bodyPr>
            <a:lstStyle/>
            <a:p>
              <a:pPr algn="ctr"/>
              <a:r>
                <a:rPr lang="en-US" sz="1000" dirty="0">
                  <a:solidFill>
                    <a:srgbClr val="00B0F0"/>
                  </a:solidFill>
                </a:rPr>
                <a:t>IEB-</a:t>
              </a:r>
              <a:r>
                <a:rPr lang="en-US" sz="1000" dirty="0" err="1">
                  <a:solidFill>
                    <a:srgbClr val="00B0F0"/>
                  </a:solidFill>
                </a:rPr>
                <a:t>ExPA</a:t>
              </a:r>
              <a:r>
                <a:rPr lang="en-US" sz="1000" dirty="0">
                  <a:solidFill>
                    <a:srgbClr val="00B0F0"/>
                  </a:solidFill>
                </a:rPr>
                <a:t> Simulator</a:t>
              </a:r>
            </a:p>
            <a:p>
              <a:pPr algn="ctr"/>
              <a:r>
                <a:rPr lang="en-US" sz="700" dirty="0">
                  <a:solidFill>
                    <a:srgbClr val="00B0F0"/>
                  </a:solidFill>
                </a:rPr>
                <a:t>(GSE heaters)</a:t>
              </a:r>
            </a:p>
          </p:txBody>
        </p:sp>
        <p:cxnSp>
          <p:nvCxnSpPr>
            <p:cNvPr id="46" name="Straight Arrow Connector 45">
              <a:extLst>
                <a:ext uri="{FF2B5EF4-FFF2-40B4-BE49-F238E27FC236}">
                  <a16:creationId xmlns:a16="http://schemas.microsoft.com/office/drawing/2014/main" id="{E291284E-4B3A-6950-CED4-EB8A1FBF6B9B}"/>
                </a:ext>
              </a:extLst>
            </p:cNvPr>
            <p:cNvCxnSpPr>
              <a:cxnSpLocks/>
            </p:cNvCxnSpPr>
            <p:nvPr/>
          </p:nvCxnSpPr>
          <p:spPr>
            <a:xfrm flipH="1" flipV="1">
              <a:off x="2903646" y="3046035"/>
              <a:ext cx="107183" cy="39411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51EB2DA-60AF-4473-652B-471E5829D985}"/>
                </a:ext>
              </a:extLst>
            </p:cNvPr>
            <p:cNvSpPr txBox="1"/>
            <p:nvPr/>
          </p:nvSpPr>
          <p:spPr>
            <a:xfrm>
              <a:off x="2466307" y="833211"/>
              <a:ext cx="1336435" cy="353943"/>
            </a:xfrm>
            <a:prstGeom prst="rect">
              <a:avLst/>
            </a:prstGeom>
            <a:noFill/>
            <a:ln>
              <a:noFill/>
            </a:ln>
          </p:spPr>
          <p:txBody>
            <a:bodyPr wrap="square" rtlCol="0">
              <a:spAutoFit/>
            </a:bodyPr>
            <a:lstStyle/>
            <a:p>
              <a:pPr algn="ctr"/>
              <a:r>
                <a:rPr lang="en-US" sz="1000" dirty="0">
                  <a:solidFill>
                    <a:srgbClr val="00B0F0"/>
                  </a:solidFill>
                </a:rPr>
                <a:t>Filter Wheel Arch</a:t>
              </a:r>
            </a:p>
            <a:p>
              <a:pPr algn="ctr"/>
              <a:r>
                <a:rPr lang="en-US" sz="700" dirty="0">
                  <a:solidFill>
                    <a:srgbClr val="00B0F0"/>
                  </a:solidFill>
                </a:rPr>
                <a:t>(GSE heaters)</a:t>
              </a:r>
              <a:endParaRPr lang="en-US" sz="1000" dirty="0">
                <a:solidFill>
                  <a:srgbClr val="00B0F0"/>
                </a:solidFill>
              </a:endParaRPr>
            </a:p>
          </p:txBody>
        </p:sp>
        <p:cxnSp>
          <p:nvCxnSpPr>
            <p:cNvPr id="48" name="Straight Arrow Connector 47">
              <a:extLst>
                <a:ext uri="{FF2B5EF4-FFF2-40B4-BE49-F238E27FC236}">
                  <a16:creationId xmlns:a16="http://schemas.microsoft.com/office/drawing/2014/main" id="{FB156134-CAEC-3B84-1DAF-23E78964D367}"/>
                </a:ext>
              </a:extLst>
            </p:cNvPr>
            <p:cNvCxnSpPr>
              <a:cxnSpLocks/>
            </p:cNvCxnSpPr>
            <p:nvPr/>
          </p:nvCxnSpPr>
          <p:spPr>
            <a:xfrm flipH="1">
              <a:off x="3055273" y="1170878"/>
              <a:ext cx="55917" cy="19302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D0E9836-2828-0CE1-1621-DAA32BAAAF9B}"/>
                </a:ext>
              </a:extLst>
            </p:cNvPr>
            <p:cNvSpPr txBox="1"/>
            <p:nvPr/>
          </p:nvSpPr>
          <p:spPr>
            <a:xfrm>
              <a:off x="3625982" y="922949"/>
              <a:ext cx="1595699" cy="353943"/>
            </a:xfrm>
            <a:prstGeom prst="rect">
              <a:avLst/>
            </a:prstGeom>
            <a:noFill/>
            <a:ln>
              <a:noFill/>
            </a:ln>
          </p:spPr>
          <p:txBody>
            <a:bodyPr wrap="square" rtlCol="0">
              <a:spAutoFit/>
            </a:bodyPr>
            <a:lstStyle/>
            <a:p>
              <a:pPr algn="ctr"/>
              <a:r>
                <a:rPr lang="en-US" sz="1000" dirty="0">
                  <a:solidFill>
                    <a:srgbClr val="00B0F0"/>
                  </a:solidFill>
                </a:rPr>
                <a:t>Detector Radiator</a:t>
              </a:r>
            </a:p>
            <a:p>
              <a:pPr algn="ctr"/>
              <a:r>
                <a:rPr lang="en-US" sz="700" dirty="0">
                  <a:solidFill>
                    <a:srgbClr val="00B0F0"/>
                  </a:solidFill>
                </a:rPr>
                <a:t>(GSE heaters)</a:t>
              </a:r>
              <a:endParaRPr lang="en-US" sz="1000" dirty="0">
                <a:solidFill>
                  <a:srgbClr val="00B0F0"/>
                </a:solidFill>
              </a:endParaRPr>
            </a:p>
          </p:txBody>
        </p:sp>
        <p:cxnSp>
          <p:nvCxnSpPr>
            <p:cNvPr id="50" name="Straight Arrow Connector 49">
              <a:extLst>
                <a:ext uri="{FF2B5EF4-FFF2-40B4-BE49-F238E27FC236}">
                  <a16:creationId xmlns:a16="http://schemas.microsoft.com/office/drawing/2014/main" id="{DA00D419-A01E-8441-4CBC-F8A8B2E4EE35}"/>
                </a:ext>
              </a:extLst>
            </p:cNvPr>
            <p:cNvCxnSpPr>
              <a:cxnSpLocks/>
            </p:cNvCxnSpPr>
            <p:nvPr/>
          </p:nvCxnSpPr>
          <p:spPr>
            <a:xfrm flipH="1">
              <a:off x="3974293" y="1216635"/>
              <a:ext cx="98514" cy="20372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BC9638-A0BF-DAA6-D621-8353E1F11F04}"/>
                </a:ext>
              </a:extLst>
            </p:cNvPr>
            <p:cNvSpPr txBox="1"/>
            <p:nvPr/>
          </p:nvSpPr>
          <p:spPr>
            <a:xfrm>
              <a:off x="4445060" y="2890099"/>
              <a:ext cx="1454449" cy="353943"/>
            </a:xfrm>
            <a:prstGeom prst="rect">
              <a:avLst/>
            </a:prstGeom>
            <a:noFill/>
            <a:ln>
              <a:noFill/>
            </a:ln>
          </p:spPr>
          <p:txBody>
            <a:bodyPr wrap="square" rtlCol="0">
              <a:spAutoFit/>
            </a:bodyPr>
            <a:lstStyle/>
            <a:p>
              <a:pPr algn="ctr"/>
              <a:r>
                <a:rPr lang="en-US" sz="1000" dirty="0">
                  <a:solidFill>
                    <a:srgbClr val="00B0F0"/>
                  </a:solidFill>
                </a:rPr>
                <a:t>OMA-</a:t>
              </a:r>
              <a:r>
                <a:rPr lang="en-US" sz="1000" dirty="0" err="1">
                  <a:solidFill>
                    <a:srgbClr val="00B0F0"/>
                  </a:solidFill>
                </a:rPr>
                <a:t>ExPA</a:t>
              </a:r>
              <a:r>
                <a:rPr lang="en-US" sz="1000" dirty="0">
                  <a:solidFill>
                    <a:srgbClr val="00B0F0"/>
                  </a:solidFill>
                </a:rPr>
                <a:t> Simulator</a:t>
              </a:r>
            </a:p>
            <a:p>
              <a:pPr algn="ctr"/>
              <a:r>
                <a:rPr lang="en-US" sz="700" dirty="0">
                  <a:solidFill>
                    <a:srgbClr val="00B0F0"/>
                  </a:solidFill>
                </a:rPr>
                <a:t>(GSE heaters)</a:t>
              </a:r>
            </a:p>
          </p:txBody>
        </p:sp>
        <p:cxnSp>
          <p:nvCxnSpPr>
            <p:cNvPr id="52" name="Straight Arrow Connector 51">
              <a:extLst>
                <a:ext uri="{FF2B5EF4-FFF2-40B4-BE49-F238E27FC236}">
                  <a16:creationId xmlns:a16="http://schemas.microsoft.com/office/drawing/2014/main" id="{41D12889-8E4E-7362-4BC1-23B54AAA6842}"/>
                </a:ext>
              </a:extLst>
            </p:cNvPr>
            <p:cNvCxnSpPr>
              <a:cxnSpLocks/>
            </p:cNvCxnSpPr>
            <p:nvPr/>
          </p:nvCxnSpPr>
          <p:spPr>
            <a:xfrm flipH="1" flipV="1">
              <a:off x="3638629" y="2854545"/>
              <a:ext cx="844161" cy="145133"/>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Footer Placeholder 16">
            <a:extLst>
              <a:ext uri="{FF2B5EF4-FFF2-40B4-BE49-F238E27FC236}">
                <a16:creationId xmlns:a16="http://schemas.microsoft.com/office/drawing/2014/main" id="{87234642-D273-552C-3FAA-5B70BCC7662C}"/>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18" name="Date Placeholder 1">
            <a:extLst>
              <a:ext uri="{FF2B5EF4-FFF2-40B4-BE49-F238E27FC236}">
                <a16:creationId xmlns:a16="http://schemas.microsoft.com/office/drawing/2014/main" id="{60227DDF-C1EE-3992-0E17-9F786A817A04}"/>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606921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A5CE2-0CB1-E3A9-C678-BD52BADC4D41}"/>
              </a:ext>
            </a:extLst>
          </p:cNvPr>
          <p:cNvSpPr>
            <a:spLocks noGrp="1"/>
          </p:cNvSpPr>
          <p:nvPr>
            <p:ph type="title"/>
          </p:nvPr>
        </p:nvSpPr>
        <p:spPr/>
        <p:txBody>
          <a:bodyPr/>
          <a:lstStyle/>
          <a:p>
            <a:r>
              <a:rPr lang="en-US" dirty="0"/>
              <a:t>Test Stability and Thermal Model Correlation Criteria</a:t>
            </a:r>
          </a:p>
        </p:txBody>
      </p:sp>
      <p:sp>
        <p:nvSpPr>
          <p:cNvPr id="8" name="Content Placeholder 7">
            <a:extLst>
              <a:ext uri="{FF2B5EF4-FFF2-40B4-BE49-F238E27FC236}">
                <a16:creationId xmlns:a16="http://schemas.microsoft.com/office/drawing/2014/main" id="{71BC1623-88C5-F81C-C4F2-896DB76CD291}"/>
              </a:ext>
            </a:extLst>
          </p:cNvPr>
          <p:cNvSpPr>
            <a:spLocks noGrp="1"/>
          </p:cNvSpPr>
          <p:nvPr>
            <p:ph idx="1"/>
          </p:nvPr>
        </p:nvSpPr>
        <p:spPr/>
        <p:txBody>
          <a:bodyPr/>
          <a:lstStyle/>
          <a:p>
            <a:r>
              <a:rPr lang="en-US" dirty="0"/>
              <a:t>Study was performed prior to the test to determine stability criteria and correlation criteria</a:t>
            </a:r>
          </a:p>
          <a:p>
            <a:pPr lvl="1"/>
            <a:r>
              <a:rPr lang="en-US" dirty="0"/>
              <a:t>Based on each thermal zone’s sensitivity to variations in heat loads and temperature</a:t>
            </a:r>
          </a:p>
          <a:p>
            <a:r>
              <a:rPr lang="en-US" dirty="0"/>
              <a:t>Design budget/margin of 5ºC for analytical uncertainty needs to contain the following uncertainties:</a:t>
            </a:r>
          </a:p>
          <a:p>
            <a:pPr lvl="1"/>
            <a:r>
              <a:rPr lang="en-US" dirty="0"/>
              <a:t>Temperature sensor reading</a:t>
            </a:r>
          </a:p>
          <a:p>
            <a:pPr lvl="1"/>
            <a:r>
              <a:rPr lang="en-US" dirty="0"/>
              <a:t>Q-meter heat flow</a:t>
            </a:r>
          </a:p>
          <a:p>
            <a:pPr lvl="1"/>
            <a:r>
              <a:rPr lang="en-US" dirty="0"/>
              <a:t>Test temperature stability (end of balance vs true steady state temperature)</a:t>
            </a:r>
          </a:p>
          <a:p>
            <a:pPr lvl="1"/>
            <a:r>
              <a:rPr lang="en-US" dirty="0"/>
              <a:t>Final correlation temperature vs test data</a:t>
            </a:r>
          </a:p>
          <a:p>
            <a:r>
              <a:rPr lang="en-US" dirty="0"/>
              <a:t>Taylor Series Uncertainty Propagation resulted in the following stability and correlation criteria: </a:t>
            </a:r>
          </a:p>
        </p:txBody>
      </p:sp>
      <p:sp>
        <p:nvSpPr>
          <p:cNvPr id="3" name="Slide Number Placeholder 2">
            <a:extLst>
              <a:ext uri="{FF2B5EF4-FFF2-40B4-BE49-F238E27FC236}">
                <a16:creationId xmlns:a16="http://schemas.microsoft.com/office/drawing/2014/main" id="{293F4B19-EC7E-7739-6E53-2370900E97E9}"/>
              </a:ext>
            </a:extLst>
          </p:cNvPr>
          <p:cNvSpPr>
            <a:spLocks noGrp="1"/>
          </p:cNvSpPr>
          <p:nvPr>
            <p:ph type="sldNum" sz="quarter" idx="4"/>
          </p:nvPr>
        </p:nvSpPr>
        <p:spPr>
          <a:xfrm>
            <a:off x="10805984" y="6400800"/>
            <a:ext cx="776416" cy="304800"/>
          </a:xfrm>
        </p:spPr>
        <p:txBody>
          <a:bodyPr/>
          <a:lstStyle/>
          <a:p>
            <a:fld id="{640FA3E2-4CB8-43B1-9AF4-23FEB8A0CB92}" type="slidenum">
              <a:rPr lang="en-US" smtClean="0"/>
              <a:pPr/>
              <a:t>15</a:t>
            </a:fld>
            <a:endParaRPr lang="en-US"/>
          </a:p>
        </p:txBody>
      </p:sp>
      <p:pic>
        <p:nvPicPr>
          <p:cNvPr id="5" name="Picture 4">
            <a:extLst>
              <a:ext uri="{FF2B5EF4-FFF2-40B4-BE49-F238E27FC236}">
                <a16:creationId xmlns:a16="http://schemas.microsoft.com/office/drawing/2014/main" id="{40928DDA-4E1A-3966-7F3D-84FF36F11DE7}"/>
              </a:ext>
            </a:extLst>
          </p:cNvPr>
          <p:cNvPicPr>
            <a:picLocks noChangeAspect="1"/>
          </p:cNvPicPr>
          <p:nvPr/>
        </p:nvPicPr>
        <p:blipFill>
          <a:blip r:embed="rId2"/>
          <a:srcRect l="3406" t="16694" r="2803"/>
          <a:stretch>
            <a:fillRect/>
          </a:stretch>
        </p:blipFill>
        <p:spPr>
          <a:xfrm>
            <a:off x="8084633" y="4977200"/>
            <a:ext cx="3633523" cy="1120287"/>
          </a:xfrm>
          <a:prstGeom prst="rect">
            <a:avLst/>
          </a:prstGeom>
        </p:spPr>
      </p:pic>
      <p:pic>
        <p:nvPicPr>
          <p:cNvPr id="6" name="Picture 5">
            <a:extLst>
              <a:ext uri="{FF2B5EF4-FFF2-40B4-BE49-F238E27FC236}">
                <a16:creationId xmlns:a16="http://schemas.microsoft.com/office/drawing/2014/main" id="{102D3794-A512-941E-C794-7B98CFA3E4CC}"/>
              </a:ext>
            </a:extLst>
          </p:cNvPr>
          <p:cNvPicPr>
            <a:picLocks noChangeAspect="1"/>
          </p:cNvPicPr>
          <p:nvPr/>
        </p:nvPicPr>
        <p:blipFill>
          <a:blip r:embed="rId3"/>
          <a:srcRect t="10471" b="29420"/>
          <a:stretch>
            <a:fillRect/>
          </a:stretch>
        </p:blipFill>
        <p:spPr>
          <a:xfrm>
            <a:off x="3795888" y="4895387"/>
            <a:ext cx="3847778" cy="1280160"/>
          </a:xfrm>
          <a:prstGeom prst="rect">
            <a:avLst/>
          </a:prstGeom>
        </p:spPr>
      </p:pic>
      <p:sp>
        <p:nvSpPr>
          <p:cNvPr id="7" name="Footer Placeholder 6">
            <a:extLst>
              <a:ext uri="{FF2B5EF4-FFF2-40B4-BE49-F238E27FC236}">
                <a16:creationId xmlns:a16="http://schemas.microsoft.com/office/drawing/2014/main" id="{1C93CC87-31FD-F6C7-D6D1-DB48B4D3230D}"/>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9" name="Date Placeholder 1">
            <a:extLst>
              <a:ext uri="{FF2B5EF4-FFF2-40B4-BE49-F238E27FC236}">
                <a16:creationId xmlns:a16="http://schemas.microsoft.com/office/drawing/2014/main" id="{4E0BE224-879B-F862-E943-447BEEC75B07}"/>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3672607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39AB3-ADCA-D2D1-FDB4-605B3C28D550}"/>
              </a:ext>
            </a:extLst>
          </p:cNvPr>
          <p:cNvSpPr>
            <a:spLocks noGrp="1"/>
          </p:cNvSpPr>
          <p:nvPr>
            <p:ph type="title"/>
          </p:nvPr>
        </p:nvSpPr>
        <p:spPr/>
        <p:txBody>
          <a:bodyPr/>
          <a:lstStyle/>
          <a:p>
            <a:r>
              <a:rPr lang="en-US" dirty="0"/>
              <a:t>Thermal Model Correlation: Results</a:t>
            </a:r>
          </a:p>
        </p:txBody>
      </p:sp>
      <p:sp>
        <p:nvSpPr>
          <p:cNvPr id="8" name="Content Placeholder 7">
            <a:extLst>
              <a:ext uri="{FF2B5EF4-FFF2-40B4-BE49-F238E27FC236}">
                <a16:creationId xmlns:a16="http://schemas.microsoft.com/office/drawing/2014/main" id="{F24546DA-AF63-E3CE-C468-472BC35C9B21}"/>
              </a:ext>
            </a:extLst>
          </p:cNvPr>
          <p:cNvSpPr>
            <a:spLocks noGrp="1"/>
          </p:cNvSpPr>
          <p:nvPr>
            <p:ph idx="1"/>
          </p:nvPr>
        </p:nvSpPr>
        <p:spPr>
          <a:xfrm>
            <a:off x="609600" y="914400"/>
            <a:ext cx="7341220" cy="1477537"/>
          </a:xfrm>
        </p:spPr>
        <p:txBody>
          <a:bodyPr/>
          <a:lstStyle/>
          <a:p>
            <a:r>
              <a:rPr lang="en-US" dirty="0"/>
              <a:t>Correlation achieved to within goal for both temperature and heat flow </a:t>
            </a:r>
          </a:p>
        </p:txBody>
      </p:sp>
      <p:sp>
        <p:nvSpPr>
          <p:cNvPr id="3" name="Slide Number Placeholder 2">
            <a:extLst>
              <a:ext uri="{FF2B5EF4-FFF2-40B4-BE49-F238E27FC236}">
                <a16:creationId xmlns:a16="http://schemas.microsoft.com/office/drawing/2014/main" id="{65C197D0-54B3-007C-8D4A-452E7A59E50E}"/>
              </a:ext>
            </a:extLst>
          </p:cNvPr>
          <p:cNvSpPr>
            <a:spLocks noGrp="1"/>
          </p:cNvSpPr>
          <p:nvPr>
            <p:ph type="sldNum" sz="quarter" idx="4"/>
          </p:nvPr>
        </p:nvSpPr>
        <p:spPr>
          <a:xfrm>
            <a:off x="10805984" y="6400800"/>
            <a:ext cx="776416" cy="304800"/>
          </a:xfrm>
        </p:spPr>
        <p:txBody>
          <a:bodyPr/>
          <a:lstStyle/>
          <a:p>
            <a:fld id="{640FA3E2-4CB8-43B1-9AF4-23FEB8A0CB92}" type="slidenum">
              <a:rPr lang="en-US" smtClean="0"/>
              <a:pPr/>
              <a:t>16</a:t>
            </a:fld>
            <a:endParaRPr lang="en-US"/>
          </a:p>
        </p:txBody>
      </p:sp>
      <p:pic>
        <p:nvPicPr>
          <p:cNvPr id="6" name="Picture 5">
            <a:extLst>
              <a:ext uri="{FF2B5EF4-FFF2-40B4-BE49-F238E27FC236}">
                <a16:creationId xmlns:a16="http://schemas.microsoft.com/office/drawing/2014/main" id="{BE433C10-6926-A835-3335-F2E568340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8785" y="2272407"/>
            <a:ext cx="7974430" cy="4069175"/>
          </a:xfrm>
          <a:prstGeom prst="rect">
            <a:avLst/>
          </a:prstGeom>
          <a:noFill/>
          <a:ln>
            <a:noFill/>
          </a:ln>
        </p:spPr>
      </p:pic>
      <p:pic>
        <p:nvPicPr>
          <p:cNvPr id="9" name="Picture 8">
            <a:extLst>
              <a:ext uri="{FF2B5EF4-FFF2-40B4-BE49-F238E27FC236}">
                <a16:creationId xmlns:a16="http://schemas.microsoft.com/office/drawing/2014/main" id="{A2B4477A-53B2-2A99-AF5F-0E4C6CE7BADB}"/>
              </a:ext>
            </a:extLst>
          </p:cNvPr>
          <p:cNvPicPr>
            <a:picLocks noChangeAspect="1"/>
          </p:cNvPicPr>
          <p:nvPr/>
        </p:nvPicPr>
        <p:blipFill>
          <a:blip r:embed="rId3"/>
          <a:srcRect l="3406" t="16694" r="2803"/>
          <a:stretch>
            <a:fillRect/>
          </a:stretch>
        </p:blipFill>
        <p:spPr>
          <a:xfrm>
            <a:off x="7692982" y="898521"/>
            <a:ext cx="3633523" cy="1120287"/>
          </a:xfrm>
          <a:prstGeom prst="rect">
            <a:avLst/>
          </a:prstGeom>
        </p:spPr>
      </p:pic>
      <p:sp>
        <p:nvSpPr>
          <p:cNvPr id="5" name="Footer Placeholder 4">
            <a:extLst>
              <a:ext uri="{FF2B5EF4-FFF2-40B4-BE49-F238E27FC236}">
                <a16:creationId xmlns:a16="http://schemas.microsoft.com/office/drawing/2014/main" id="{918EA54C-4BAE-E201-E201-C5562CFDFE2A}"/>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10" name="Date Placeholder 1">
            <a:extLst>
              <a:ext uri="{FF2B5EF4-FFF2-40B4-BE49-F238E27FC236}">
                <a16:creationId xmlns:a16="http://schemas.microsoft.com/office/drawing/2014/main" id="{620F3391-0325-A385-6716-BAC8F8E30F82}"/>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2442360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7A91-8095-981D-623D-B3392B26A04D}"/>
              </a:ext>
            </a:extLst>
          </p:cNvPr>
          <p:cNvSpPr>
            <a:spLocks noGrp="1"/>
          </p:cNvSpPr>
          <p:nvPr>
            <p:ph type="title"/>
          </p:nvPr>
        </p:nvSpPr>
        <p:spPr/>
        <p:txBody>
          <a:bodyPr/>
          <a:lstStyle/>
          <a:p>
            <a:r>
              <a:rPr lang="en-US" dirty="0"/>
              <a:t>Thermal Model Correlation: Results</a:t>
            </a:r>
          </a:p>
        </p:txBody>
      </p:sp>
      <p:sp>
        <p:nvSpPr>
          <p:cNvPr id="3" name="Content Placeholder 2">
            <a:extLst>
              <a:ext uri="{FF2B5EF4-FFF2-40B4-BE49-F238E27FC236}">
                <a16:creationId xmlns:a16="http://schemas.microsoft.com/office/drawing/2014/main" id="{551B8082-919A-32B0-35EC-D61113D496A9}"/>
              </a:ext>
            </a:extLst>
          </p:cNvPr>
          <p:cNvSpPr>
            <a:spLocks noGrp="1"/>
          </p:cNvSpPr>
          <p:nvPr>
            <p:ph idx="1"/>
          </p:nvPr>
        </p:nvSpPr>
        <p:spPr>
          <a:xfrm>
            <a:off x="609600" y="914400"/>
            <a:ext cx="5183459" cy="5410200"/>
          </a:xfrm>
        </p:spPr>
        <p:txBody>
          <a:bodyPr/>
          <a:lstStyle/>
          <a:p>
            <a:r>
              <a:rPr lang="en-US" dirty="0"/>
              <a:t>The largest changes made to correlate the model were:</a:t>
            </a:r>
          </a:p>
          <a:p>
            <a:pPr lvl="1"/>
            <a:r>
              <a:rPr lang="en-US" dirty="0"/>
              <a:t>Wedge-Lok conductance</a:t>
            </a:r>
          </a:p>
          <a:p>
            <a:pPr lvl="1"/>
            <a:r>
              <a:rPr lang="en-US" dirty="0"/>
              <a:t>MLI e*</a:t>
            </a:r>
          </a:p>
          <a:p>
            <a:pPr lvl="1"/>
            <a:r>
              <a:rPr lang="en-US" dirty="0"/>
              <a:t>GSE connections to flight hardware</a:t>
            </a:r>
          </a:p>
        </p:txBody>
      </p:sp>
      <p:sp>
        <p:nvSpPr>
          <p:cNvPr id="5" name="Slide Number Placeholder 4">
            <a:extLst>
              <a:ext uri="{FF2B5EF4-FFF2-40B4-BE49-F238E27FC236}">
                <a16:creationId xmlns:a16="http://schemas.microsoft.com/office/drawing/2014/main" id="{A879B610-DD41-6032-E6B0-5B250F9F19CF}"/>
              </a:ext>
            </a:extLst>
          </p:cNvPr>
          <p:cNvSpPr>
            <a:spLocks noGrp="1"/>
          </p:cNvSpPr>
          <p:nvPr>
            <p:ph type="sldNum" sz="quarter" idx="4"/>
          </p:nvPr>
        </p:nvSpPr>
        <p:spPr>
          <a:xfrm>
            <a:off x="10805984" y="6400800"/>
            <a:ext cx="776416" cy="304800"/>
          </a:xfrm>
        </p:spPr>
        <p:txBody>
          <a:bodyPr/>
          <a:lstStyle/>
          <a:p>
            <a:fld id="{33F42015-0FC7-4B0E-8D2B-76EADF48D957}" type="slidenum">
              <a:rPr lang="en-US" smtClean="0"/>
              <a:pPr/>
              <a:t>17</a:t>
            </a:fld>
            <a:endParaRPr lang="en-US"/>
          </a:p>
        </p:txBody>
      </p:sp>
      <p:pic>
        <p:nvPicPr>
          <p:cNvPr id="7" name="Picture 6">
            <a:extLst>
              <a:ext uri="{FF2B5EF4-FFF2-40B4-BE49-F238E27FC236}">
                <a16:creationId xmlns:a16="http://schemas.microsoft.com/office/drawing/2014/main" id="{8259C884-5B41-C73D-C4B7-F7D188E5B70B}"/>
              </a:ext>
            </a:extLst>
          </p:cNvPr>
          <p:cNvPicPr>
            <a:picLocks noChangeAspect="1"/>
          </p:cNvPicPr>
          <p:nvPr/>
        </p:nvPicPr>
        <p:blipFill>
          <a:blip r:embed="rId2"/>
          <a:srcRect t="4018"/>
          <a:stretch>
            <a:fillRect/>
          </a:stretch>
        </p:blipFill>
        <p:spPr>
          <a:xfrm>
            <a:off x="5620215" y="903248"/>
            <a:ext cx="6350168" cy="5228256"/>
          </a:xfrm>
          <a:prstGeom prst="rect">
            <a:avLst/>
          </a:prstGeom>
        </p:spPr>
      </p:pic>
      <p:sp>
        <p:nvSpPr>
          <p:cNvPr id="6" name="Rectangle: Rounded Corners 5">
            <a:extLst>
              <a:ext uri="{FF2B5EF4-FFF2-40B4-BE49-F238E27FC236}">
                <a16:creationId xmlns:a16="http://schemas.microsoft.com/office/drawing/2014/main" id="{2C76FD39-BDF0-BDE5-C52A-2E90C071B828}"/>
              </a:ext>
            </a:extLst>
          </p:cNvPr>
          <p:cNvSpPr/>
          <p:nvPr/>
        </p:nvSpPr>
        <p:spPr bwMode="auto">
          <a:xfrm>
            <a:off x="9651380" y="1594624"/>
            <a:ext cx="529683" cy="189571"/>
          </a:xfrm>
          <a:prstGeom prst="round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8" name="Rectangle: Rounded Corners 7">
            <a:extLst>
              <a:ext uri="{FF2B5EF4-FFF2-40B4-BE49-F238E27FC236}">
                <a16:creationId xmlns:a16="http://schemas.microsoft.com/office/drawing/2014/main" id="{CC571EE6-30D1-667B-0583-6AD1EC3B493D}"/>
              </a:ext>
            </a:extLst>
          </p:cNvPr>
          <p:cNvSpPr/>
          <p:nvPr/>
        </p:nvSpPr>
        <p:spPr bwMode="auto">
          <a:xfrm>
            <a:off x="11285034" y="2046248"/>
            <a:ext cx="529683" cy="189571"/>
          </a:xfrm>
          <a:prstGeom prst="round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cxnSp>
        <p:nvCxnSpPr>
          <p:cNvPr id="10" name="Straight Arrow Connector 9">
            <a:extLst>
              <a:ext uri="{FF2B5EF4-FFF2-40B4-BE49-F238E27FC236}">
                <a16:creationId xmlns:a16="http://schemas.microsoft.com/office/drawing/2014/main" id="{25922C5F-2C21-537B-42BC-0661CA6B41AB}"/>
              </a:ext>
            </a:extLst>
          </p:cNvPr>
          <p:cNvCxnSpPr/>
          <p:nvPr/>
        </p:nvCxnSpPr>
        <p:spPr bwMode="auto">
          <a:xfrm>
            <a:off x="10186639" y="1745166"/>
            <a:ext cx="1087244" cy="312234"/>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11" name="Rectangle: Rounded Corners 10">
            <a:extLst>
              <a:ext uri="{FF2B5EF4-FFF2-40B4-BE49-F238E27FC236}">
                <a16:creationId xmlns:a16="http://schemas.microsoft.com/office/drawing/2014/main" id="{4EE69F26-FEAC-7AEC-19F5-2B25A8823503}"/>
              </a:ext>
            </a:extLst>
          </p:cNvPr>
          <p:cNvSpPr/>
          <p:nvPr/>
        </p:nvSpPr>
        <p:spPr bwMode="auto">
          <a:xfrm>
            <a:off x="9645804" y="2982950"/>
            <a:ext cx="529683" cy="189571"/>
          </a:xfrm>
          <a:prstGeom prst="roundRect">
            <a:avLst/>
          </a:prstGeom>
          <a:no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6" name="Rectangle: Rounded Corners 15">
            <a:extLst>
              <a:ext uri="{FF2B5EF4-FFF2-40B4-BE49-F238E27FC236}">
                <a16:creationId xmlns:a16="http://schemas.microsoft.com/office/drawing/2014/main" id="{1AC799F6-A82C-21EE-18C6-0BF53B000662}"/>
              </a:ext>
            </a:extLst>
          </p:cNvPr>
          <p:cNvSpPr/>
          <p:nvPr/>
        </p:nvSpPr>
        <p:spPr bwMode="auto">
          <a:xfrm>
            <a:off x="11268307" y="2977375"/>
            <a:ext cx="529683" cy="189571"/>
          </a:xfrm>
          <a:prstGeom prst="roundRect">
            <a:avLst/>
          </a:prstGeom>
          <a:no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cxnSp>
        <p:nvCxnSpPr>
          <p:cNvPr id="17" name="Straight Arrow Connector 16">
            <a:extLst>
              <a:ext uri="{FF2B5EF4-FFF2-40B4-BE49-F238E27FC236}">
                <a16:creationId xmlns:a16="http://schemas.microsoft.com/office/drawing/2014/main" id="{63CB212F-ED63-1CB3-CABC-2BB8F70DE45E}"/>
              </a:ext>
            </a:extLst>
          </p:cNvPr>
          <p:cNvCxnSpPr>
            <a:cxnSpLocks/>
            <a:endCxn id="16" idx="1"/>
          </p:cNvCxnSpPr>
          <p:nvPr/>
        </p:nvCxnSpPr>
        <p:spPr bwMode="auto">
          <a:xfrm flipV="1">
            <a:off x="10169912" y="3072161"/>
            <a:ext cx="1098395" cy="22302"/>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sp>
        <p:nvSpPr>
          <p:cNvPr id="9" name="Footer Placeholder 8">
            <a:extLst>
              <a:ext uri="{FF2B5EF4-FFF2-40B4-BE49-F238E27FC236}">
                <a16:creationId xmlns:a16="http://schemas.microsoft.com/office/drawing/2014/main" id="{E2C31258-AF50-5C95-FCC8-6AA055780490}"/>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12" name="Date Placeholder 1">
            <a:extLst>
              <a:ext uri="{FF2B5EF4-FFF2-40B4-BE49-F238E27FC236}">
                <a16:creationId xmlns:a16="http://schemas.microsoft.com/office/drawing/2014/main" id="{0220231C-9FAE-34BD-A2CF-D50561BAA78A}"/>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1241961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C4A755-A372-585C-7119-55FA399FE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084" y="2990126"/>
            <a:ext cx="5052815" cy="3372349"/>
          </a:xfrm>
          <a:prstGeom prst="rect">
            <a:avLst/>
          </a:prstGeom>
        </p:spPr>
      </p:pic>
      <p:sp>
        <p:nvSpPr>
          <p:cNvPr id="2" name="Title 1">
            <a:extLst>
              <a:ext uri="{FF2B5EF4-FFF2-40B4-BE49-F238E27FC236}">
                <a16:creationId xmlns:a16="http://schemas.microsoft.com/office/drawing/2014/main" id="{4590FFC6-9109-D508-99D6-2EF5A17AD387}"/>
              </a:ext>
            </a:extLst>
          </p:cNvPr>
          <p:cNvSpPr>
            <a:spLocks noGrp="1"/>
          </p:cNvSpPr>
          <p:nvPr>
            <p:ph type="title"/>
          </p:nvPr>
        </p:nvSpPr>
        <p:spPr/>
        <p:txBody>
          <a:bodyPr/>
          <a:lstStyle/>
          <a:p>
            <a:r>
              <a:rPr lang="en-US" dirty="0"/>
              <a:t>Calibration Testing: Overview</a:t>
            </a:r>
          </a:p>
        </p:txBody>
      </p:sp>
      <p:sp>
        <p:nvSpPr>
          <p:cNvPr id="11" name="Content Placeholder 10">
            <a:extLst>
              <a:ext uri="{FF2B5EF4-FFF2-40B4-BE49-F238E27FC236}">
                <a16:creationId xmlns:a16="http://schemas.microsoft.com/office/drawing/2014/main" id="{8826ACA3-DE45-AE6D-9D92-9B652A2CE5AC}"/>
              </a:ext>
            </a:extLst>
          </p:cNvPr>
          <p:cNvSpPr>
            <a:spLocks noGrp="1"/>
          </p:cNvSpPr>
          <p:nvPr>
            <p:ph idx="1"/>
          </p:nvPr>
        </p:nvSpPr>
        <p:spPr>
          <a:xfrm>
            <a:off x="609600" y="914400"/>
            <a:ext cx="7369098" cy="1812073"/>
          </a:xfrm>
        </p:spPr>
        <p:txBody>
          <a:bodyPr/>
          <a:lstStyle/>
          <a:p>
            <a:r>
              <a:rPr lang="en-US" sz="2000" dirty="0"/>
              <a:t>Three main calibration tests: </a:t>
            </a:r>
          </a:p>
          <a:p>
            <a:pPr lvl="1"/>
            <a:r>
              <a:rPr lang="en-US" sz="1800" dirty="0"/>
              <a:t>Integrating Sphere</a:t>
            </a:r>
          </a:p>
          <a:p>
            <a:pPr lvl="1"/>
            <a:r>
              <a:rPr lang="en-US" sz="1800" dirty="0"/>
              <a:t>Single Point Source</a:t>
            </a:r>
          </a:p>
          <a:p>
            <a:pPr lvl="1"/>
            <a:r>
              <a:rPr lang="en-US" sz="1800" dirty="0"/>
              <a:t>Cold Target</a:t>
            </a:r>
          </a:p>
          <a:p>
            <a:r>
              <a:rPr lang="en-US" sz="2000" dirty="0"/>
              <a:t>Performed in SDL’s large THOR chamber on a 2-axis gimbal</a:t>
            </a:r>
          </a:p>
          <a:p>
            <a:pPr lvl="1"/>
            <a:r>
              <a:rPr lang="en-US" sz="1600" dirty="0"/>
              <a:t>Full range of motion made thermal control of hardware challenging</a:t>
            </a:r>
          </a:p>
        </p:txBody>
      </p:sp>
      <p:sp>
        <p:nvSpPr>
          <p:cNvPr id="3" name="Slide Number Placeholder 2">
            <a:extLst>
              <a:ext uri="{FF2B5EF4-FFF2-40B4-BE49-F238E27FC236}">
                <a16:creationId xmlns:a16="http://schemas.microsoft.com/office/drawing/2014/main" id="{C2B4BC22-BF81-7663-19F2-94DDC1151819}"/>
              </a:ext>
            </a:extLst>
          </p:cNvPr>
          <p:cNvSpPr>
            <a:spLocks noGrp="1"/>
          </p:cNvSpPr>
          <p:nvPr>
            <p:ph type="sldNum" sz="quarter" idx="4"/>
          </p:nvPr>
        </p:nvSpPr>
        <p:spPr>
          <a:xfrm>
            <a:off x="10805984" y="6400800"/>
            <a:ext cx="776416" cy="304800"/>
          </a:xfrm>
        </p:spPr>
        <p:txBody>
          <a:bodyPr/>
          <a:lstStyle/>
          <a:p>
            <a:fld id="{640FA3E2-4CB8-43B1-9AF4-23FEB8A0CB92}" type="slidenum">
              <a:rPr lang="en-US" smtClean="0"/>
              <a:pPr/>
              <a:t>18</a:t>
            </a:fld>
            <a:endParaRPr lang="en-US"/>
          </a:p>
        </p:txBody>
      </p:sp>
      <p:pic>
        <p:nvPicPr>
          <p:cNvPr id="12" name="Picture 11">
            <a:extLst>
              <a:ext uri="{FF2B5EF4-FFF2-40B4-BE49-F238E27FC236}">
                <a16:creationId xmlns:a16="http://schemas.microsoft.com/office/drawing/2014/main" id="{649B0C8B-C6FF-1772-424E-1E5AB0F42593}"/>
              </a:ext>
            </a:extLst>
          </p:cNvPr>
          <p:cNvPicPr>
            <a:picLocks noChangeAspect="1"/>
          </p:cNvPicPr>
          <p:nvPr/>
        </p:nvPicPr>
        <p:blipFill>
          <a:blip r:embed="rId3"/>
          <a:srcRect t="15637" b="25358"/>
          <a:stretch>
            <a:fillRect/>
          </a:stretch>
        </p:blipFill>
        <p:spPr>
          <a:xfrm>
            <a:off x="8239468" y="869796"/>
            <a:ext cx="3657600" cy="1602386"/>
          </a:xfrm>
          <a:prstGeom prst="rect">
            <a:avLst/>
          </a:prstGeom>
        </p:spPr>
      </p:pic>
      <p:pic>
        <p:nvPicPr>
          <p:cNvPr id="14" name="Picture 13">
            <a:extLst>
              <a:ext uri="{FF2B5EF4-FFF2-40B4-BE49-F238E27FC236}">
                <a16:creationId xmlns:a16="http://schemas.microsoft.com/office/drawing/2014/main" id="{7CAF963D-1835-B2FA-C8AE-2038AB125B15}"/>
              </a:ext>
            </a:extLst>
          </p:cNvPr>
          <p:cNvPicPr>
            <a:picLocks noChangeAspect="1"/>
          </p:cNvPicPr>
          <p:nvPr/>
        </p:nvPicPr>
        <p:blipFill>
          <a:blip r:embed="rId4"/>
          <a:srcRect t="5431" b="22550"/>
          <a:stretch>
            <a:fillRect/>
          </a:stretch>
        </p:blipFill>
        <p:spPr>
          <a:xfrm>
            <a:off x="8239468" y="4454901"/>
            <a:ext cx="3657600" cy="1940572"/>
          </a:xfrm>
          <a:prstGeom prst="rect">
            <a:avLst/>
          </a:prstGeom>
        </p:spPr>
      </p:pic>
      <p:pic>
        <p:nvPicPr>
          <p:cNvPr id="16" name="Picture 15">
            <a:extLst>
              <a:ext uri="{FF2B5EF4-FFF2-40B4-BE49-F238E27FC236}">
                <a16:creationId xmlns:a16="http://schemas.microsoft.com/office/drawing/2014/main" id="{36CEA514-90F1-54CB-201F-B9FDD52335C3}"/>
              </a:ext>
            </a:extLst>
          </p:cNvPr>
          <p:cNvPicPr>
            <a:picLocks noChangeAspect="1"/>
          </p:cNvPicPr>
          <p:nvPr/>
        </p:nvPicPr>
        <p:blipFill>
          <a:blip r:embed="rId5"/>
          <a:srcRect t="5728" b="19809"/>
          <a:stretch>
            <a:fillRect/>
          </a:stretch>
        </p:blipFill>
        <p:spPr>
          <a:xfrm>
            <a:off x="8239468" y="2520639"/>
            <a:ext cx="3657600" cy="1869078"/>
          </a:xfrm>
          <a:prstGeom prst="rect">
            <a:avLst/>
          </a:prstGeom>
        </p:spPr>
      </p:pic>
      <p:sp>
        <p:nvSpPr>
          <p:cNvPr id="17" name="TextBox 16">
            <a:extLst>
              <a:ext uri="{FF2B5EF4-FFF2-40B4-BE49-F238E27FC236}">
                <a16:creationId xmlns:a16="http://schemas.microsoft.com/office/drawing/2014/main" id="{1C28D10A-63EB-CC08-3D34-DC57F05BD397}"/>
              </a:ext>
            </a:extLst>
          </p:cNvPr>
          <p:cNvSpPr txBox="1"/>
          <p:nvPr/>
        </p:nvSpPr>
        <p:spPr>
          <a:xfrm>
            <a:off x="10330299" y="2202369"/>
            <a:ext cx="1632113" cy="307777"/>
          </a:xfrm>
          <a:prstGeom prst="rect">
            <a:avLst/>
          </a:prstGeom>
          <a:solidFill>
            <a:schemeClr val="bg1"/>
          </a:solidFill>
        </p:spPr>
        <p:txBody>
          <a:bodyPr wrap="none" rtlCol="0">
            <a:spAutoFit/>
          </a:bodyPr>
          <a:lstStyle/>
          <a:p>
            <a:r>
              <a:rPr lang="en-US" sz="1400" dirty="0">
                <a:solidFill>
                  <a:srgbClr val="00B0F0"/>
                </a:solidFill>
              </a:rPr>
              <a:t>Integrating Sphere</a:t>
            </a:r>
          </a:p>
        </p:txBody>
      </p:sp>
      <p:sp>
        <p:nvSpPr>
          <p:cNvPr id="9" name="TextBox 8">
            <a:extLst>
              <a:ext uri="{FF2B5EF4-FFF2-40B4-BE49-F238E27FC236}">
                <a16:creationId xmlns:a16="http://schemas.microsoft.com/office/drawing/2014/main" id="{005D8926-D5A6-DF86-FFF4-3F5CC824D23A}"/>
              </a:ext>
            </a:extLst>
          </p:cNvPr>
          <p:cNvSpPr txBox="1"/>
          <p:nvPr/>
        </p:nvSpPr>
        <p:spPr>
          <a:xfrm>
            <a:off x="9358101" y="4122238"/>
            <a:ext cx="2632388" cy="307777"/>
          </a:xfrm>
          <a:prstGeom prst="rect">
            <a:avLst/>
          </a:prstGeom>
          <a:solidFill>
            <a:schemeClr val="bg1"/>
          </a:solidFill>
        </p:spPr>
        <p:txBody>
          <a:bodyPr wrap="none" rtlCol="0">
            <a:spAutoFit/>
          </a:bodyPr>
          <a:lstStyle/>
          <a:p>
            <a:r>
              <a:rPr lang="en-US" sz="1400" dirty="0">
                <a:solidFill>
                  <a:srgbClr val="00B0F0"/>
                </a:solidFill>
              </a:rPr>
              <a:t>Collimators/Single Point Source</a:t>
            </a:r>
          </a:p>
        </p:txBody>
      </p:sp>
      <p:sp>
        <p:nvSpPr>
          <p:cNvPr id="10" name="TextBox 9">
            <a:extLst>
              <a:ext uri="{FF2B5EF4-FFF2-40B4-BE49-F238E27FC236}">
                <a16:creationId xmlns:a16="http://schemas.microsoft.com/office/drawing/2014/main" id="{073644EB-0FD4-4278-7858-33B8B52E7127}"/>
              </a:ext>
            </a:extLst>
          </p:cNvPr>
          <p:cNvSpPr txBox="1"/>
          <p:nvPr/>
        </p:nvSpPr>
        <p:spPr>
          <a:xfrm>
            <a:off x="10872487" y="6151759"/>
            <a:ext cx="1097866" cy="307777"/>
          </a:xfrm>
          <a:prstGeom prst="rect">
            <a:avLst/>
          </a:prstGeom>
          <a:solidFill>
            <a:schemeClr val="bg1"/>
          </a:solidFill>
        </p:spPr>
        <p:txBody>
          <a:bodyPr wrap="none" rtlCol="0">
            <a:spAutoFit/>
          </a:bodyPr>
          <a:lstStyle/>
          <a:p>
            <a:r>
              <a:rPr lang="en-US" sz="1400" dirty="0">
                <a:solidFill>
                  <a:srgbClr val="00B0F0"/>
                </a:solidFill>
              </a:rPr>
              <a:t>Cold Target</a:t>
            </a:r>
          </a:p>
        </p:txBody>
      </p:sp>
      <p:sp>
        <p:nvSpPr>
          <p:cNvPr id="13" name="TextBox 12">
            <a:extLst>
              <a:ext uri="{FF2B5EF4-FFF2-40B4-BE49-F238E27FC236}">
                <a16:creationId xmlns:a16="http://schemas.microsoft.com/office/drawing/2014/main" id="{E0625987-DB15-96C9-E85C-92C9F04EFF01}"/>
              </a:ext>
            </a:extLst>
          </p:cNvPr>
          <p:cNvSpPr txBox="1"/>
          <p:nvPr/>
        </p:nvSpPr>
        <p:spPr>
          <a:xfrm>
            <a:off x="3719509" y="6088147"/>
            <a:ext cx="3103991" cy="307777"/>
          </a:xfrm>
          <a:prstGeom prst="rect">
            <a:avLst/>
          </a:prstGeom>
          <a:solidFill>
            <a:schemeClr val="bg1"/>
          </a:solidFill>
        </p:spPr>
        <p:txBody>
          <a:bodyPr wrap="none" rtlCol="0">
            <a:spAutoFit/>
          </a:bodyPr>
          <a:lstStyle/>
          <a:p>
            <a:r>
              <a:rPr lang="en-US" sz="1400" dirty="0">
                <a:solidFill>
                  <a:srgbClr val="00B0F0"/>
                </a:solidFill>
              </a:rPr>
              <a:t>THOR: 12’ Diameter TVAC Chamber</a:t>
            </a:r>
          </a:p>
        </p:txBody>
      </p:sp>
      <p:sp>
        <p:nvSpPr>
          <p:cNvPr id="5" name="Footer Placeholder 4">
            <a:extLst>
              <a:ext uri="{FF2B5EF4-FFF2-40B4-BE49-F238E27FC236}">
                <a16:creationId xmlns:a16="http://schemas.microsoft.com/office/drawing/2014/main" id="{0A1AD33A-0926-432D-E079-CFD5D1AF3EDE}"/>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7" name="Date Placeholder 1">
            <a:extLst>
              <a:ext uri="{FF2B5EF4-FFF2-40B4-BE49-F238E27FC236}">
                <a16:creationId xmlns:a16="http://schemas.microsoft.com/office/drawing/2014/main" id="{A33CECB3-2C59-732B-131A-34B7D740D9D7}"/>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1997509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913A10-4861-2256-3A13-A84B6CF4820F}"/>
              </a:ext>
            </a:extLst>
          </p:cNvPr>
          <p:cNvPicPr>
            <a:picLocks noChangeAspect="1"/>
          </p:cNvPicPr>
          <p:nvPr/>
        </p:nvPicPr>
        <p:blipFill>
          <a:blip r:embed="rId2">
            <a:extLst>
              <a:ext uri="{28A0092B-C50C-407E-A947-70E740481C1C}">
                <a14:useLocalDpi xmlns:a14="http://schemas.microsoft.com/office/drawing/2010/main" val="0"/>
              </a:ext>
            </a:extLst>
          </a:blip>
          <a:srcRect l="17410" t="17103" r="18498" b="22081"/>
          <a:stretch>
            <a:fillRect/>
          </a:stretch>
        </p:blipFill>
        <p:spPr>
          <a:xfrm>
            <a:off x="6041986" y="2461113"/>
            <a:ext cx="5764194" cy="3650319"/>
          </a:xfrm>
          <a:prstGeom prst="rect">
            <a:avLst/>
          </a:prstGeom>
        </p:spPr>
      </p:pic>
      <p:sp>
        <p:nvSpPr>
          <p:cNvPr id="2" name="Title 1">
            <a:extLst>
              <a:ext uri="{FF2B5EF4-FFF2-40B4-BE49-F238E27FC236}">
                <a16:creationId xmlns:a16="http://schemas.microsoft.com/office/drawing/2014/main" id="{E1F5146F-18F3-E80D-EA76-4DF1E3DC0254}"/>
              </a:ext>
            </a:extLst>
          </p:cNvPr>
          <p:cNvSpPr>
            <a:spLocks noGrp="1"/>
          </p:cNvSpPr>
          <p:nvPr>
            <p:ph type="title"/>
          </p:nvPr>
        </p:nvSpPr>
        <p:spPr/>
        <p:txBody>
          <a:bodyPr/>
          <a:lstStyle/>
          <a:p>
            <a:r>
              <a:rPr lang="en-US" dirty="0"/>
              <a:t>Calibration Testing: 2-Axis Gimbal</a:t>
            </a:r>
          </a:p>
        </p:txBody>
      </p:sp>
      <p:sp>
        <p:nvSpPr>
          <p:cNvPr id="22" name="Content Placeholder 21">
            <a:extLst>
              <a:ext uri="{FF2B5EF4-FFF2-40B4-BE49-F238E27FC236}">
                <a16:creationId xmlns:a16="http://schemas.microsoft.com/office/drawing/2014/main" id="{A4014571-61B5-5CC7-E4B6-A03BEB9F9EF5}"/>
              </a:ext>
            </a:extLst>
          </p:cNvPr>
          <p:cNvSpPr>
            <a:spLocks noGrp="1"/>
          </p:cNvSpPr>
          <p:nvPr>
            <p:ph idx="1"/>
          </p:nvPr>
        </p:nvSpPr>
        <p:spPr>
          <a:xfrm>
            <a:off x="609600" y="914400"/>
            <a:ext cx="10579261" cy="1728439"/>
          </a:xfrm>
        </p:spPr>
        <p:txBody>
          <a:bodyPr/>
          <a:lstStyle/>
          <a:p>
            <a:r>
              <a:rPr lang="en-US" sz="1800" dirty="0"/>
              <a:t>Instrument was LN</a:t>
            </a:r>
            <a:r>
              <a:rPr lang="en-US" sz="1800" baseline="-25000" dirty="0"/>
              <a:t>2</a:t>
            </a:r>
            <a:r>
              <a:rPr lang="en-US" sz="1800" dirty="0"/>
              <a:t> cooled through GSE heat exchangers with trim heaters on the instrument side of thermal straps to control instrument temperatures</a:t>
            </a:r>
          </a:p>
          <a:p>
            <a:r>
              <a:rPr lang="en-US" sz="1800" dirty="0"/>
              <a:t>LN</a:t>
            </a:r>
            <a:r>
              <a:rPr lang="en-US" sz="1800" baseline="-25000" dirty="0"/>
              <a:t>2</a:t>
            </a:r>
            <a:r>
              <a:rPr lang="en-US" sz="1800" dirty="0"/>
              <a:t> lines designed with slack for full Gimbal range of motion</a:t>
            </a:r>
          </a:p>
        </p:txBody>
      </p:sp>
      <p:sp>
        <p:nvSpPr>
          <p:cNvPr id="3" name="Slide Number Placeholder 2">
            <a:extLst>
              <a:ext uri="{FF2B5EF4-FFF2-40B4-BE49-F238E27FC236}">
                <a16:creationId xmlns:a16="http://schemas.microsoft.com/office/drawing/2014/main" id="{B29D1F09-0947-668E-CF3C-94B949F40C19}"/>
              </a:ext>
            </a:extLst>
          </p:cNvPr>
          <p:cNvSpPr>
            <a:spLocks noGrp="1"/>
          </p:cNvSpPr>
          <p:nvPr>
            <p:ph type="sldNum" sz="quarter" idx="4"/>
          </p:nvPr>
        </p:nvSpPr>
        <p:spPr>
          <a:xfrm>
            <a:off x="10805984" y="6400800"/>
            <a:ext cx="776416" cy="304800"/>
          </a:xfrm>
        </p:spPr>
        <p:txBody>
          <a:bodyPr/>
          <a:lstStyle/>
          <a:p>
            <a:fld id="{640FA3E2-4CB8-43B1-9AF4-23FEB8A0CB92}" type="slidenum">
              <a:rPr lang="en-US" smtClean="0"/>
              <a:pPr/>
              <a:t>19</a:t>
            </a:fld>
            <a:endParaRPr lang="en-US"/>
          </a:p>
        </p:txBody>
      </p:sp>
      <p:pic>
        <p:nvPicPr>
          <p:cNvPr id="21" name="Picture 20">
            <a:extLst>
              <a:ext uri="{FF2B5EF4-FFF2-40B4-BE49-F238E27FC236}">
                <a16:creationId xmlns:a16="http://schemas.microsoft.com/office/drawing/2014/main" id="{17F6C284-EEE0-C7EC-B567-D96E21D52022}"/>
              </a:ext>
            </a:extLst>
          </p:cNvPr>
          <p:cNvPicPr>
            <a:picLocks noChangeAspect="1"/>
          </p:cNvPicPr>
          <p:nvPr/>
        </p:nvPicPr>
        <p:blipFill>
          <a:blip r:embed="rId3"/>
          <a:stretch>
            <a:fillRect/>
          </a:stretch>
        </p:blipFill>
        <p:spPr>
          <a:xfrm>
            <a:off x="1023391" y="2176969"/>
            <a:ext cx="3848123" cy="4045261"/>
          </a:xfrm>
          <a:prstGeom prst="rect">
            <a:avLst/>
          </a:prstGeom>
        </p:spPr>
      </p:pic>
      <p:cxnSp>
        <p:nvCxnSpPr>
          <p:cNvPr id="24" name="Straight Arrow Connector 23">
            <a:extLst>
              <a:ext uri="{FF2B5EF4-FFF2-40B4-BE49-F238E27FC236}">
                <a16:creationId xmlns:a16="http://schemas.microsoft.com/office/drawing/2014/main" id="{EE8C2DCA-9EAE-4A19-D571-EA33F8072BDC}"/>
              </a:ext>
            </a:extLst>
          </p:cNvPr>
          <p:cNvCxnSpPr>
            <a:cxnSpLocks/>
          </p:cNvCxnSpPr>
          <p:nvPr/>
        </p:nvCxnSpPr>
        <p:spPr bwMode="auto">
          <a:xfrm flipH="1" flipV="1">
            <a:off x="4146685" y="2592659"/>
            <a:ext cx="897673" cy="59659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B4A7D57D-3F2E-F34F-C069-203B768D70C2}"/>
              </a:ext>
            </a:extLst>
          </p:cNvPr>
          <p:cNvCxnSpPr>
            <a:cxnSpLocks/>
          </p:cNvCxnSpPr>
          <p:nvPr/>
        </p:nvCxnSpPr>
        <p:spPr bwMode="auto">
          <a:xfrm flipH="1">
            <a:off x="3798734" y="3436146"/>
            <a:ext cx="1002447" cy="33517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20CF9BB8-EB1D-DF4B-8E11-CD5AEDDD9EC3}"/>
              </a:ext>
            </a:extLst>
          </p:cNvPr>
          <p:cNvCxnSpPr>
            <a:cxnSpLocks/>
          </p:cNvCxnSpPr>
          <p:nvPr/>
        </p:nvCxnSpPr>
        <p:spPr bwMode="auto">
          <a:xfrm>
            <a:off x="10234967" y="2173829"/>
            <a:ext cx="274845" cy="808582"/>
          </a:xfrm>
          <a:prstGeom prst="straightConnector1">
            <a:avLst/>
          </a:prstGeom>
          <a:solidFill>
            <a:schemeClr val="accent1"/>
          </a:solidFill>
          <a:ln w="9525" cap="flat" cmpd="sng" algn="ctr">
            <a:solidFill>
              <a:schemeClr val="accent1"/>
            </a:solidFill>
            <a:prstDash val="solid"/>
            <a:round/>
            <a:headEnd type="none" w="med" len="med"/>
            <a:tailEnd type="triangle"/>
          </a:ln>
          <a:effectLst/>
        </p:spPr>
      </p:cxnSp>
      <p:sp>
        <p:nvSpPr>
          <p:cNvPr id="31" name="TextBox 30">
            <a:extLst>
              <a:ext uri="{FF2B5EF4-FFF2-40B4-BE49-F238E27FC236}">
                <a16:creationId xmlns:a16="http://schemas.microsoft.com/office/drawing/2014/main" id="{10B94662-7A06-16B3-9325-CBE71201C3A9}"/>
              </a:ext>
            </a:extLst>
          </p:cNvPr>
          <p:cNvSpPr txBox="1"/>
          <p:nvPr/>
        </p:nvSpPr>
        <p:spPr>
          <a:xfrm>
            <a:off x="4786888" y="3206730"/>
            <a:ext cx="1181790" cy="523220"/>
          </a:xfrm>
          <a:prstGeom prst="rect">
            <a:avLst/>
          </a:prstGeom>
          <a:noFill/>
        </p:spPr>
        <p:txBody>
          <a:bodyPr wrap="square" rtlCol="0">
            <a:spAutoFit/>
          </a:bodyPr>
          <a:lstStyle/>
          <a:p>
            <a:r>
              <a:rPr lang="en-US" sz="1400" dirty="0"/>
              <a:t>LN</a:t>
            </a:r>
            <a:r>
              <a:rPr lang="en-US" sz="1400" baseline="-25000" dirty="0"/>
              <a:t>2</a:t>
            </a:r>
            <a:r>
              <a:rPr lang="en-US" sz="1400" dirty="0"/>
              <a:t> Heat Exchangers</a:t>
            </a:r>
          </a:p>
        </p:txBody>
      </p:sp>
      <p:cxnSp>
        <p:nvCxnSpPr>
          <p:cNvPr id="40" name="Straight Arrow Connector 39">
            <a:extLst>
              <a:ext uri="{FF2B5EF4-FFF2-40B4-BE49-F238E27FC236}">
                <a16:creationId xmlns:a16="http://schemas.microsoft.com/office/drawing/2014/main" id="{1DEFB34E-B506-C85C-574E-80905D2A8E09}"/>
              </a:ext>
            </a:extLst>
          </p:cNvPr>
          <p:cNvCxnSpPr>
            <a:cxnSpLocks/>
          </p:cNvCxnSpPr>
          <p:nvPr/>
        </p:nvCxnSpPr>
        <p:spPr bwMode="auto">
          <a:xfrm flipV="1">
            <a:off x="1474574" y="3714171"/>
            <a:ext cx="1700272" cy="5482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2" name="Straight Arrow Connector 41">
            <a:extLst>
              <a:ext uri="{FF2B5EF4-FFF2-40B4-BE49-F238E27FC236}">
                <a16:creationId xmlns:a16="http://schemas.microsoft.com/office/drawing/2014/main" id="{298B8CA4-D3E3-3D9B-671C-08399A357DCF}"/>
              </a:ext>
            </a:extLst>
          </p:cNvPr>
          <p:cNvCxnSpPr>
            <a:cxnSpLocks/>
          </p:cNvCxnSpPr>
          <p:nvPr/>
        </p:nvCxnSpPr>
        <p:spPr bwMode="auto">
          <a:xfrm>
            <a:off x="1498387" y="4333875"/>
            <a:ext cx="1647884" cy="8514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4" name="TextBox 43">
            <a:extLst>
              <a:ext uri="{FF2B5EF4-FFF2-40B4-BE49-F238E27FC236}">
                <a16:creationId xmlns:a16="http://schemas.microsoft.com/office/drawing/2014/main" id="{2A22D25D-E5C9-F4F2-F659-A74CC7A66C8B}"/>
              </a:ext>
            </a:extLst>
          </p:cNvPr>
          <p:cNvSpPr txBox="1"/>
          <p:nvPr/>
        </p:nvSpPr>
        <p:spPr>
          <a:xfrm>
            <a:off x="33799" y="4140179"/>
            <a:ext cx="1455064" cy="523220"/>
          </a:xfrm>
          <a:prstGeom prst="rect">
            <a:avLst/>
          </a:prstGeom>
          <a:noFill/>
        </p:spPr>
        <p:txBody>
          <a:bodyPr wrap="square" rtlCol="0">
            <a:spAutoFit/>
          </a:bodyPr>
          <a:lstStyle/>
          <a:p>
            <a:r>
              <a:rPr lang="en-US" sz="1400" dirty="0"/>
              <a:t>Trim Heaters on thermal straps</a:t>
            </a:r>
          </a:p>
        </p:txBody>
      </p:sp>
      <p:cxnSp>
        <p:nvCxnSpPr>
          <p:cNvPr id="45" name="Straight Arrow Connector 44">
            <a:extLst>
              <a:ext uri="{FF2B5EF4-FFF2-40B4-BE49-F238E27FC236}">
                <a16:creationId xmlns:a16="http://schemas.microsoft.com/office/drawing/2014/main" id="{D0453041-23AA-E60B-8A17-1448AD232696}"/>
              </a:ext>
            </a:extLst>
          </p:cNvPr>
          <p:cNvCxnSpPr>
            <a:cxnSpLocks/>
          </p:cNvCxnSpPr>
          <p:nvPr/>
        </p:nvCxnSpPr>
        <p:spPr bwMode="auto">
          <a:xfrm flipV="1">
            <a:off x="1431711" y="2867025"/>
            <a:ext cx="1628776" cy="128587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 name="Footer Placeholder 4">
            <a:extLst>
              <a:ext uri="{FF2B5EF4-FFF2-40B4-BE49-F238E27FC236}">
                <a16:creationId xmlns:a16="http://schemas.microsoft.com/office/drawing/2014/main" id="{92AA09F9-3F55-4FBF-8A23-E73EE4F75BA4}"/>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6" name="Date Placeholder 1">
            <a:extLst>
              <a:ext uri="{FF2B5EF4-FFF2-40B4-BE49-F238E27FC236}">
                <a16:creationId xmlns:a16="http://schemas.microsoft.com/office/drawing/2014/main" id="{FCA3D2F0-EE4E-0B2A-0CAF-8743976E7750}"/>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
        <p:nvSpPr>
          <p:cNvPr id="9" name="TextBox 8">
            <a:extLst>
              <a:ext uri="{FF2B5EF4-FFF2-40B4-BE49-F238E27FC236}">
                <a16:creationId xmlns:a16="http://schemas.microsoft.com/office/drawing/2014/main" id="{917F4B15-00AA-89BE-7C90-6864DDE8FEAC}"/>
              </a:ext>
            </a:extLst>
          </p:cNvPr>
          <p:cNvSpPr txBox="1"/>
          <p:nvPr/>
        </p:nvSpPr>
        <p:spPr>
          <a:xfrm>
            <a:off x="9027500" y="1879499"/>
            <a:ext cx="1611340" cy="307777"/>
          </a:xfrm>
          <a:prstGeom prst="rect">
            <a:avLst/>
          </a:prstGeom>
          <a:noFill/>
        </p:spPr>
        <p:txBody>
          <a:bodyPr wrap="none" rtlCol="0">
            <a:spAutoFit/>
          </a:bodyPr>
          <a:lstStyle/>
          <a:p>
            <a:r>
              <a:rPr lang="en-US" sz="1400" dirty="0">
                <a:solidFill>
                  <a:schemeClr val="accent1">
                    <a:lumMod val="75000"/>
                  </a:schemeClr>
                </a:solidFill>
              </a:rPr>
              <a:t>LN</a:t>
            </a:r>
            <a:r>
              <a:rPr lang="en-US" sz="1400" baseline="-25000" dirty="0">
                <a:solidFill>
                  <a:schemeClr val="accent1">
                    <a:lumMod val="75000"/>
                  </a:schemeClr>
                </a:solidFill>
              </a:rPr>
              <a:t>2</a:t>
            </a:r>
            <a:r>
              <a:rPr lang="en-US" sz="1400" dirty="0">
                <a:solidFill>
                  <a:schemeClr val="accent1">
                    <a:lumMod val="75000"/>
                  </a:schemeClr>
                </a:solidFill>
              </a:rPr>
              <a:t> Flexible Lines</a:t>
            </a:r>
          </a:p>
        </p:txBody>
      </p:sp>
    </p:spTree>
    <p:extLst>
      <p:ext uri="{BB962C8B-B14F-4D97-AF65-F5344CB8AC3E}">
        <p14:creationId xmlns:p14="http://schemas.microsoft.com/office/powerpoint/2010/main" val="3499707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Abstract</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4"/>
          </p:nvPr>
        </p:nvSpPr>
        <p:spPr>
          <a:xfrm>
            <a:off x="10805984" y="6400800"/>
            <a:ext cx="776416" cy="304800"/>
          </a:xfrm>
        </p:spPr>
        <p:txBody>
          <a:bodyPr/>
          <a:lstStyle/>
          <a:p>
            <a:fld id="{33F42015-0FC7-4B0E-8D2B-76EADF48D957}" type="slidenum">
              <a:rPr lang="en-US" smtClean="0"/>
              <a:pPr/>
              <a:t>2</a:t>
            </a:fld>
            <a:endParaRPr lang="en-US"/>
          </a:p>
        </p:txBody>
      </p:sp>
      <p:sp>
        <p:nvSpPr>
          <p:cNvPr id="9" name="Content Placeholder 8">
            <a:extLst>
              <a:ext uri="{FF2B5EF4-FFF2-40B4-BE49-F238E27FC236}">
                <a16:creationId xmlns:a16="http://schemas.microsoft.com/office/drawing/2014/main" id="{CF7C2655-8CF6-4027-C0A2-5872239269E2}"/>
              </a:ext>
            </a:extLst>
          </p:cNvPr>
          <p:cNvSpPr>
            <a:spLocks noGrp="1"/>
          </p:cNvSpPr>
          <p:nvPr>
            <p:ph idx="1"/>
          </p:nvPr>
        </p:nvSpPr>
        <p:spPr/>
        <p:txBody>
          <a:bodyPr/>
          <a:lstStyle/>
          <a:p>
            <a:pPr marL="0" indent="0" algn="just">
              <a:buNone/>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The Atmospheric Waves Experiment (AWE) is providing the first global characterization of atmospheric waves that originate in Earth’s lower atmosphere and affect space weather. The instrument has been installed on the International Space Station’s (ISS)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ExPRESS</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Logistics Carrier (ELC) site 1 since November 2023. The AWE flight thermal balance test at Space Dynamics Laboratory (SDL) was unique in that the radiation exchange from the radiators was not tested prior to flight. Instead, heaters were placed on the radiators to simulate environmental heat and control the boundary temperatures. Multi-layer insulation (MLI) was installed over the radiators and heat flow meters were installed near the radiators and the other external interfaces where heat can flow in and out of the instrument. This setup allowed for the heat flow inside the instrument to be well characterized, which decreased the uncertainty of internal gradients in the correlated thermal model. The external radiation exchange was predicted to have a high uncertainty due to the interactions and view factors to the ISS, such that the uncertainty of how the radiator coatings would perform was small compared to the uncertainty from view factors and emissivity values on the ISS side. Thus, the test deviated from a traditional thermal balance test and, instead, focused on minimizing the uncertainties that SDL could control. This paper details the AWE thermal balance test and thermal model correlation, touching on lessons learned and providing advice on how and when to test in this manner. This paper also summarizes the comprehensive calibration tests that the AWE payload underwent and the thermal challenges that it entailed.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3" name="Footer Placeholder 2">
            <a:extLst>
              <a:ext uri="{FF2B5EF4-FFF2-40B4-BE49-F238E27FC236}">
                <a16:creationId xmlns:a16="http://schemas.microsoft.com/office/drawing/2014/main" id="{7733C75F-2349-C9FD-D2D0-2C8F7C9418D5}"/>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6" name="Date Placeholder 1">
            <a:extLst>
              <a:ext uri="{FF2B5EF4-FFF2-40B4-BE49-F238E27FC236}">
                <a16:creationId xmlns:a16="http://schemas.microsoft.com/office/drawing/2014/main" id="{439689BC-863C-5459-7796-691FBB1382C7}"/>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210634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0D3D5-79A7-6D5C-DBEC-C2CA6BE87662}"/>
              </a:ext>
            </a:extLst>
          </p:cNvPr>
          <p:cNvSpPr>
            <a:spLocks noGrp="1"/>
          </p:cNvSpPr>
          <p:nvPr>
            <p:ph type="title"/>
          </p:nvPr>
        </p:nvSpPr>
        <p:spPr/>
        <p:txBody>
          <a:bodyPr/>
          <a:lstStyle/>
          <a:p>
            <a:r>
              <a:rPr lang="en-US" dirty="0"/>
              <a:t>Lessons Learned</a:t>
            </a:r>
          </a:p>
        </p:txBody>
      </p:sp>
      <p:sp>
        <p:nvSpPr>
          <p:cNvPr id="5" name="Content Placeholder 4">
            <a:extLst>
              <a:ext uri="{FF2B5EF4-FFF2-40B4-BE49-F238E27FC236}">
                <a16:creationId xmlns:a16="http://schemas.microsoft.com/office/drawing/2014/main" id="{1A1B2B47-201F-96FB-1CF3-4520671AA26E}"/>
              </a:ext>
            </a:extLst>
          </p:cNvPr>
          <p:cNvSpPr>
            <a:spLocks noGrp="1"/>
          </p:cNvSpPr>
          <p:nvPr>
            <p:ph idx="1"/>
          </p:nvPr>
        </p:nvSpPr>
        <p:spPr>
          <a:xfrm>
            <a:off x="609600" y="914400"/>
            <a:ext cx="5501268" cy="5330283"/>
          </a:xfrm>
        </p:spPr>
        <p:txBody>
          <a:bodyPr/>
          <a:lstStyle/>
          <a:p>
            <a:r>
              <a:rPr lang="en-US" sz="1800" dirty="0"/>
              <a:t>Measure everything you can to get your thermal model as close as possible before trying to correlate to test data</a:t>
            </a:r>
          </a:p>
          <a:p>
            <a:pPr lvl="1"/>
            <a:r>
              <a:rPr lang="en-US" sz="1600" dirty="0"/>
              <a:t>Examples: </a:t>
            </a:r>
          </a:p>
          <a:p>
            <a:pPr lvl="2"/>
            <a:r>
              <a:rPr lang="en-US" sz="1400" dirty="0"/>
              <a:t>We measured emissivity on all our critical coatings during assembly and used those values in the model correlation</a:t>
            </a:r>
          </a:p>
          <a:p>
            <a:pPr lvl="2"/>
            <a:r>
              <a:rPr lang="en-US" sz="1400" dirty="0"/>
              <a:t>We measured the conductance of the thermal straps prior to the full assembly test</a:t>
            </a:r>
          </a:p>
          <a:p>
            <a:r>
              <a:rPr lang="en-US" sz="2000" dirty="0"/>
              <a:t>Use some form of Q-meter where possible to track heat flow in/out of the instrument</a:t>
            </a:r>
          </a:p>
          <a:p>
            <a:pPr lvl="1"/>
            <a:r>
              <a:rPr lang="en-US" sz="1600" dirty="0"/>
              <a:t>Temperature data alone isn’t sufficient to get a really good thermal model correlation</a:t>
            </a:r>
          </a:p>
          <a:p>
            <a:pPr lvl="1"/>
            <a:r>
              <a:rPr lang="en-US" sz="1600" dirty="0"/>
              <a:t>Can just be a metal bar or thermal strap with some form of calibration to understand Q vs dT</a:t>
            </a:r>
          </a:p>
        </p:txBody>
      </p:sp>
      <p:sp>
        <p:nvSpPr>
          <p:cNvPr id="3" name="Slide Number Placeholder 2">
            <a:extLst>
              <a:ext uri="{FF2B5EF4-FFF2-40B4-BE49-F238E27FC236}">
                <a16:creationId xmlns:a16="http://schemas.microsoft.com/office/drawing/2014/main" id="{63053FD4-6E29-E6A1-DA83-8635C1CD87E9}"/>
              </a:ext>
            </a:extLst>
          </p:cNvPr>
          <p:cNvSpPr>
            <a:spLocks noGrp="1"/>
          </p:cNvSpPr>
          <p:nvPr>
            <p:ph type="sldNum" sz="quarter" idx="4"/>
          </p:nvPr>
        </p:nvSpPr>
        <p:spPr>
          <a:xfrm>
            <a:off x="10805984" y="6400800"/>
            <a:ext cx="776416" cy="304800"/>
          </a:xfrm>
        </p:spPr>
        <p:txBody>
          <a:bodyPr/>
          <a:lstStyle/>
          <a:p>
            <a:fld id="{640FA3E2-4CB8-43B1-9AF4-23FEB8A0CB92}" type="slidenum">
              <a:rPr lang="en-US" smtClean="0"/>
              <a:pPr/>
              <a:t>20</a:t>
            </a:fld>
            <a:endParaRPr lang="en-US"/>
          </a:p>
        </p:txBody>
      </p:sp>
      <p:pic>
        <p:nvPicPr>
          <p:cNvPr id="7" name="Picture 6">
            <a:extLst>
              <a:ext uri="{FF2B5EF4-FFF2-40B4-BE49-F238E27FC236}">
                <a16:creationId xmlns:a16="http://schemas.microsoft.com/office/drawing/2014/main" id="{CCF49387-20DE-8A28-6C97-7B13C27CC93B}"/>
              </a:ext>
            </a:extLst>
          </p:cNvPr>
          <p:cNvPicPr>
            <a:picLocks noChangeAspect="1"/>
          </p:cNvPicPr>
          <p:nvPr/>
        </p:nvPicPr>
        <p:blipFill>
          <a:blip r:embed="rId2"/>
          <a:srcRect t="8932"/>
          <a:stretch>
            <a:fillRect/>
          </a:stretch>
        </p:blipFill>
        <p:spPr>
          <a:xfrm>
            <a:off x="6294864" y="1232210"/>
            <a:ext cx="5780048" cy="2116001"/>
          </a:xfrm>
          <a:prstGeom prst="rect">
            <a:avLst/>
          </a:prstGeom>
        </p:spPr>
      </p:pic>
      <p:pic>
        <p:nvPicPr>
          <p:cNvPr id="6" name="Picture 5">
            <a:extLst>
              <a:ext uri="{FF2B5EF4-FFF2-40B4-BE49-F238E27FC236}">
                <a16:creationId xmlns:a16="http://schemas.microsoft.com/office/drawing/2014/main" id="{0688E059-BEBA-1452-B87E-8B0A62C28357}"/>
              </a:ext>
            </a:extLst>
          </p:cNvPr>
          <p:cNvPicPr>
            <a:picLocks noChangeAspect="1"/>
          </p:cNvPicPr>
          <p:nvPr/>
        </p:nvPicPr>
        <p:blipFill>
          <a:blip r:embed="rId3">
            <a:clrChange>
              <a:clrFrom>
                <a:srgbClr val="FAFBFB"/>
              </a:clrFrom>
              <a:clrTo>
                <a:srgbClr val="FAFBFB">
                  <a:alpha val="0"/>
                </a:srgbClr>
              </a:clrTo>
            </a:clrChange>
          </a:blip>
          <a:srcRect l="38935" t="45897"/>
          <a:stretch>
            <a:fillRect/>
          </a:stretch>
        </p:blipFill>
        <p:spPr>
          <a:xfrm>
            <a:off x="7186960" y="3635297"/>
            <a:ext cx="3684561" cy="2364058"/>
          </a:xfrm>
          <a:prstGeom prst="rect">
            <a:avLst/>
          </a:prstGeom>
          <a:ln>
            <a:noFill/>
          </a:ln>
        </p:spPr>
      </p:pic>
      <p:sp>
        <p:nvSpPr>
          <p:cNvPr id="8" name="Rectangle: Rounded Corners 7">
            <a:extLst>
              <a:ext uri="{FF2B5EF4-FFF2-40B4-BE49-F238E27FC236}">
                <a16:creationId xmlns:a16="http://schemas.microsoft.com/office/drawing/2014/main" id="{DA927242-CA5D-96CC-59F0-412F52D04142}"/>
              </a:ext>
            </a:extLst>
          </p:cNvPr>
          <p:cNvSpPr/>
          <p:nvPr/>
        </p:nvSpPr>
        <p:spPr bwMode="auto">
          <a:xfrm>
            <a:off x="7844883" y="4427034"/>
            <a:ext cx="635619" cy="1371600"/>
          </a:xfrm>
          <a:prstGeom prst="roundRect">
            <a:avLst/>
          </a:prstGeom>
          <a:solidFill>
            <a:srgbClr val="00B050">
              <a:alpha val="10196"/>
            </a:srgbClr>
          </a:solidFill>
          <a:ln w="2857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9" name="Rectangle: Rounded Corners 8">
            <a:extLst>
              <a:ext uri="{FF2B5EF4-FFF2-40B4-BE49-F238E27FC236}">
                <a16:creationId xmlns:a16="http://schemas.microsoft.com/office/drawing/2014/main" id="{E9695879-2DD9-8E4B-08F2-232667F3E997}"/>
              </a:ext>
            </a:extLst>
          </p:cNvPr>
          <p:cNvSpPr/>
          <p:nvPr/>
        </p:nvSpPr>
        <p:spPr bwMode="auto">
          <a:xfrm>
            <a:off x="10125307" y="3808142"/>
            <a:ext cx="635619" cy="1371600"/>
          </a:xfrm>
          <a:prstGeom prst="roundRect">
            <a:avLst/>
          </a:prstGeom>
          <a:solidFill>
            <a:srgbClr val="00B050">
              <a:alpha val="10196"/>
            </a:srgbClr>
          </a:solidFill>
          <a:ln w="2857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sp>
        <p:nvSpPr>
          <p:cNvPr id="10" name="Footer Placeholder 9">
            <a:extLst>
              <a:ext uri="{FF2B5EF4-FFF2-40B4-BE49-F238E27FC236}">
                <a16:creationId xmlns:a16="http://schemas.microsoft.com/office/drawing/2014/main" id="{02D888DA-C2D5-D09F-D6F5-E39F0B5929E5}"/>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11" name="Date Placeholder 1">
            <a:extLst>
              <a:ext uri="{FF2B5EF4-FFF2-40B4-BE49-F238E27FC236}">
                <a16:creationId xmlns:a16="http://schemas.microsoft.com/office/drawing/2014/main" id="{B8CCEF5A-3C2B-C2E7-E4D3-1C835C9A5BCE}"/>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219223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E3D84-707B-D3E1-FCA5-4598DB4A9CE8}"/>
              </a:ext>
            </a:extLst>
          </p:cNvPr>
          <p:cNvSpPr>
            <a:spLocks noGrp="1"/>
          </p:cNvSpPr>
          <p:nvPr>
            <p:ph type="title"/>
          </p:nvPr>
        </p:nvSpPr>
        <p:spPr/>
        <p:txBody>
          <a:bodyPr/>
          <a:lstStyle/>
          <a:p>
            <a:r>
              <a:rPr lang="en-US"/>
              <a:t>Conclusions</a:t>
            </a:r>
          </a:p>
        </p:txBody>
      </p:sp>
      <p:sp>
        <p:nvSpPr>
          <p:cNvPr id="5" name="Content Placeholder 4">
            <a:extLst>
              <a:ext uri="{FF2B5EF4-FFF2-40B4-BE49-F238E27FC236}">
                <a16:creationId xmlns:a16="http://schemas.microsoft.com/office/drawing/2014/main" id="{1CDAE23A-36A0-BEF4-FEAD-87E6182525E9}"/>
              </a:ext>
            </a:extLst>
          </p:cNvPr>
          <p:cNvSpPr>
            <a:spLocks noGrp="1"/>
          </p:cNvSpPr>
          <p:nvPr>
            <p:ph idx="1"/>
          </p:nvPr>
        </p:nvSpPr>
        <p:spPr/>
        <p:txBody>
          <a:bodyPr/>
          <a:lstStyle/>
          <a:p>
            <a:r>
              <a:rPr lang="en-US" dirty="0"/>
              <a:t>ISS interactions made radiative thermal model environment uncertain, so AWE TVAC test focused on the highest controllable uncertainties:</a:t>
            </a:r>
          </a:p>
          <a:p>
            <a:pPr lvl="1"/>
            <a:r>
              <a:rPr lang="en-US" dirty="0"/>
              <a:t>Internal thermal balance</a:t>
            </a:r>
          </a:p>
          <a:p>
            <a:pPr lvl="1"/>
            <a:r>
              <a:rPr lang="en-US" dirty="0"/>
              <a:t>MLI performance</a:t>
            </a:r>
          </a:p>
          <a:p>
            <a:r>
              <a:rPr lang="en-US" dirty="0"/>
              <a:t>Heaters put on radiative interfaces and covered with MLI; controlled as a temperature boundary while monitoring heat flow in/out of instrument</a:t>
            </a:r>
          </a:p>
          <a:p>
            <a:r>
              <a:rPr lang="en-US" dirty="0"/>
              <a:t>Q-meters connected near radiative interfaces to meter heat in/out of the instrument to provide excellent thermal model correlation</a:t>
            </a:r>
          </a:p>
          <a:p>
            <a:r>
              <a:rPr lang="en-US" dirty="0"/>
              <a:t>MLI performed better than expected and Wedge-</a:t>
            </a:r>
            <a:r>
              <a:rPr lang="en-US" dirty="0" err="1"/>
              <a:t>Loks</a:t>
            </a:r>
            <a:r>
              <a:rPr lang="en-US" dirty="0"/>
              <a:t> worse than expected</a:t>
            </a:r>
          </a:p>
          <a:p>
            <a:r>
              <a:rPr lang="en-US" dirty="0"/>
              <a:t>2-axis gimbal calibration test challenges overcome by LN</a:t>
            </a:r>
            <a:r>
              <a:rPr lang="en-US" baseline="-25000" dirty="0"/>
              <a:t>2</a:t>
            </a:r>
            <a:r>
              <a:rPr lang="en-US" dirty="0"/>
              <a:t> lines with slack for full range of motion</a:t>
            </a:r>
          </a:p>
          <a:p>
            <a:endParaRPr lang="en-US" dirty="0"/>
          </a:p>
        </p:txBody>
      </p:sp>
      <p:sp>
        <p:nvSpPr>
          <p:cNvPr id="3" name="Slide Number Placeholder 2">
            <a:extLst>
              <a:ext uri="{FF2B5EF4-FFF2-40B4-BE49-F238E27FC236}">
                <a16:creationId xmlns:a16="http://schemas.microsoft.com/office/drawing/2014/main" id="{50411F16-0D45-A97D-F3F4-8DABCCB31C61}"/>
              </a:ext>
            </a:extLst>
          </p:cNvPr>
          <p:cNvSpPr>
            <a:spLocks noGrp="1"/>
          </p:cNvSpPr>
          <p:nvPr>
            <p:ph type="sldNum" sz="quarter" idx="4"/>
          </p:nvPr>
        </p:nvSpPr>
        <p:spPr>
          <a:xfrm>
            <a:off x="10805984" y="6400800"/>
            <a:ext cx="776416" cy="304800"/>
          </a:xfrm>
        </p:spPr>
        <p:txBody>
          <a:bodyPr/>
          <a:lstStyle/>
          <a:p>
            <a:fld id="{640FA3E2-4CB8-43B1-9AF4-23FEB8A0CB92}" type="slidenum">
              <a:rPr lang="en-US" smtClean="0"/>
              <a:pPr/>
              <a:t>21</a:t>
            </a:fld>
            <a:endParaRPr lang="en-US"/>
          </a:p>
        </p:txBody>
      </p:sp>
      <p:sp>
        <p:nvSpPr>
          <p:cNvPr id="6" name="Footer Placeholder 5">
            <a:extLst>
              <a:ext uri="{FF2B5EF4-FFF2-40B4-BE49-F238E27FC236}">
                <a16:creationId xmlns:a16="http://schemas.microsoft.com/office/drawing/2014/main" id="{D2DC8D08-7EC1-A48E-7B18-7ABCCF15AA4F}"/>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7" name="Date Placeholder 1">
            <a:extLst>
              <a:ext uri="{FF2B5EF4-FFF2-40B4-BE49-F238E27FC236}">
                <a16:creationId xmlns:a16="http://schemas.microsoft.com/office/drawing/2014/main" id="{7E2703D4-3209-7F86-AACD-7A788E980066}"/>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631403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7146EF83-3313-02F1-B80F-81B408B9CFA4}"/>
              </a:ext>
            </a:extLst>
          </p:cNvPr>
          <p:cNvSpPr>
            <a:spLocks noGrp="1"/>
          </p:cNvSpPr>
          <p:nvPr>
            <p:ph type="subTitle" idx="1"/>
          </p:nvPr>
        </p:nvSpPr>
        <p:spPr/>
        <p:txBody>
          <a:bodyPr/>
          <a:lstStyle/>
          <a:p>
            <a:endParaRPr lang="en-US"/>
          </a:p>
        </p:txBody>
      </p:sp>
      <p:sp>
        <p:nvSpPr>
          <p:cNvPr id="2" name="Title 1">
            <a:extLst>
              <a:ext uri="{FF2B5EF4-FFF2-40B4-BE49-F238E27FC236}">
                <a16:creationId xmlns:a16="http://schemas.microsoft.com/office/drawing/2014/main" id="{2D37522B-AA59-5D6B-EBFE-39E68C238D50}"/>
              </a:ext>
            </a:extLst>
          </p:cNvPr>
          <p:cNvSpPr>
            <a:spLocks noGrp="1"/>
          </p:cNvSpPr>
          <p:nvPr>
            <p:ph type="title"/>
          </p:nvPr>
        </p:nvSpPr>
        <p:spPr>
          <a:xfrm>
            <a:off x="609600" y="3162300"/>
            <a:ext cx="10972800" cy="533400"/>
          </a:xfrm>
        </p:spPr>
        <p:txBody>
          <a:bodyPr/>
          <a:lstStyle/>
          <a:p>
            <a:r>
              <a:rPr lang="en-US" dirty="0"/>
              <a:t>Questions?</a:t>
            </a:r>
          </a:p>
        </p:txBody>
      </p:sp>
      <p:sp>
        <p:nvSpPr>
          <p:cNvPr id="4" name="Footer Placeholder 3">
            <a:extLst>
              <a:ext uri="{FF2B5EF4-FFF2-40B4-BE49-F238E27FC236}">
                <a16:creationId xmlns:a16="http://schemas.microsoft.com/office/drawing/2014/main" id="{5C473ED9-421C-1D59-05F8-B36CC06BABB9}"/>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5" name="Slide Number Placeholder 4">
            <a:extLst>
              <a:ext uri="{FF2B5EF4-FFF2-40B4-BE49-F238E27FC236}">
                <a16:creationId xmlns:a16="http://schemas.microsoft.com/office/drawing/2014/main" id="{F1C72AB5-9B17-7DE1-946F-EA46EB626CD1}"/>
              </a:ext>
            </a:extLst>
          </p:cNvPr>
          <p:cNvSpPr>
            <a:spLocks noGrp="1"/>
          </p:cNvSpPr>
          <p:nvPr>
            <p:ph type="sldNum" sz="quarter" idx="4"/>
          </p:nvPr>
        </p:nvSpPr>
        <p:spPr/>
        <p:txBody>
          <a:bodyPr/>
          <a:lstStyle/>
          <a:p>
            <a:fld id="{A937B6BC-EA0C-470E-B991-7E852790E29C}" type="slidenum">
              <a:rPr lang="en-US" smtClean="0"/>
              <a:pPr/>
              <a:t>22</a:t>
            </a:fld>
            <a:endParaRPr lang="en-US"/>
          </a:p>
        </p:txBody>
      </p:sp>
      <p:sp>
        <p:nvSpPr>
          <p:cNvPr id="6" name="Date Placeholder 5">
            <a:extLst>
              <a:ext uri="{FF2B5EF4-FFF2-40B4-BE49-F238E27FC236}">
                <a16:creationId xmlns:a16="http://schemas.microsoft.com/office/drawing/2014/main" id="{436C9C1A-B237-2206-AAC1-7ED1D84CE6F5}"/>
              </a:ext>
            </a:extLst>
          </p:cNvPr>
          <p:cNvSpPr>
            <a:spLocks noGrp="1"/>
          </p:cNvSpPr>
          <p:nvPr>
            <p:ph type="dt" sz="half" idx="2"/>
          </p:nvPr>
        </p:nvSpPr>
        <p:spPr/>
        <p:txBody>
          <a:body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855764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3FCAE750-B3BD-2C3C-42D5-C8A0E96A7D24}"/>
              </a:ext>
            </a:extLst>
          </p:cNvPr>
          <p:cNvSpPr>
            <a:spLocks noGrp="1"/>
          </p:cNvSpPr>
          <p:nvPr>
            <p:ph type="subTitle" idx="1"/>
          </p:nvPr>
        </p:nvSpPr>
        <p:spPr/>
        <p:txBody>
          <a:bodyPr/>
          <a:lstStyle/>
          <a:p>
            <a:endParaRPr lang="en-US"/>
          </a:p>
        </p:txBody>
      </p:sp>
      <p:sp>
        <p:nvSpPr>
          <p:cNvPr id="2" name="Title 1">
            <a:extLst>
              <a:ext uri="{FF2B5EF4-FFF2-40B4-BE49-F238E27FC236}">
                <a16:creationId xmlns:a16="http://schemas.microsoft.com/office/drawing/2014/main" id="{2D680B4A-BC26-B0E8-6F49-E8574DEDB8A3}"/>
              </a:ext>
            </a:extLst>
          </p:cNvPr>
          <p:cNvSpPr>
            <a:spLocks noGrp="1"/>
          </p:cNvSpPr>
          <p:nvPr>
            <p:ph type="title"/>
          </p:nvPr>
        </p:nvSpPr>
        <p:spPr>
          <a:xfrm>
            <a:off x="609600" y="3162300"/>
            <a:ext cx="10972800" cy="533400"/>
          </a:xfrm>
        </p:spPr>
        <p:txBody>
          <a:bodyPr/>
          <a:lstStyle/>
          <a:p>
            <a:r>
              <a:rPr lang="en-US" dirty="0"/>
              <a:t>Backup</a:t>
            </a:r>
          </a:p>
        </p:txBody>
      </p:sp>
      <p:sp>
        <p:nvSpPr>
          <p:cNvPr id="4" name="Footer Placeholder 3">
            <a:extLst>
              <a:ext uri="{FF2B5EF4-FFF2-40B4-BE49-F238E27FC236}">
                <a16:creationId xmlns:a16="http://schemas.microsoft.com/office/drawing/2014/main" id="{6583E7F7-BC2F-3D94-F9F2-0A5E6DFD0585}"/>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5" name="Slide Number Placeholder 4">
            <a:extLst>
              <a:ext uri="{FF2B5EF4-FFF2-40B4-BE49-F238E27FC236}">
                <a16:creationId xmlns:a16="http://schemas.microsoft.com/office/drawing/2014/main" id="{DF49B372-C3D5-4E7C-E283-D7A4FA8A80BE}"/>
              </a:ext>
            </a:extLst>
          </p:cNvPr>
          <p:cNvSpPr>
            <a:spLocks noGrp="1"/>
          </p:cNvSpPr>
          <p:nvPr>
            <p:ph type="sldNum" sz="quarter" idx="4"/>
          </p:nvPr>
        </p:nvSpPr>
        <p:spPr/>
        <p:txBody>
          <a:bodyPr/>
          <a:lstStyle/>
          <a:p>
            <a:fld id="{A937B6BC-EA0C-470E-B991-7E852790E29C}" type="slidenum">
              <a:rPr lang="en-US" smtClean="0"/>
              <a:pPr/>
              <a:t>23</a:t>
            </a:fld>
            <a:endParaRPr lang="en-US"/>
          </a:p>
        </p:txBody>
      </p:sp>
      <p:sp>
        <p:nvSpPr>
          <p:cNvPr id="6" name="Date Placeholder 5">
            <a:extLst>
              <a:ext uri="{FF2B5EF4-FFF2-40B4-BE49-F238E27FC236}">
                <a16:creationId xmlns:a16="http://schemas.microsoft.com/office/drawing/2014/main" id="{1831C5D2-D035-8311-8CA3-ED8175CB3D9A}"/>
              </a:ext>
            </a:extLst>
          </p:cNvPr>
          <p:cNvSpPr>
            <a:spLocks noGrp="1"/>
          </p:cNvSpPr>
          <p:nvPr>
            <p:ph type="dt" sz="half" idx="2"/>
          </p:nvPr>
        </p:nvSpPr>
        <p:spPr/>
        <p:txBody>
          <a:body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149201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79244-A446-DD6C-6E6A-26CCA0BACFDB}"/>
              </a:ext>
            </a:extLst>
          </p:cNvPr>
          <p:cNvSpPr>
            <a:spLocks noGrp="1"/>
          </p:cNvSpPr>
          <p:nvPr>
            <p:ph type="title"/>
          </p:nvPr>
        </p:nvSpPr>
        <p:spPr/>
        <p:txBody>
          <a:bodyPr/>
          <a:lstStyle/>
          <a:p>
            <a:r>
              <a:rPr lang="en-US" dirty="0"/>
              <a:t>Thermal Model Correlation – Custom Open TD Interface</a:t>
            </a:r>
          </a:p>
        </p:txBody>
      </p:sp>
      <p:sp>
        <p:nvSpPr>
          <p:cNvPr id="3" name="Slide Number Placeholder 2">
            <a:extLst>
              <a:ext uri="{FF2B5EF4-FFF2-40B4-BE49-F238E27FC236}">
                <a16:creationId xmlns:a16="http://schemas.microsoft.com/office/drawing/2014/main" id="{BC1C8427-AFCC-A99E-D8B1-EB2B536CB9B9}"/>
              </a:ext>
            </a:extLst>
          </p:cNvPr>
          <p:cNvSpPr>
            <a:spLocks noGrp="1"/>
          </p:cNvSpPr>
          <p:nvPr>
            <p:ph type="sldNum" sz="quarter" idx="4"/>
          </p:nvPr>
        </p:nvSpPr>
        <p:spPr>
          <a:xfrm>
            <a:off x="10805984" y="6400800"/>
            <a:ext cx="776416" cy="304800"/>
          </a:xfrm>
        </p:spPr>
        <p:txBody>
          <a:bodyPr/>
          <a:lstStyle/>
          <a:p>
            <a:fld id="{640FA3E2-4CB8-43B1-9AF4-23FEB8A0CB92}" type="slidenum">
              <a:rPr lang="en-US" smtClean="0"/>
              <a:pPr/>
              <a:t>24</a:t>
            </a:fld>
            <a:endParaRPr lang="en-US"/>
          </a:p>
        </p:txBody>
      </p:sp>
      <p:pic>
        <p:nvPicPr>
          <p:cNvPr id="9" name="Picture 8">
            <a:extLst>
              <a:ext uri="{FF2B5EF4-FFF2-40B4-BE49-F238E27FC236}">
                <a16:creationId xmlns:a16="http://schemas.microsoft.com/office/drawing/2014/main" id="{3E7B1072-FA7F-27F2-6FE1-E6174F3779FB}"/>
              </a:ext>
            </a:extLst>
          </p:cNvPr>
          <p:cNvPicPr>
            <a:picLocks noChangeAspect="1"/>
          </p:cNvPicPr>
          <p:nvPr/>
        </p:nvPicPr>
        <p:blipFill rotWithShape="1">
          <a:blip r:embed="rId2"/>
          <a:srcRect r="53556"/>
          <a:stretch/>
        </p:blipFill>
        <p:spPr bwMode="auto">
          <a:xfrm>
            <a:off x="146825" y="886521"/>
            <a:ext cx="5529848" cy="5090533"/>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DB86F968-2BF8-815D-A9E2-1F87CD1F0013}"/>
              </a:ext>
            </a:extLst>
          </p:cNvPr>
          <p:cNvPicPr>
            <a:picLocks noChangeAspect="1"/>
          </p:cNvPicPr>
          <p:nvPr/>
        </p:nvPicPr>
        <p:blipFill rotWithShape="1">
          <a:blip r:embed="rId2"/>
          <a:srcRect l="45718"/>
          <a:stretch/>
        </p:blipFill>
        <p:spPr bwMode="auto">
          <a:xfrm>
            <a:off x="5584261" y="888752"/>
            <a:ext cx="6459682" cy="5088302"/>
          </a:xfrm>
          <a:prstGeom prst="rect">
            <a:avLst/>
          </a:prstGeom>
          <a:ln>
            <a:noFill/>
          </a:ln>
          <a:extLst>
            <a:ext uri="{53640926-AAD7-44D8-BBD7-CCE9431645EC}">
              <a14:shadowObscured xmlns:a14="http://schemas.microsoft.com/office/drawing/2010/main"/>
            </a:ext>
          </a:extLst>
        </p:spPr>
      </p:pic>
      <p:sp>
        <p:nvSpPr>
          <p:cNvPr id="5" name="Footer Placeholder 4">
            <a:extLst>
              <a:ext uri="{FF2B5EF4-FFF2-40B4-BE49-F238E27FC236}">
                <a16:creationId xmlns:a16="http://schemas.microsoft.com/office/drawing/2014/main" id="{A470E06A-B6B9-9E09-7571-794A562531E0}"/>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6" name="Date Placeholder 1">
            <a:extLst>
              <a:ext uri="{FF2B5EF4-FFF2-40B4-BE49-F238E27FC236}">
                <a16:creationId xmlns:a16="http://schemas.microsoft.com/office/drawing/2014/main" id="{176DCE42-3943-590D-7EF6-A3BFC09EA206}"/>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154128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EAF53-2D98-6C34-2B4B-1D2FC0946BCE}"/>
              </a:ext>
            </a:extLst>
          </p:cNvPr>
          <p:cNvSpPr>
            <a:spLocks noGrp="1"/>
          </p:cNvSpPr>
          <p:nvPr>
            <p:ph type="title"/>
          </p:nvPr>
        </p:nvSpPr>
        <p:spPr/>
        <p:txBody>
          <a:bodyPr/>
          <a:lstStyle/>
          <a:p>
            <a:r>
              <a:rPr lang="en-US" dirty="0"/>
              <a:t>Temperature Sensors and Q-meter Calibration</a:t>
            </a:r>
          </a:p>
        </p:txBody>
      </p:sp>
      <p:sp>
        <p:nvSpPr>
          <p:cNvPr id="3" name="Slide Number Placeholder 2">
            <a:extLst>
              <a:ext uri="{FF2B5EF4-FFF2-40B4-BE49-F238E27FC236}">
                <a16:creationId xmlns:a16="http://schemas.microsoft.com/office/drawing/2014/main" id="{6075A9CE-C651-9CD6-2974-B19B451056AC}"/>
              </a:ext>
            </a:extLst>
          </p:cNvPr>
          <p:cNvSpPr>
            <a:spLocks noGrp="1"/>
          </p:cNvSpPr>
          <p:nvPr>
            <p:ph type="sldNum" sz="quarter" idx="4"/>
          </p:nvPr>
        </p:nvSpPr>
        <p:spPr>
          <a:xfrm>
            <a:off x="10805984" y="6400800"/>
            <a:ext cx="776416" cy="304800"/>
          </a:xfrm>
        </p:spPr>
        <p:txBody>
          <a:bodyPr/>
          <a:lstStyle/>
          <a:p>
            <a:fld id="{640FA3E2-4CB8-43B1-9AF4-23FEB8A0CB92}" type="slidenum">
              <a:rPr lang="en-US" smtClean="0"/>
              <a:pPr/>
              <a:t>25</a:t>
            </a:fld>
            <a:endParaRPr lang="en-US"/>
          </a:p>
        </p:txBody>
      </p:sp>
      <p:pic>
        <p:nvPicPr>
          <p:cNvPr id="6" name="Picture 5">
            <a:extLst>
              <a:ext uri="{FF2B5EF4-FFF2-40B4-BE49-F238E27FC236}">
                <a16:creationId xmlns:a16="http://schemas.microsoft.com/office/drawing/2014/main" id="{5A238706-B38C-8563-6A4A-BAC0AF5E7712}"/>
              </a:ext>
            </a:extLst>
          </p:cNvPr>
          <p:cNvPicPr>
            <a:picLocks noChangeAspect="1"/>
          </p:cNvPicPr>
          <p:nvPr/>
        </p:nvPicPr>
        <p:blipFill>
          <a:blip r:embed="rId2"/>
          <a:stretch>
            <a:fillRect/>
          </a:stretch>
        </p:blipFill>
        <p:spPr>
          <a:xfrm>
            <a:off x="791738" y="1034798"/>
            <a:ext cx="6599663" cy="2805913"/>
          </a:xfrm>
          <a:prstGeom prst="rect">
            <a:avLst/>
          </a:prstGeom>
        </p:spPr>
      </p:pic>
      <p:pic>
        <p:nvPicPr>
          <p:cNvPr id="8" name="Picture 7">
            <a:extLst>
              <a:ext uri="{FF2B5EF4-FFF2-40B4-BE49-F238E27FC236}">
                <a16:creationId xmlns:a16="http://schemas.microsoft.com/office/drawing/2014/main" id="{7DB29746-940D-79D6-3EA0-B828135A64F3}"/>
              </a:ext>
            </a:extLst>
          </p:cNvPr>
          <p:cNvPicPr>
            <a:picLocks noChangeAspect="1"/>
          </p:cNvPicPr>
          <p:nvPr/>
        </p:nvPicPr>
        <p:blipFill>
          <a:blip r:embed="rId3"/>
          <a:stretch>
            <a:fillRect/>
          </a:stretch>
        </p:blipFill>
        <p:spPr>
          <a:xfrm>
            <a:off x="4716966" y="4440090"/>
            <a:ext cx="6913826" cy="1548114"/>
          </a:xfrm>
          <a:prstGeom prst="rect">
            <a:avLst/>
          </a:prstGeom>
        </p:spPr>
      </p:pic>
      <p:sp>
        <p:nvSpPr>
          <p:cNvPr id="7" name="Footer Placeholder 6">
            <a:extLst>
              <a:ext uri="{FF2B5EF4-FFF2-40B4-BE49-F238E27FC236}">
                <a16:creationId xmlns:a16="http://schemas.microsoft.com/office/drawing/2014/main" id="{0D5C88CA-8898-2BC8-2E1B-9916818318AD}"/>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9" name="Date Placeholder 1">
            <a:extLst>
              <a:ext uri="{FF2B5EF4-FFF2-40B4-BE49-F238E27FC236}">
                <a16:creationId xmlns:a16="http://schemas.microsoft.com/office/drawing/2014/main" id="{852E926A-758E-F52E-2338-02D1F75ADBF6}"/>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2684737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C1A15-457A-7C68-DAFB-9F8AED7D2613}"/>
              </a:ext>
            </a:extLst>
          </p:cNvPr>
          <p:cNvSpPr>
            <a:spLocks noGrp="1"/>
          </p:cNvSpPr>
          <p:nvPr>
            <p:ph type="title"/>
          </p:nvPr>
        </p:nvSpPr>
        <p:spPr/>
        <p:txBody>
          <a:bodyPr/>
          <a:lstStyle/>
          <a:p>
            <a:r>
              <a:rPr lang="en-US" dirty="0"/>
              <a:t>TEC Correlation</a:t>
            </a:r>
          </a:p>
        </p:txBody>
      </p:sp>
      <p:sp>
        <p:nvSpPr>
          <p:cNvPr id="3" name="Slide Number Placeholder 2">
            <a:extLst>
              <a:ext uri="{FF2B5EF4-FFF2-40B4-BE49-F238E27FC236}">
                <a16:creationId xmlns:a16="http://schemas.microsoft.com/office/drawing/2014/main" id="{9F8C92EA-1C8C-F272-8E64-A74BDB13CE02}"/>
              </a:ext>
            </a:extLst>
          </p:cNvPr>
          <p:cNvSpPr>
            <a:spLocks noGrp="1"/>
          </p:cNvSpPr>
          <p:nvPr>
            <p:ph type="sldNum" sz="quarter" idx="4"/>
          </p:nvPr>
        </p:nvSpPr>
        <p:spPr>
          <a:xfrm>
            <a:off x="10805984" y="6400800"/>
            <a:ext cx="776416" cy="304800"/>
          </a:xfrm>
        </p:spPr>
        <p:txBody>
          <a:bodyPr/>
          <a:lstStyle/>
          <a:p>
            <a:fld id="{640FA3E2-4CB8-43B1-9AF4-23FEB8A0CB92}" type="slidenum">
              <a:rPr lang="en-US" smtClean="0"/>
              <a:pPr/>
              <a:t>26</a:t>
            </a:fld>
            <a:endParaRPr lang="en-US"/>
          </a:p>
        </p:txBody>
      </p:sp>
      <p:pic>
        <p:nvPicPr>
          <p:cNvPr id="5" name="Picture 4">
            <a:extLst>
              <a:ext uri="{FF2B5EF4-FFF2-40B4-BE49-F238E27FC236}">
                <a16:creationId xmlns:a16="http://schemas.microsoft.com/office/drawing/2014/main" id="{FF760A58-0BBF-CE56-F139-389F361DE4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9316" y="1513134"/>
            <a:ext cx="5029200" cy="4065905"/>
          </a:xfrm>
          <a:prstGeom prst="rect">
            <a:avLst/>
          </a:prstGeom>
          <a:noFill/>
        </p:spPr>
      </p:pic>
      <p:pic>
        <p:nvPicPr>
          <p:cNvPr id="7" name="Picture 6">
            <a:extLst>
              <a:ext uri="{FF2B5EF4-FFF2-40B4-BE49-F238E27FC236}">
                <a16:creationId xmlns:a16="http://schemas.microsoft.com/office/drawing/2014/main" id="{9D68309D-19D5-BFF4-D84B-8063F075485C}"/>
              </a:ext>
            </a:extLst>
          </p:cNvPr>
          <p:cNvPicPr>
            <a:picLocks noChangeAspect="1"/>
          </p:cNvPicPr>
          <p:nvPr/>
        </p:nvPicPr>
        <p:blipFill>
          <a:blip r:embed="rId3"/>
          <a:stretch>
            <a:fillRect/>
          </a:stretch>
        </p:blipFill>
        <p:spPr>
          <a:xfrm>
            <a:off x="351262" y="1427355"/>
            <a:ext cx="6198295" cy="2096429"/>
          </a:xfrm>
          <a:prstGeom prst="rect">
            <a:avLst/>
          </a:prstGeom>
        </p:spPr>
      </p:pic>
      <p:sp>
        <p:nvSpPr>
          <p:cNvPr id="8" name="Footer Placeholder 7">
            <a:extLst>
              <a:ext uri="{FF2B5EF4-FFF2-40B4-BE49-F238E27FC236}">
                <a16:creationId xmlns:a16="http://schemas.microsoft.com/office/drawing/2014/main" id="{D78106F2-EA3C-9650-A944-D6F93FCC95B8}"/>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9" name="Date Placeholder 1">
            <a:extLst>
              <a:ext uri="{FF2B5EF4-FFF2-40B4-BE49-F238E27FC236}">
                <a16:creationId xmlns:a16="http://schemas.microsoft.com/office/drawing/2014/main" id="{48C5C093-4C50-3C56-6AA8-66F531232067}"/>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2061716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B55BE-D504-554C-BF97-1FA28B6B5E9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B311EFC7-B994-056B-CCC3-94E6285E3F10}"/>
              </a:ext>
            </a:extLst>
          </p:cNvPr>
          <p:cNvSpPr>
            <a:spLocks noGrp="1"/>
          </p:cNvSpPr>
          <p:nvPr>
            <p:ph idx="1"/>
          </p:nvPr>
        </p:nvSpPr>
        <p:spPr/>
        <p:txBody>
          <a:bodyPr/>
          <a:lstStyle/>
          <a:p>
            <a:pPr marL="457200" indent="-457200">
              <a:buFont typeface="+mj-lt"/>
              <a:buAutoNum type="arabicPeriod"/>
            </a:pPr>
            <a:r>
              <a:rPr lang="en-US" dirty="0"/>
              <a:t>Intro to Mission and Space Dynamics Lab (SDL)</a:t>
            </a:r>
          </a:p>
          <a:p>
            <a:pPr marL="457200" indent="-457200">
              <a:buFont typeface="+mj-lt"/>
              <a:buAutoNum type="arabicPeriod"/>
            </a:pPr>
            <a:r>
              <a:rPr lang="en-US" dirty="0"/>
              <a:t>Payload Intro and Design Overview</a:t>
            </a:r>
          </a:p>
          <a:p>
            <a:pPr marL="457200" indent="-457200">
              <a:buFont typeface="+mj-lt"/>
              <a:buAutoNum type="arabicPeriod"/>
            </a:pPr>
            <a:r>
              <a:rPr lang="en-US" dirty="0"/>
              <a:t>TVAC: Test Approach, Objectives, and Overview</a:t>
            </a:r>
          </a:p>
          <a:p>
            <a:pPr marL="457200" indent="-457200">
              <a:buFont typeface="+mj-lt"/>
              <a:buAutoNum type="arabicPeriod"/>
            </a:pPr>
            <a:r>
              <a:rPr lang="en-US" dirty="0"/>
              <a:t>Thermal Model Correlation</a:t>
            </a:r>
          </a:p>
          <a:p>
            <a:pPr marL="457200" indent="-457200">
              <a:buFont typeface="+mj-lt"/>
              <a:buAutoNum type="arabicPeriod"/>
            </a:pPr>
            <a:r>
              <a:rPr lang="en-US" dirty="0"/>
              <a:t>Calibration Testing: Thermal Solutions</a:t>
            </a:r>
          </a:p>
          <a:p>
            <a:pPr marL="457200" indent="-457200">
              <a:buFont typeface="+mj-lt"/>
              <a:buAutoNum type="arabicPeriod"/>
            </a:pPr>
            <a:r>
              <a:rPr lang="en-US" dirty="0"/>
              <a:t>Conclusion</a:t>
            </a:r>
          </a:p>
          <a:p>
            <a:pPr marL="457200" indent="-457200">
              <a:buFont typeface="+mj-lt"/>
              <a:buAutoNum type="arabicPeriod"/>
            </a:pPr>
            <a:endParaRPr lang="en-US" dirty="0"/>
          </a:p>
        </p:txBody>
      </p:sp>
      <p:sp>
        <p:nvSpPr>
          <p:cNvPr id="4" name="Footer Placeholder 3">
            <a:extLst>
              <a:ext uri="{FF2B5EF4-FFF2-40B4-BE49-F238E27FC236}">
                <a16:creationId xmlns:a16="http://schemas.microsoft.com/office/drawing/2014/main" id="{7D4038F3-4558-069C-CA00-84C101CFDFCC}"/>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5" name="Slide Number Placeholder 4">
            <a:extLst>
              <a:ext uri="{FF2B5EF4-FFF2-40B4-BE49-F238E27FC236}">
                <a16:creationId xmlns:a16="http://schemas.microsoft.com/office/drawing/2014/main" id="{9F81686D-F6AC-A6B7-05CA-BA52BB0CFC49}"/>
              </a:ext>
            </a:extLst>
          </p:cNvPr>
          <p:cNvSpPr>
            <a:spLocks noGrp="1"/>
          </p:cNvSpPr>
          <p:nvPr>
            <p:ph type="sldNum" sz="quarter" idx="4"/>
          </p:nvPr>
        </p:nvSpPr>
        <p:spPr/>
        <p:txBody>
          <a:bodyPr/>
          <a:lstStyle/>
          <a:p>
            <a:fld id="{A937B6BC-EA0C-470E-B991-7E852790E29C}" type="slidenum">
              <a:rPr lang="en-US" smtClean="0"/>
              <a:pPr/>
              <a:t>3</a:t>
            </a:fld>
            <a:endParaRPr lang="en-US"/>
          </a:p>
        </p:txBody>
      </p:sp>
      <p:sp>
        <p:nvSpPr>
          <p:cNvPr id="6" name="Date Placeholder 5">
            <a:extLst>
              <a:ext uri="{FF2B5EF4-FFF2-40B4-BE49-F238E27FC236}">
                <a16:creationId xmlns:a16="http://schemas.microsoft.com/office/drawing/2014/main" id="{EA7D66C6-5B48-525F-8645-55EB10BD4F6E}"/>
              </a:ext>
            </a:extLst>
          </p:cNvPr>
          <p:cNvSpPr>
            <a:spLocks noGrp="1"/>
          </p:cNvSpPr>
          <p:nvPr>
            <p:ph type="dt" sz="half" idx="2"/>
          </p:nvPr>
        </p:nvSpPr>
        <p:spPr/>
        <p:txBody>
          <a:body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1533858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E53C-BF0E-3B66-F767-E1D14E741AD4}"/>
              </a:ext>
            </a:extLst>
          </p:cNvPr>
          <p:cNvSpPr>
            <a:spLocks noGrp="1"/>
          </p:cNvSpPr>
          <p:nvPr>
            <p:ph type="title"/>
          </p:nvPr>
        </p:nvSpPr>
        <p:spPr/>
        <p:txBody>
          <a:bodyPr/>
          <a:lstStyle/>
          <a:p>
            <a:r>
              <a:rPr lang="en-US" dirty="0"/>
              <a:t>Introduction: Mission</a:t>
            </a:r>
          </a:p>
        </p:txBody>
      </p:sp>
      <p:sp>
        <p:nvSpPr>
          <p:cNvPr id="3" name="Content Placeholder 2">
            <a:extLst>
              <a:ext uri="{FF2B5EF4-FFF2-40B4-BE49-F238E27FC236}">
                <a16:creationId xmlns:a16="http://schemas.microsoft.com/office/drawing/2014/main" id="{1138D357-CCB7-04CF-9D47-79D1E9EFFA44}"/>
              </a:ext>
            </a:extLst>
          </p:cNvPr>
          <p:cNvSpPr>
            <a:spLocks noGrp="1"/>
          </p:cNvSpPr>
          <p:nvPr>
            <p:ph idx="1"/>
          </p:nvPr>
        </p:nvSpPr>
        <p:spPr>
          <a:xfrm>
            <a:off x="609600" y="914400"/>
            <a:ext cx="6620359" cy="4024923"/>
          </a:xfrm>
        </p:spPr>
        <p:txBody>
          <a:bodyPr/>
          <a:lstStyle/>
          <a:p>
            <a:r>
              <a:rPr lang="en-US" sz="1400" dirty="0">
                <a:effectLst/>
                <a:latin typeface="Calibri" panose="020F0502020204030204" pitchFamily="34" charset="0"/>
                <a:ea typeface="Times New Roman" panose="02020603050405020304" pitchFamily="18" charset="0"/>
                <a:cs typeface="Times New Roman" panose="02020603050405020304" pitchFamily="18" charset="0"/>
              </a:rPr>
              <a:t>Atmospheric Waves Experiment (AWE) is providing the first global characterization of atmospheric waves (see more at </a:t>
            </a:r>
            <a:r>
              <a:rPr lang="en-US" sz="14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2"/>
              </a:rPr>
              <a:t>https://www.awemission.org/</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a:t>
            </a:r>
          </a:p>
          <a:p>
            <a:r>
              <a:rPr lang="en-US" sz="1400" dirty="0">
                <a:effectLst/>
                <a:latin typeface="Calibri" panose="020F0502020204030204" pitchFamily="34" charset="0"/>
                <a:ea typeface="Times New Roman" panose="02020603050405020304" pitchFamily="18" charset="0"/>
                <a:cs typeface="Times New Roman" panose="02020603050405020304" pitchFamily="18" charset="0"/>
              </a:rPr>
              <a:t>AWE is a suite of four wide field-of-view near infrared cameras that will measure the dynamics and structure of global mesospheric gravity waves near the mesopause region of the atmosphere.</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r>
              <a:rPr lang="en-US" sz="1400" dirty="0">
                <a:effectLst/>
                <a:latin typeface="Calibri" panose="020F0502020204030204" pitchFamily="34" charset="0"/>
                <a:ea typeface="Times New Roman" panose="02020603050405020304" pitchFamily="18" charset="0"/>
                <a:cs typeface="Times New Roman" panose="02020603050405020304" pitchFamily="18" charset="0"/>
              </a:rPr>
              <a:t>The Space Dynamics Laboratory (SDL) in Logan, Utah was selected to execute AWE as a mission of opportunity in NASA’s Science Mission Directorate, </a:t>
            </a:r>
            <a:r>
              <a:rPr lang="en-US" sz="1400" dirty="0" err="1">
                <a:effectLst/>
                <a:latin typeface="Calibri" panose="020F0502020204030204" pitchFamily="34" charset="0"/>
                <a:ea typeface="Times New Roman" panose="02020603050405020304" pitchFamily="18" charset="0"/>
                <a:cs typeface="Times New Roman" panose="02020603050405020304" pitchFamily="18" charset="0"/>
              </a:rPr>
              <a:t>Heliophysics</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 Division.</a:t>
            </a:r>
          </a:p>
          <a:p>
            <a:r>
              <a:rPr lang="en-US" sz="1400" dirty="0">
                <a:effectLst/>
                <a:latin typeface="Calibri" panose="020F0502020204030204" pitchFamily="34" charset="0"/>
                <a:ea typeface="Times New Roman" panose="02020603050405020304" pitchFamily="18" charset="0"/>
                <a:cs typeface="Times New Roman" panose="02020603050405020304" pitchFamily="18" charset="0"/>
              </a:rPr>
              <a:t>The AWE payload was designed, fabricated, and tested by SDL. </a:t>
            </a:r>
          </a:p>
          <a:p>
            <a:r>
              <a:rPr lang="en-US" sz="1400" dirty="0">
                <a:effectLst/>
                <a:latin typeface="Calibri" panose="020F0502020204030204" pitchFamily="34" charset="0"/>
                <a:ea typeface="Times New Roman" panose="02020603050405020304" pitchFamily="18" charset="0"/>
                <a:cs typeface="Times New Roman" panose="02020603050405020304" pitchFamily="18" charset="0"/>
              </a:rPr>
              <a:t>The AWE payload Launched from KSFC and is installed on the International Space Station (ISS) </a:t>
            </a:r>
            <a:r>
              <a:rPr lang="en-US" sz="1400" dirty="0" err="1">
                <a:effectLst/>
                <a:latin typeface="Calibri" panose="020F0502020204030204" pitchFamily="34" charset="0"/>
                <a:ea typeface="Times New Roman" panose="02020603050405020304" pitchFamily="18" charset="0"/>
                <a:cs typeface="Times New Roman" panose="02020603050405020304" pitchFamily="18" charset="0"/>
              </a:rPr>
              <a:t>ExPRESS</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 Logistics Carrier (ELC) 1 Site 3.</a:t>
            </a:r>
          </a:p>
          <a:p>
            <a:endParaRPr lang="en-US" sz="1800" dirty="0"/>
          </a:p>
        </p:txBody>
      </p:sp>
      <p:sp>
        <p:nvSpPr>
          <p:cNvPr id="5" name="Slide Number Placeholder 4">
            <a:extLst>
              <a:ext uri="{FF2B5EF4-FFF2-40B4-BE49-F238E27FC236}">
                <a16:creationId xmlns:a16="http://schemas.microsoft.com/office/drawing/2014/main" id="{09E61D1D-1B1E-619D-1E03-8373F42C82F0}"/>
              </a:ext>
            </a:extLst>
          </p:cNvPr>
          <p:cNvSpPr>
            <a:spLocks noGrp="1"/>
          </p:cNvSpPr>
          <p:nvPr>
            <p:ph type="sldNum" sz="quarter" idx="4"/>
          </p:nvPr>
        </p:nvSpPr>
        <p:spPr>
          <a:xfrm>
            <a:off x="10805984" y="6400800"/>
            <a:ext cx="776416" cy="304800"/>
          </a:xfrm>
        </p:spPr>
        <p:txBody>
          <a:bodyPr/>
          <a:lstStyle/>
          <a:p>
            <a:fld id="{33F42015-0FC7-4B0E-8D2B-76EADF48D957}" type="slidenum">
              <a:rPr lang="en-US" smtClean="0"/>
              <a:pPr/>
              <a:t>4</a:t>
            </a:fld>
            <a:endParaRPr lang="en-US"/>
          </a:p>
        </p:txBody>
      </p:sp>
      <p:pic>
        <p:nvPicPr>
          <p:cNvPr id="7" name="Picture 6">
            <a:extLst>
              <a:ext uri="{FF2B5EF4-FFF2-40B4-BE49-F238E27FC236}">
                <a16:creationId xmlns:a16="http://schemas.microsoft.com/office/drawing/2014/main" id="{5666896F-05C7-7BE2-2140-119B6908D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6095" y="821411"/>
            <a:ext cx="3425126" cy="2623599"/>
          </a:xfrm>
          <a:prstGeom prst="rect">
            <a:avLst/>
          </a:prstGeom>
        </p:spPr>
      </p:pic>
      <p:pic>
        <p:nvPicPr>
          <p:cNvPr id="9" name="Picture 8">
            <a:extLst>
              <a:ext uri="{FF2B5EF4-FFF2-40B4-BE49-F238E27FC236}">
                <a16:creationId xmlns:a16="http://schemas.microsoft.com/office/drawing/2014/main" id="{4D2DE8CA-70C6-5BB7-EDA4-E684BA967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712" y="3482057"/>
            <a:ext cx="4502559" cy="2947366"/>
          </a:xfrm>
          <a:prstGeom prst="rect">
            <a:avLst/>
          </a:prstGeom>
        </p:spPr>
      </p:pic>
      <p:pic>
        <p:nvPicPr>
          <p:cNvPr id="8" name="Picture 7">
            <a:extLst>
              <a:ext uri="{FF2B5EF4-FFF2-40B4-BE49-F238E27FC236}">
                <a16:creationId xmlns:a16="http://schemas.microsoft.com/office/drawing/2014/main" id="{136D2835-24C8-1969-326E-9F1E0C4121D0}"/>
              </a:ext>
            </a:extLst>
          </p:cNvPr>
          <p:cNvPicPr>
            <a:picLocks noChangeAspect="1"/>
          </p:cNvPicPr>
          <p:nvPr/>
        </p:nvPicPr>
        <p:blipFill>
          <a:blip r:embed="rId5"/>
          <a:stretch>
            <a:fillRect/>
          </a:stretch>
        </p:blipFill>
        <p:spPr>
          <a:xfrm>
            <a:off x="625231" y="3885319"/>
            <a:ext cx="6518032" cy="2549978"/>
          </a:xfrm>
          <a:prstGeom prst="rect">
            <a:avLst/>
          </a:prstGeom>
        </p:spPr>
      </p:pic>
      <p:sp>
        <p:nvSpPr>
          <p:cNvPr id="6" name="Footer Placeholder 5">
            <a:extLst>
              <a:ext uri="{FF2B5EF4-FFF2-40B4-BE49-F238E27FC236}">
                <a16:creationId xmlns:a16="http://schemas.microsoft.com/office/drawing/2014/main" id="{842208DF-A9BE-E050-36B1-582882B446C2}"/>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10" name="Date Placeholder 1">
            <a:extLst>
              <a:ext uri="{FF2B5EF4-FFF2-40B4-BE49-F238E27FC236}">
                <a16:creationId xmlns:a16="http://schemas.microsoft.com/office/drawing/2014/main" id="{EF19A748-D5F8-EB7E-23D8-D98C79C782B3}"/>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4130064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DAEBC-995A-2BC5-5563-685A376962DC}"/>
              </a:ext>
            </a:extLst>
          </p:cNvPr>
          <p:cNvSpPr>
            <a:spLocks noGrp="1"/>
          </p:cNvSpPr>
          <p:nvPr>
            <p:ph type="title"/>
          </p:nvPr>
        </p:nvSpPr>
        <p:spPr/>
        <p:txBody>
          <a:bodyPr/>
          <a:lstStyle/>
          <a:p>
            <a:r>
              <a:rPr lang="en-US" dirty="0"/>
              <a:t>Introduction: SDL</a:t>
            </a:r>
          </a:p>
        </p:txBody>
      </p:sp>
      <p:sp>
        <p:nvSpPr>
          <p:cNvPr id="3" name="Content Placeholder 2">
            <a:extLst>
              <a:ext uri="{FF2B5EF4-FFF2-40B4-BE49-F238E27FC236}">
                <a16:creationId xmlns:a16="http://schemas.microsoft.com/office/drawing/2014/main" id="{AC1DBA28-7CAF-FFB4-3ED6-34BEA1DD4A51}"/>
              </a:ext>
            </a:extLst>
          </p:cNvPr>
          <p:cNvSpPr>
            <a:spLocks noGrp="1"/>
          </p:cNvSpPr>
          <p:nvPr>
            <p:ph idx="1"/>
          </p:nvPr>
        </p:nvSpPr>
        <p:spPr>
          <a:xfrm>
            <a:off x="369378" y="1307950"/>
            <a:ext cx="4458346" cy="4691185"/>
          </a:xfrm>
        </p:spPr>
        <p:txBody>
          <a:bodyPr/>
          <a:lstStyle/>
          <a:p>
            <a:r>
              <a:rPr lang="en-US" sz="2000" dirty="0"/>
              <a:t>United States Space Force UARC (University Affiliated Research Center)</a:t>
            </a:r>
          </a:p>
          <a:p>
            <a:r>
              <a:rPr lang="en-US" sz="2000" dirty="0"/>
              <a:t>1100+ specialized employees, 65% with over 10 years experience—the majority of which hold advanced degrees representing over 250 universities</a:t>
            </a:r>
          </a:p>
          <a:p>
            <a:r>
              <a:rPr lang="en-US" sz="2000" dirty="0"/>
              <a:t>Access to academic research and distinguished principal investigators</a:t>
            </a:r>
          </a:p>
        </p:txBody>
      </p:sp>
      <p:sp>
        <p:nvSpPr>
          <p:cNvPr id="5" name="Slide Number Placeholder 4">
            <a:extLst>
              <a:ext uri="{FF2B5EF4-FFF2-40B4-BE49-F238E27FC236}">
                <a16:creationId xmlns:a16="http://schemas.microsoft.com/office/drawing/2014/main" id="{FBF8F07D-C311-3873-2712-1562118BAE83}"/>
              </a:ext>
            </a:extLst>
          </p:cNvPr>
          <p:cNvSpPr>
            <a:spLocks noGrp="1"/>
          </p:cNvSpPr>
          <p:nvPr>
            <p:ph type="sldNum" sz="quarter" idx="4"/>
          </p:nvPr>
        </p:nvSpPr>
        <p:spPr>
          <a:xfrm>
            <a:off x="10805984" y="6400800"/>
            <a:ext cx="776416" cy="304800"/>
          </a:xfrm>
        </p:spPr>
        <p:txBody>
          <a:bodyPr/>
          <a:lstStyle/>
          <a:p>
            <a:fld id="{33F42015-0FC7-4B0E-8D2B-76EADF48D957}" type="slidenum">
              <a:rPr lang="en-US" smtClean="0"/>
              <a:pPr/>
              <a:t>5</a:t>
            </a:fld>
            <a:endParaRPr lang="en-US"/>
          </a:p>
        </p:txBody>
      </p:sp>
      <p:pic>
        <p:nvPicPr>
          <p:cNvPr id="7" name="Picture 6">
            <a:extLst>
              <a:ext uri="{FF2B5EF4-FFF2-40B4-BE49-F238E27FC236}">
                <a16:creationId xmlns:a16="http://schemas.microsoft.com/office/drawing/2014/main" id="{F0A49E4C-294C-798B-5096-0A9E2A6ED330}"/>
              </a:ext>
            </a:extLst>
          </p:cNvPr>
          <p:cNvPicPr>
            <a:picLocks noChangeAspect="1"/>
          </p:cNvPicPr>
          <p:nvPr/>
        </p:nvPicPr>
        <p:blipFill>
          <a:blip r:embed="rId2">
            <a:extLst>
              <a:ext uri="{28A0092B-C50C-407E-A947-70E740481C1C}">
                <a14:useLocalDpi xmlns:a14="http://schemas.microsoft.com/office/drawing/2010/main" val="0"/>
              </a:ext>
            </a:extLst>
          </a:blip>
          <a:srcRect l="7179" r="3848"/>
          <a:stretch>
            <a:fillRect/>
          </a:stretch>
        </p:blipFill>
        <p:spPr>
          <a:xfrm>
            <a:off x="5168684" y="1365180"/>
            <a:ext cx="6476829" cy="3640771"/>
          </a:xfrm>
          <a:prstGeom prst="rect">
            <a:avLst/>
          </a:prstGeom>
        </p:spPr>
      </p:pic>
      <p:sp>
        <p:nvSpPr>
          <p:cNvPr id="6" name="Footer Placeholder 5">
            <a:extLst>
              <a:ext uri="{FF2B5EF4-FFF2-40B4-BE49-F238E27FC236}">
                <a16:creationId xmlns:a16="http://schemas.microsoft.com/office/drawing/2014/main" id="{F448F0F4-452E-072F-25E7-525149F4AB35}"/>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8" name="Date Placeholder 1">
            <a:extLst>
              <a:ext uri="{FF2B5EF4-FFF2-40B4-BE49-F238E27FC236}">
                <a16:creationId xmlns:a16="http://schemas.microsoft.com/office/drawing/2014/main" id="{614B5C7E-3CEC-9299-37E0-CD86AAB67B6D}"/>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1979068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D1D84-AE01-244C-874C-501507DCA66F}"/>
              </a:ext>
            </a:extLst>
          </p:cNvPr>
          <p:cNvSpPr>
            <a:spLocks noGrp="1"/>
          </p:cNvSpPr>
          <p:nvPr>
            <p:ph type="title" idx="4294967295"/>
          </p:nvPr>
        </p:nvSpPr>
        <p:spPr>
          <a:xfrm>
            <a:off x="665388" y="-742549"/>
            <a:ext cx="11524902" cy="742549"/>
          </a:xfrm>
        </p:spPr>
        <p:txBody>
          <a:bodyPr vert="horz" lIns="110805" tIns="55403" rIns="110805" bIns="55403" rtlCol="0" anchor="b">
            <a:normAutofit/>
          </a:bodyPr>
          <a:lstStyle/>
          <a:p>
            <a:r>
              <a:rPr lang="en-US" dirty="0">
                <a:solidFill>
                  <a:schemeClr val="bg1">
                    <a:lumMod val="95000"/>
                  </a:schemeClr>
                </a:solidFill>
              </a:rPr>
              <a:t>EMBEDDED CUSTOMER SUPPORT</a:t>
            </a:r>
          </a:p>
        </p:txBody>
      </p:sp>
      <p:sp>
        <p:nvSpPr>
          <p:cNvPr id="4" name="Slide Number Placeholder 3">
            <a:extLst>
              <a:ext uri="{FF2B5EF4-FFF2-40B4-BE49-F238E27FC236}">
                <a16:creationId xmlns:a16="http://schemas.microsoft.com/office/drawing/2014/main" id="{FB1D5404-CAFC-64AB-8C2C-AF3589563C93}"/>
              </a:ext>
            </a:extLst>
          </p:cNvPr>
          <p:cNvSpPr>
            <a:spLocks noGrp="1"/>
          </p:cNvSpPr>
          <p:nvPr>
            <p:ph type="sldNum" sz="quarter" idx="11"/>
          </p:nvPr>
        </p:nvSpPr>
        <p:spPr/>
        <p:txBody>
          <a:bodyPr/>
          <a:lstStyle/>
          <a:p>
            <a:pPr defTabSz="1218987" eaLnBrk="1" fontAlgn="auto" hangingPunct="1">
              <a:spcBef>
                <a:spcPts val="0"/>
              </a:spcBef>
              <a:spcAft>
                <a:spcPts val="0"/>
              </a:spcAft>
              <a:defRPr/>
            </a:pPr>
            <a:fld id="{081511B0-DFF8-CD4C-809F-187820201423}" type="slidenum">
              <a:rPr lang="en-US" smtClean="0">
                <a:solidFill>
                  <a:srgbClr val="FFFFFF"/>
                </a:solidFill>
                <a:ea typeface="+mn-ea"/>
              </a:rPr>
              <a:pPr defTabSz="1218987" eaLnBrk="1" fontAlgn="auto" hangingPunct="1">
                <a:spcBef>
                  <a:spcPts val="0"/>
                </a:spcBef>
                <a:spcAft>
                  <a:spcPts val="0"/>
                </a:spcAft>
                <a:defRPr/>
              </a:pPr>
              <a:t>6</a:t>
            </a:fld>
            <a:endParaRPr lang="en-US" dirty="0">
              <a:solidFill>
                <a:srgbClr val="FFFFFF"/>
              </a:solidFill>
              <a:ea typeface="+mn-ea"/>
            </a:endParaRPr>
          </a:p>
        </p:txBody>
      </p:sp>
    </p:spTree>
    <p:extLst>
      <p:ext uri="{BB962C8B-B14F-4D97-AF65-F5344CB8AC3E}">
        <p14:creationId xmlns:p14="http://schemas.microsoft.com/office/powerpoint/2010/main" val="1746117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ollage of different images of earth and satellite&#10;&#10;Description automatically generated with low confidence">
            <a:extLst>
              <a:ext uri="{FF2B5EF4-FFF2-40B4-BE49-F238E27FC236}">
                <a16:creationId xmlns:a16="http://schemas.microsoft.com/office/drawing/2014/main" id="{988C017E-F44D-8A6A-86FB-B52587D55F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03"/>
          <a:stretch/>
        </p:blipFill>
        <p:spPr>
          <a:xfrm>
            <a:off x="1710" y="0"/>
            <a:ext cx="12188580" cy="6199132"/>
          </a:xfrm>
          <a:prstGeom prst="rect">
            <a:avLst/>
          </a:prstGeom>
        </p:spPr>
      </p:pic>
      <p:sp>
        <p:nvSpPr>
          <p:cNvPr id="9" name="Slide Number Placeholder 4">
            <a:extLst>
              <a:ext uri="{FF2B5EF4-FFF2-40B4-BE49-F238E27FC236}">
                <a16:creationId xmlns:a16="http://schemas.microsoft.com/office/drawing/2014/main" id="{251997FF-514D-8ED8-8D2F-B19AF55E1E53}"/>
              </a:ext>
            </a:extLst>
          </p:cNvPr>
          <p:cNvSpPr txBox="1">
            <a:spLocks/>
          </p:cNvSpPr>
          <p:nvPr/>
        </p:nvSpPr>
        <p:spPr>
          <a:xfrm>
            <a:off x="10808930" y="6633838"/>
            <a:ext cx="1102499" cy="203200"/>
          </a:xfrm>
          <a:prstGeom prst="rect">
            <a:avLst/>
          </a:prstGeom>
        </p:spPr>
        <p:txBody>
          <a:bodyPr anchor="ctr"/>
          <a:lstStyle>
            <a:defPPr>
              <a:defRPr lang="en-US"/>
            </a:defPPr>
            <a:lvl1pPr marL="0" algn="r" defTabSz="1005931" rtl="0" eaLnBrk="1" latinLnBrk="0" hangingPunct="1">
              <a:defRPr sz="700" kern="1200">
                <a:solidFill>
                  <a:schemeClr val="bg1">
                    <a:lumMod val="50000"/>
                  </a:schemeClr>
                </a:solidFill>
                <a:latin typeface="+mn-lt"/>
                <a:ea typeface="+mn-ea"/>
                <a:cs typeface="+mn-cs"/>
              </a:defRPr>
            </a:lvl1pPr>
            <a:lvl2pPr marL="502966" algn="l" defTabSz="1005931" rtl="0" eaLnBrk="1" latinLnBrk="0" hangingPunct="1">
              <a:defRPr sz="1980" kern="1200">
                <a:solidFill>
                  <a:schemeClr val="tx1"/>
                </a:solidFill>
                <a:latin typeface="+mn-lt"/>
                <a:ea typeface="+mn-ea"/>
                <a:cs typeface="+mn-cs"/>
              </a:defRPr>
            </a:lvl2pPr>
            <a:lvl3pPr marL="1005931" algn="l" defTabSz="1005931" rtl="0" eaLnBrk="1" latinLnBrk="0" hangingPunct="1">
              <a:defRPr sz="1980" kern="1200">
                <a:solidFill>
                  <a:schemeClr val="tx1"/>
                </a:solidFill>
                <a:latin typeface="+mn-lt"/>
                <a:ea typeface="+mn-ea"/>
                <a:cs typeface="+mn-cs"/>
              </a:defRPr>
            </a:lvl3pPr>
            <a:lvl4pPr marL="1508897" algn="l" defTabSz="1005931" rtl="0" eaLnBrk="1" latinLnBrk="0" hangingPunct="1">
              <a:defRPr sz="1980" kern="1200">
                <a:solidFill>
                  <a:schemeClr val="tx1"/>
                </a:solidFill>
                <a:latin typeface="+mn-lt"/>
                <a:ea typeface="+mn-ea"/>
                <a:cs typeface="+mn-cs"/>
              </a:defRPr>
            </a:lvl4pPr>
            <a:lvl5pPr marL="2011863" algn="l" defTabSz="1005931" rtl="0" eaLnBrk="1" latinLnBrk="0" hangingPunct="1">
              <a:defRPr sz="1980" kern="1200">
                <a:solidFill>
                  <a:schemeClr val="tx1"/>
                </a:solidFill>
                <a:latin typeface="+mn-lt"/>
                <a:ea typeface="+mn-ea"/>
                <a:cs typeface="+mn-cs"/>
              </a:defRPr>
            </a:lvl5pPr>
            <a:lvl6pPr marL="2514829" algn="l" defTabSz="1005931" rtl="0" eaLnBrk="1" latinLnBrk="0" hangingPunct="1">
              <a:defRPr sz="1980" kern="1200">
                <a:solidFill>
                  <a:schemeClr val="tx1"/>
                </a:solidFill>
                <a:latin typeface="+mn-lt"/>
                <a:ea typeface="+mn-ea"/>
                <a:cs typeface="+mn-cs"/>
              </a:defRPr>
            </a:lvl6pPr>
            <a:lvl7pPr marL="3017794" algn="l" defTabSz="1005931" rtl="0" eaLnBrk="1" latinLnBrk="0" hangingPunct="1">
              <a:defRPr sz="1980" kern="1200">
                <a:solidFill>
                  <a:schemeClr val="tx1"/>
                </a:solidFill>
                <a:latin typeface="+mn-lt"/>
                <a:ea typeface="+mn-ea"/>
                <a:cs typeface="+mn-cs"/>
              </a:defRPr>
            </a:lvl7pPr>
            <a:lvl8pPr marL="3520760" algn="l" defTabSz="1005931" rtl="0" eaLnBrk="1" latinLnBrk="0" hangingPunct="1">
              <a:defRPr sz="1980" kern="1200">
                <a:solidFill>
                  <a:schemeClr val="tx1"/>
                </a:solidFill>
                <a:latin typeface="+mn-lt"/>
                <a:ea typeface="+mn-ea"/>
                <a:cs typeface="+mn-cs"/>
              </a:defRPr>
            </a:lvl8pPr>
            <a:lvl9pPr marL="4023726" algn="l" defTabSz="1005931" rtl="0" eaLnBrk="1" latinLnBrk="0" hangingPunct="1">
              <a:defRPr sz="1980" kern="1200">
                <a:solidFill>
                  <a:schemeClr val="tx1"/>
                </a:solidFill>
                <a:latin typeface="+mn-lt"/>
                <a:ea typeface="+mn-ea"/>
                <a:cs typeface="+mn-cs"/>
              </a:defRPr>
            </a:lvl9pPr>
          </a:lstStyle>
          <a:p>
            <a:pPr defTabSz="1218987" fontAlgn="auto">
              <a:spcBef>
                <a:spcPts val="0"/>
              </a:spcBef>
              <a:spcAft>
                <a:spcPts val="0"/>
              </a:spcAft>
              <a:defRPr/>
            </a:pPr>
            <a:fld id="{081511B0-DFF8-CD4C-809F-187820201423}" type="slidenum">
              <a:rPr lang="en-US" sz="848" b="0">
                <a:solidFill>
                  <a:srgbClr val="FFFFFF"/>
                </a:solidFill>
                <a:latin typeface="Dubai"/>
              </a:rPr>
              <a:pPr defTabSz="1218987" fontAlgn="auto">
                <a:spcBef>
                  <a:spcPts val="0"/>
                </a:spcBef>
                <a:spcAft>
                  <a:spcPts val="0"/>
                </a:spcAft>
                <a:defRPr/>
              </a:pPr>
              <a:t>7</a:t>
            </a:fld>
            <a:endParaRPr lang="en-US" sz="848" b="0" dirty="0">
              <a:solidFill>
                <a:srgbClr val="FFFFFF"/>
              </a:solidFill>
              <a:latin typeface="Dubai"/>
            </a:endParaRPr>
          </a:p>
        </p:txBody>
      </p:sp>
      <p:sp>
        <p:nvSpPr>
          <p:cNvPr id="8" name="Footer Placeholder 6">
            <a:extLst>
              <a:ext uri="{FF2B5EF4-FFF2-40B4-BE49-F238E27FC236}">
                <a16:creationId xmlns:a16="http://schemas.microsoft.com/office/drawing/2014/main" id="{41C1939E-B64D-ED75-80D6-2D43447BB900}"/>
              </a:ext>
            </a:extLst>
          </p:cNvPr>
          <p:cNvSpPr txBox="1">
            <a:spLocks/>
          </p:cNvSpPr>
          <p:nvPr/>
        </p:nvSpPr>
        <p:spPr>
          <a:xfrm>
            <a:off x="1722279" y="6534599"/>
            <a:ext cx="9014696" cy="384542"/>
          </a:xfrm>
          <a:prstGeom prst="rect">
            <a:avLst/>
          </a:prstGeom>
        </p:spPr>
        <p:txBody>
          <a:bodyPr vert="horz" lIns="0" tIns="0" rIns="0" bIns="0" rtlCol="0" anchor="ctr"/>
          <a:lstStyle>
            <a:defPPr>
              <a:defRPr lang="en-US"/>
            </a:defPPr>
            <a:lvl1pPr marL="0" algn="l" defTabSz="1005931" rtl="0" eaLnBrk="1" latinLnBrk="0" hangingPunct="1">
              <a:defRPr sz="700" kern="1200">
                <a:solidFill>
                  <a:schemeClr val="accent6"/>
                </a:solidFill>
                <a:latin typeface="+mn-lt"/>
                <a:ea typeface="+mn-ea"/>
                <a:cs typeface="+mn-cs"/>
              </a:defRPr>
            </a:lvl1pPr>
            <a:lvl2pPr marL="502966" algn="l" defTabSz="1005931" rtl="0" eaLnBrk="1" latinLnBrk="0" hangingPunct="1">
              <a:defRPr sz="1980" kern="1200">
                <a:solidFill>
                  <a:schemeClr val="tx1"/>
                </a:solidFill>
                <a:latin typeface="+mn-lt"/>
                <a:ea typeface="+mn-ea"/>
                <a:cs typeface="+mn-cs"/>
              </a:defRPr>
            </a:lvl2pPr>
            <a:lvl3pPr marL="1005931" algn="l" defTabSz="1005931" rtl="0" eaLnBrk="1" latinLnBrk="0" hangingPunct="1">
              <a:defRPr sz="1980" kern="1200">
                <a:solidFill>
                  <a:schemeClr val="tx1"/>
                </a:solidFill>
                <a:latin typeface="+mn-lt"/>
                <a:ea typeface="+mn-ea"/>
                <a:cs typeface="+mn-cs"/>
              </a:defRPr>
            </a:lvl3pPr>
            <a:lvl4pPr marL="1508897" algn="l" defTabSz="1005931" rtl="0" eaLnBrk="1" latinLnBrk="0" hangingPunct="1">
              <a:defRPr sz="1980" kern="1200">
                <a:solidFill>
                  <a:schemeClr val="tx1"/>
                </a:solidFill>
                <a:latin typeface="+mn-lt"/>
                <a:ea typeface="+mn-ea"/>
                <a:cs typeface="+mn-cs"/>
              </a:defRPr>
            </a:lvl4pPr>
            <a:lvl5pPr marL="2011863" algn="l" defTabSz="1005931" rtl="0" eaLnBrk="1" latinLnBrk="0" hangingPunct="1">
              <a:defRPr sz="1980" kern="1200">
                <a:solidFill>
                  <a:schemeClr val="tx1"/>
                </a:solidFill>
                <a:latin typeface="+mn-lt"/>
                <a:ea typeface="+mn-ea"/>
                <a:cs typeface="+mn-cs"/>
              </a:defRPr>
            </a:lvl5pPr>
            <a:lvl6pPr marL="2514829" algn="l" defTabSz="1005931" rtl="0" eaLnBrk="1" latinLnBrk="0" hangingPunct="1">
              <a:defRPr sz="1980" kern="1200">
                <a:solidFill>
                  <a:schemeClr val="tx1"/>
                </a:solidFill>
                <a:latin typeface="+mn-lt"/>
                <a:ea typeface="+mn-ea"/>
                <a:cs typeface="+mn-cs"/>
              </a:defRPr>
            </a:lvl6pPr>
            <a:lvl7pPr marL="3017794" algn="l" defTabSz="1005931" rtl="0" eaLnBrk="1" latinLnBrk="0" hangingPunct="1">
              <a:defRPr sz="1980" kern="1200">
                <a:solidFill>
                  <a:schemeClr val="tx1"/>
                </a:solidFill>
                <a:latin typeface="+mn-lt"/>
                <a:ea typeface="+mn-ea"/>
                <a:cs typeface="+mn-cs"/>
              </a:defRPr>
            </a:lvl7pPr>
            <a:lvl8pPr marL="3520760" algn="l" defTabSz="1005931" rtl="0" eaLnBrk="1" latinLnBrk="0" hangingPunct="1">
              <a:defRPr sz="1980" kern="1200">
                <a:solidFill>
                  <a:schemeClr val="tx1"/>
                </a:solidFill>
                <a:latin typeface="+mn-lt"/>
                <a:ea typeface="+mn-ea"/>
                <a:cs typeface="+mn-cs"/>
              </a:defRPr>
            </a:lvl8pPr>
            <a:lvl9pPr marL="4023726" algn="l" defTabSz="1005931" rtl="0" eaLnBrk="1" latinLnBrk="0" hangingPunct="1">
              <a:defRPr sz="1980" kern="1200">
                <a:solidFill>
                  <a:schemeClr val="tx1"/>
                </a:solidFill>
                <a:latin typeface="+mn-lt"/>
                <a:ea typeface="+mn-ea"/>
                <a:cs typeface="+mn-cs"/>
              </a:defRPr>
            </a:lvl9pPr>
          </a:lstStyle>
          <a:p>
            <a:pPr algn="ctr" defTabSz="1218987" fontAlgn="auto">
              <a:spcBef>
                <a:spcPts val="0"/>
              </a:spcBef>
              <a:spcAft>
                <a:spcPts val="0"/>
              </a:spcAft>
              <a:defRPr/>
            </a:pPr>
            <a:r>
              <a:rPr lang="en-US" sz="1091" b="0" dirty="0">
                <a:solidFill>
                  <a:srgbClr val="002543"/>
                </a:solidFill>
                <a:latin typeface="Dubai"/>
              </a:rPr>
              <a:t>SDL Proprietary</a:t>
            </a:r>
          </a:p>
        </p:txBody>
      </p:sp>
      <p:sp>
        <p:nvSpPr>
          <p:cNvPr id="5" name="Content Placeholder 4">
            <a:extLst>
              <a:ext uri="{FF2B5EF4-FFF2-40B4-BE49-F238E27FC236}">
                <a16:creationId xmlns:a16="http://schemas.microsoft.com/office/drawing/2014/main" id="{1DA1A56C-648A-1BB8-DEFD-3F58C659391B}"/>
              </a:ext>
            </a:extLst>
          </p:cNvPr>
          <p:cNvSpPr txBox="1">
            <a:spLocks/>
          </p:cNvSpPr>
          <p:nvPr/>
        </p:nvSpPr>
        <p:spPr>
          <a:xfrm>
            <a:off x="278723" y="4444715"/>
            <a:ext cx="3231820" cy="1489740"/>
          </a:xfrm>
          <a:prstGeom prst="rect">
            <a:avLst/>
          </a:prstGeom>
        </p:spPr>
        <p:txBody>
          <a:bodyPr vert="horz" lIns="110805" tIns="55403" rIns="110805" bIns="55403" rtlCol="0" anchor="b">
            <a:noAutofit/>
          </a:bodyPr>
          <a:lstStyle>
            <a:lvl1pPr marL="274320" indent="-274320" algn="l" defTabSz="914400" rtl="0" eaLnBrk="1" latinLnBrk="0" hangingPunct="1">
              <a:lnSpc>
                <a:spcPct val="90000"/>
              </a:lnSpc>
              <a:spcBef>
                <a:spcPts val="600"/>
              </a:spcBef>
              <a:spcAft>
                <a:spcPts val="0"/>
              </a:spcAft>
              <a:buFont typeface="Arial" pitchFamily="34" charset="0"/>
              <a:buChar char="•"/>
              <a:defRPr sz="1600" kern="1200">
                <a:solidFill>
                  <a:schemeClr val="tx1"/>
                </a:solidFill>
                <a:latin typeface="+mn-lt"/>
                <a:ea typeface="+mn-ea"/>
                <a:cs typeface="+mn-cs"/>
              </a:defRPr>
            </a:lvl1pPr>
            <a:lvl2pPr marL="594360" indent="-274320" algn="l" defTabSz="914400" rtl="0" eaLnBrk="1" latinLnBrk="0" hangingPunct="1">
              <a:lnSpc>
                <a:spcPct val="90000"/>
              </a:lnSpc>
              <a:spcBef>
                <a:spcPts val="400"/>
              </a:spcBef>
              <a:spcAft>
                <a:spcPts val="0"/>
              </a:spcAft>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lnSpc>
                <a:spcPct val="90000"/>
              </a:lnSpc>
              <a:spcBef>
                <a:spcPts val="400"/>
              </a:spcBef>
              <a:spcAft>
                <a:spcPts val="0"/>
              </a:spcAft>
              <a:buFont typeface="Arial" pitchFamily="34" charset="0"/>
              <a:buChar char="•"/>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400"/>
              </a:spcBef>
              <a:spcAft>
                <a:spcPts val="0"/>
              </a:spcAft>
              <a:buFont typeface="Arial" pitchFamily="34" charset="0"/>
              <a:buChar char="–"/>
              <a:defRPr sz="1600" kern="1200">
                <a:solidFill>
                  <a:schemeClr val="tx1"/>
                </a:solidFill>
                <a:latin typeface="+mn-lt"/>
                <a:ea typeface="+mn-ea"/>
                <a:cs typeface="+mn-cs"/>
              </a:defRPr>
            </a:lvl4pPr>
            <a:lvl5pPr marL="1371600" indent="-228600" algn="l" defTabSz="914400" rtl="0" eaLnBrk="1" latinLnBrk="0" hangingPunct="1">
              <a:lnSpc>
                <a:spcPct val="90000"/>
              </a:lnSpc>
              <a:spcBef>
                <a:spcPts val="400"/>
              </a:spcBef>
              <a:spcAft>
                <a:spcPts val="0"/>
              </a:spcAft>
              <a:buFont typeface="Arial" pitchFamily="34" charset="0"/>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108070" fontAlgn="auto">
              <a:spcBef>
                <a:spcPts val="727"/>
              </a:spcBef>
              <a:buNone/>
              <a:defRPr/>
            </a:pPr>
            <a:r>
              <a:rPr lang="en-US" sz="2545" dirty="0">
                <a:solidFill>
                  <a:srgbClr val="FFFFFF"/>
                </a:solidFill>
                <a:latin typeface="Dubai" panose="020B0503030403030204" pitchFamily="34" charset="-78"/>
                <a:cs typeface="Dubai" panose="020B0503030403030204" pitchFamily="34" charset="-78"/>
              </a:rPr>
              <a:t>CIVIL &amp; COMMERCIAL SPACE</a:t>
            </a:r>
          </a:p>
          <a:p>
            <a:pPr marL="0" indent="0" defTabSz="1108070" fontAlgn="auto">
              <a:spcBef>
                <a:spcPts val="727"/>
              </a:spcBef>
              <a:buNone/>
              <a:defRPr/>
            </a:pPr>
            <a:r>
              <a:rPr lang="en-US" sz="1454" b="0" dirty="0">
                <a:solidFill>
                  <a:srgbClr val="FFFFFF"/>
                </a:solidFill>
                <a:latin typeface="Dubai" panose="020B0503030403030204" pitchFamily="34" charset="-78"/>
                <a:cs typeface="Dubai" panose="020B0503030403030204" pitchFamily="34" charset="-78"/>
              </a:rPr>
              <a:t>Scientific Investigations</a:t>
            </a:r>
          </a:p>
        </p:txBody>
      </p:sp>
      <p:sp>
        <p:nvSpPr>
          <p:cNvPr id="12" name="Content Placeholder 4">
            <a:extLst>
              <a:ext uri="{FF2B5EF4-FFF2-40B4-BE49-F238E27FC236}">
                <a16:creationId xmlns:a16="http://schemas.microsoft.com/office/drawing/2014/main" id="{DF82ECC3-95BF-C603-37C2-B9EB9A38B374}"/>
              </a:ext>
            </a:extLst>
          </p:cNvPr>
          <p:cNvSpPr txBox="1">
            <a:spLocks/>
          </p:cNvSpPr>
          <p:nvPr/>
        </p:nvSpPr>
        <p:spPr>
          <a:xfrm>
            <a:off x="4349358" y="4444715"/>
            <a:ext cx="3593397" cy="1489740"/>
          </a:xfrm>
          <a:prstGeom prst="rect">
            <a:avLst/>
          </a:prstGeom>
        </p:spPr>
        <p:txBody>
          <a:bodyPr vert="horz" lIns="110805" tIns="55403" rIns="110805" bIns="55403" rtlCol="0" anchor="b">
            <a:noAutofit/>
          </a:bodyPr>
          <a:lstStyle>
            <a:lvl1pPr marL="274320" indent="-274320" algn="l" defTabSz="914400" rtl="0" eaLnBrk="1" latinLnBrk="0" hangingPunct="1">
              <a:lnSpc>
                <a:spcPct val="90000"/>
              </a:lnSpc>
              <a:spcBef>
                <a:spcPts val="600"/>
              </a:spcBef>
              <a:spcAft>
                <a:spcPts val="0"/>
              </a:spcAft>
              <a:buFont typeface="Arial" pitchFamily="34" charset="0"/>
              <a:buChar char="•"/>
              <a:defRPr sz="1600" kern="1200">
                <a:solidFill>
                  <a:schemeClr val="tx1"/>
                </a:solidFill>
                <a:latin typeface="+mn-lt"/>
                <a:ea typeface="+mn-ea"/>
                <a:cs typeface="+mn-cs"/>
              </a:defRPr>
            </a:lvl1pPr>
            <a:lvl2pPr marL="594360" indent="-274320" algn="l" defTabSz="914400" rtl="0" eaLnBrk="1" latinLnBrk="0" hangingPunct="1">
              <a:lnSpc>
                <a:spcPct val="90000"/>
              </a:lnSpc>
              <a:spcBef>
                <a:spcPts val="400"/>
              </a:spcBef>
              <a:spcAft>
                <a:spcPts val="0"/>
              </a:spcAft>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lnSpc>
                <a:spcPct val="90000"/>
              </a:lnSpc>
              <a:spcBef>
                <a:spcPts val="400"/>
              </a:spcBef>
              <a:spcAft>
                <a:spcPts val="0"/>
              </a:spcAft>
              <a:buFont typeface="Arial" pitchFamily="34" charset="0"/>
              <a:buChar char="•"/>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400"/>
              </a:spcBef>
              <a:spcAft>
                <a:spcPts val="0"/>
              </a:spcAft>
              <a:buFont typeface="Arial" pitchFamily="34" charset="0"/>
              <a:buChar char="–"/>
              <a:defRPr sz="1600" kern="1200">
                <a:solidFill>
                  <a:schemeClr val="tx1"/>
                </a:solidFill>
                <a:latin typeface="+mn-lt"/>
                <a:ea typeface="+mn-ea"/>
                <a:cs typeface="+mn-cs"/>
              </a:defRPr>
            </a:lvl4pPr>
            <a:lvl5pPr marL="1371600" indent="-228600" algn="l" defTabSz="914400" rtl="0" eaLnBrk="1" latinLnBrk="0" hangingPunct="1">
              <a:lnSpc>
                <a:spcPct val="90000"/>
              </a:lnSpc>
              <a:spcBef>
                <a:spcPts val="400"/>
              </a:spcBef>
              <a:spcAft>
                <a:spcPts val="0"/>
              </a:spcAft>
              <a:buFont typeface="Arial" pitchFamily="34" charset="0"/>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108070" fontAlgn="auto">
              <a:spcBef>
                <a:spcPts val="727"/>
              </a:spcBef>
              <a:buNone/>
              <a:defRPr/>
            </a:pPr>
            <a:r>
              <a:rPr lang="en-US" sz="2545" dirty="0">
                <a:solidFill>
                  <a:srgbClr val="FFFFFF"/>
                </a:solidFill>
                <a:latin typeface="Dubai" panose="020B0503030403030204" pitchFamily="34" charset="-78"/>
                <a:cs typeface="Dubai" panose="020B0503030403030204" pitchFamily="34" charset="-78"/>
              </a:rPr>
              <a:t>STRATEGIC &amp; </a:t>
            </a:r>
            <a:br>
              <a:rPr lang="en-US" sz="2545" dirty="0">
                <a:solidFill>
                  <a:srgbClr val="FFFFFF"/>
                </a:solidFill>
                <a:latin typeface="Dubai" panose="020B0503030403030204" pitchFamily="34" charset="-78"/>
                <a:cs typeface="Dubai" panose="020B0503030403030204" pitchFamily="34" charset="-78"/>
              </a:rPr>
            </a:br>
            <a:r>
              <a:rPr lang="en-US" sz="2545" dirty="0">
                <a:solidFill>
                  <a:srgbClr val="FFFFFF"/>
                </a:solidFill>
                <a:latin typeface="Dubai" panose="020B0503030403030204" pitchFamily="34" charset="-78"/>
                <a:cs typeface="Dubai" panose="020B0503030403030204" pitchFamily="34" charset="-78"/>
              </a:rPr>
              <a:t>MILITARY SPACE</a:t>
            </a:r>
          </a:p>
          <a:p>
            <a:pPr marL="0" indent="0" defTabSz="1108070" fontAlgn="auto">
              <a:spcBef>
                <a:spcPts val="727"/>
              </a:spcBef>
              <a:buNone/>
              <a:defRPr/>
            </a:pPr>
            <a:r>
              <a:rPr lang="en-US" sz="1454" b="0" dirty="0">
                <a:solidFill>
                  <a:srgbClr val="FFFFFF"/>
                </a:solidFill>
                <a:latin typeface="Dubai" panose="020B0503030403030204" pitchFamily="34" charset="-78"/>
                <a:cs typeface="Dubai" panose="020B0503030403030204" pitchFamily="34" charset="-78"/>
              </a:rPr>
              <a:t>DoD &amp; IC Space Missions &amp; Missile Defense</a:t>
            </a:r>
          </a:p>
        </p:txBody>
      </p:sp>
      <p:sp>
        <p:nvSpPr>
          <p:cNvPr id="14" name="Content Placeholder 4">
            <a:extLst>
              <a:ext uri="{FF2B5EF4-FFF2-40B4-BE49-F238E27FC236}">
                <a16:creationId xmlns:a16="http://schemas.microsoft.com/office/drawing/2014/main" id="{F0D79A91-485A-AB9E-1502-F0F27284B88C}"/>
              </a:ext>
            </a:extLst>
          </p:cNvPr>
          <p:cNvSpPr txBox="1">
            <a:spLocks/>
          </p:cNvSpPr>
          <p:nvPr/>
        </p:nvSpPr>
        <p:spPr>
          <a:xfrm>
            <a:off x="8629940" y="4444715"/>
            <a:ext cx="3231820" cy="1489740"/>
          </a:xfrm>
          <a:prstGeom prst="rect">
            <a:avLst/>
          </a:prstGeom>
        </p:spPr>
        <p:txBody>
          <a:bodyPr vert="horz" lIns="110805" tIns="55403" rIns="110805" bIns="55403" rtlCol="0" anchor="b">
            <a:noAutofit/>
          </a:bodyPr>
          <a:lstStyle>
            <a:lvl1pPr marL="274320" indent="-274320" algn="l" defTabSz="914400" rtl="0" eaLnBrk="1" latinLnBrk="0" hangingPunct="1">
              <a:lnSpc>
                <a:spcPct val="90000"/>
              </a:lnSpc>
              <a:spcBef>
                <a:spcPts val="600"/>
              </a:spcBef>
              <a:spcAft>
                <a:spcPts val="0"/>
              </a:spcAft>
              <a:buFont typeface="Arial" pitchFamily="34" charset="0"/>
              <a:buChar char="•"/>
              <a:defRPr sz="1600" kern="1200">
                <a:solidFill>
                  <a:schemeClr val="tx1"/>
                </a:solidFill>
                <a:latin typeface="+mn-lt"/>
                <a:ea typeface="+mn-ea"/>
                <a:cs typeface="+mn-cs"/>
              </a:defRPr>
            </a:lvl1pPr>
            <a:lvl2pPr marL="594360" indent="-274320" algn="l" defTabSz="914400" rtl="0" eaLnBrk="1" latinLnBrk="0" hangingPunct="1">
              <a:lnSpc>
                <a:spcPct val="90000"/>
              </a:lnSpc>
              <a:spcBef>
                <a:spcPts val="400"/>
              </a:spcBef>
              <a:spcAft>
                <a:spcPts val="0"/>
              </a:spcAft>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lnSpc>
                <a:spcPct val="90000"/>
              </a:lnSpc>
              <a:spcBef>
                <a:spcPts val="400"/>
              </a:spcBef>
              <a:spcAft>
                <a:spcPts val="0"/>
              </a:spcAft>
              <a:buFont typeface="Arial" pitchFamily="34" charset="0"/>
              <a:buChar char="•"/>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400"/>
              </a:spcBef>
              <a:spcAft>
                <a:spcPts val="0"/>
              </a:spcAft>
              <a:buFont typeface="Arial" pitchFamily="34" charset="0"/>
              <a:buChar char="–"/>
              <a:defRPr sz="1600" kern="1200">
                <a:solidFill>
                  <a:schemeClr val="tx1"/>
                </a:solidFill>
                <a:latin typeface="+mn-lt"/>
                <a:ea typeface="+mn-ea"/>
                <a:cs typeface="+mn-cs"/>
              </a:defRPr>
            </a:lvl4pPr>
            <a:lvl5pPr marL="1371600" indent="-228600" algn="l" defTabSz="914400" rtl="0" eaLnBrk="1" latinLnBrk="0" hangingPunct="1">
              <a:lnSpc>
                <a:spcPct val="90000"/>
              </a:lnSpc>
              <a:spcBef>
                <a:spcPts val="400"/>
              </a:spcBef>
              <a:spcAft>
                <a:spcPts val="0"/>
              </a:spcAft>
              <a:buFont typeface="Arial" pitchFamily="34" charset="0"/>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108070" fontAlgn="auto">
              <a:spcBef>
                <a:spcPts val="727"/>
              </a:spcBef>
              <a:buNone/>
              <a:defRPr/>
            </a:pPr>
            <a:r>
              <a:rPr lang="en-US" sz="2545" dirty="0">
                <a:solidFill>
                  <a:srgbClr val="FFFFFF"/>
                </a:solidFill>
                <a:latin typeface="Dubai" panose="020B0503030403030204" pitchFamily="34" charset="-78"/>
                <a:cs typeface="Dubai" panose="020B0503030403030204" pitchFamily="34" charset="-78"/>
              </a:rPr>
              <a:t>C4ISR SYSTEMS</a:t>
            </a:r>
          </a:p>
          <a:p>
            <a:pPr marL="0" indent="0" defTabSz="1108070" fontAlgn="auto">
              <a:spcBef>
                <a:spcPts val="727"/>
              </a:spcBef>
              <a:buNone/>
              <a:defRPr/>
            </a:pPr>
            <a:r>
              <a:rPr lang="en-US" sz="1454" b="0" dirty="0">
                <a:solidFill>
                  <a:srgbClr val="FFFFFF"/>
                </a:solidFill>
                <a:latin typeface="Dubai" panose="020B0503030403030204" pitchFamily="34" charset="-78"/>
                <a:cs typeface="Dubai" panose="020B0503030403030204" pitchFamily="34" charset="-78"/>
              </a:rPr>
              <a:t>DoD &amp; IC Air, Land, Maritime &amp; Cyber</a:t>
            </a:r>
          </a:p>
        </p:txBody>
      </p:sp>
      <p:sp>
        <p:nvSpPr>
          <p:cNvPr id="3" name="Slide Number Placeholder 2">
            <a:extLst>
              <a:ext uri="{FF2B5EF4-FFF2-40B4-BE49-F238E27FC236}">
                <a16:creationId xmlns:a16="http://schemas.microsoft.com/office/drawing/2014/main" id="{D267ECFC-ACDB-ECC2-65C2-8E0F43C908E9}"/>
              </a:ext>
            </a:extLst>
          </p:cNvPr>
          <p:cNvSpPr>
            <a:spLocks noGrp="1"/>
          </p:cNvSpPr>
          <p:nvPr>
            <p:ph type="sldNum" sz="quarter" idx="11"/>
          </p:nvPr>
        </p:nvSpPr>
        <p:spPr/>
        <p:txBody>
          <a:bodyPr/>
          <a:lstStyle/>
          <a:p>
            <a:pPr defTabSz="1218987" eaLnBrk="1" fontAlgn="auto" hangingPunct="1">
              <a:spcBef>
                <a:spcPts val="0"/>
              </a:spcBef>
              <a:spcAft>
                <a:spcPts val="0"/>
              </a:spcAft>
              <a:defRPr/>
            </a:pPr>
            <a:fld id="{081511B0-DFF8-CD4C-809F-187820201423}" type="slidenum">
              <a:rPr lang="en-US" smtClean="0">
                <a:solidFill>
                  <a:srgbClr val="FFFFFF"/>
                </a:solidFill>
                <a:ea typeface="+mn-ea"/>
              </a:rPr>
              <a:pPr defTabSz="1218987" eaLnBrk="1" fontAlgn="auto" hangingPunct="1">
                <a:spcBef>
                  <a:spcPts val="0"/>
                </a:spcBef>
                <a:spcAft>
                  <a:spcPts val="0"/>
                </a:spcAft>
                <a:defRPr/>
              </a:pPr>
              <a:t>7</a:t>
            </a:fld>
            <a:endParaRPr lang="en-US" dirty="0">
              <a:solidFill>
                <a:srgbClr val="FFFFFF"/>
              </a:solidFill>
              <a:ea typeface="+mn-ea"/>
            </a:endParaRPr>
          </a:p>
        </p:txBody>
      </p:sp>
    </p:spTree>
    <p:extLst>
      <p:ext uri="{BB962C8B-B14F-4D97-AF65-F5344CB8AC3E}">
        <p14:creationId xmlns:p14="http://schemas.microsoft.com/office/powerpoint/2010/main" val="854372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F3524D-4417-440A-BAC5-8DEFD66939F9}"/>
              </a:ext>
            </a:extLst>
          </p:cNvPr>
          <p:cNvSpPr>
            <a:spLocks noGrp="1"/>
          </p:cNvSpPr>
          <p:nvPr>
            <p:ph type="title"/>
          </p:nvPr>
        </p:nvSpPr>
        <p:spPr/>
        <p:txBody>
          <a:bodyPr/>
          <a:lstStyle/>
          <a:p>
            <a:r>
              <a:rPr lang="en-US" dirty="0"/>
              <a:t>Introduction: AWE Payload</a:t>
            </a:r>
          </a:p>
        </p:txBody>
      </p:sp>
      <p:sp>
        <p:nvSpPr>
          <p:cNvPr id="4" name="Content Placeholder 3">
            <a:extLst>
              <a:ext uri="{FF2B5EF4-FFF2-40B4-BE49-F238E27FC236}">
                <a16:creationId xmlns:a16="http://schemas.microsoft.com/office/drawing/2014/main" id="{A0C48FAC-1A86-A253-68E3-E2C9B97536A2}"/>
              </a:ext>
            </a:extLst>
          </p:cNvPr>
          <p:cNvSpPr>
            <a:spLocks noGrp="1"/>
          </p:cNvSpPr>
          <p:nvPr>
            <p:ph idx="1"/>
          </p:nvPr>
        </p:nvSpPr>
        <p:spPr>
          <a:xfrm>
            <a:off x="609600" y="918556"/>
            <a:ext cx="11075126" cy="5410200"/>
          </a:xfrm>
        </p:spPr>
        <p:txBody>
          <a:bodyPr/>
          <a:lstStyle/>
          <a:p>
            <a:r>
              <a:rPr lang="en-US" sz="2000" dirty="0"/>
              <a:t>Wide field of view infrared imager</a:t>
            </a:r>
          </a:p>
          <a:p>
            <a:r>
              <a:rPr lang="en-US" sz="2000" dirty="0"/>
              <a:t>Four identical telescopes, four detectors, sunshield, standalone electronics box</a:t>
            </a:r>
          </a:p>
        </p:txBody>
      </p:sp>
      <p:pic>
        <p:nvPicPr>
          <p:cNvPr id="5" name="Picture 4">
            <a:extLst>
              <a:ext uri="{FF2B5EF4-FFF2-40B4-BE49-F238E27FC236}">
                <a16:creationId xmlns:a16="http://schemas.microsoft.com/office/drawing/2014/main" id="{08B0EEBB-A64D-848F-BB0F-8832246D8ADF}"/>
              </a:ext>
            </a:extLst>
          </p:cNvPr>
          <p:cNvPicPr>
            <a:picLocks noChangeAspect="1"/>
          </p:cNvPicPr>
          <p:nvPr/>
        </p:nvPicPr>
        <p:blipFill rotWithShape="1">
          <a:blip r:embed="rId2">
            <a:extLst>
              <a:ext uri="{28A0092B-C50C-407E-A947-70E740481C1C}">
                <a14:useLocalDpi xmlns:a14="http://schemas.microsoft.com/office/drawing/2010/main" val="0"/>
              </a:ext>
            </a:extLst>
          </a:blip>
          <a:srcRect l="15230" t="16315" r="7610"/>
          <a:stretch/>
        </p:blipFill>
        <p:spPr>
          <a:xfrm>
            <a:off x="30996" y="2120932"/>
            <a:ext cx="5805922" cy="4202466"/>
          </a:xfrm>
          <a:prstGeom prst="rect">
            <a:avLst/>
          </a:prstGeom>
        </p:spPr>
      </p:pic>
      <p:pic>
        <p:nvPicPr>
          <p:cNvPr id="6" name="Content Placeholder 4">
            <a:extLst>
              <a:ext uri="{FF2B5EF4-FFF2-40B4-BE49-F238E27FC236}">
                <a16:creationId xmlns:a16="http://schemas.microsoft.com/office/drawing/2014/main" id="{9EAAF3C8-A7F8-50C9-D806-50B986582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588" y="2119159"/>
            <a:ext cx="6302168" cy="4206013"/>
          </a:xfrm>
          <a:prstGeom prst="rect">
            <a:avLst/>
          </a:prstGeom>
        </p:spPr>
      </p:pic>
      <p:cxnSp>
        <p:nvCxnSpPr>
          <p:cNvPr id="7" name="Straight Connector 6">
            <a:extLst>
              <a:ext uri="{FF2B5EF4-FFF2-40B4-BE49-F238E27FC236}">
                <a16:creationId xmlns:a16="http://schemas.microsoft.com/office/drawing/2014/main" id="{19F6D6AF-8FC2-3F9F-EBF1-87B03BB9542D}"/>
              </a:ext>
            </a:extLst>
          </p:cNvPr>
          <p:cNvCxnSpPr>
            <a:cxnSpLocks/>
          </p:cNvCxnSpPr>
          <p:nvPr/>
        </p:nvCxnSpPr>
        <p:spPr>
          <a:xfrm>
            <a:off x="0" y="63373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66E957F-D949-0D17-7B2A-F2F44C5FCAD1}"/>
              </a:ext>
            </a:extLst>
          </p:cNvPr>
          <p:cNvCxnSpPr>
            <a:cxnSpLocks/>
          </p:cNvCxnSpPr>
          <p:nvPr/>
        </p:nvCxnSpPr>
        <p:spPr>
          <a:xfrm>
            <a:off x="-13077" y="2098675"/>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B7F6E1E-A131-24F8-B64D-1E93098DD0A3}"/>
              </a:ext>
            </a:extLst>
          </p:cNvPr>
          <p:cNvCxnSpPr>
            <a:cxnSpLocks/>
          </p:cNvCxnSpPr>
          <p:nvPr/>
        </p:nvCxnSpPr>
        <p:spPr>
          <a:xfrm>
            <a:off x="5838825" y="2108200"/>
            <a:ext cx="0" cy="42386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2990B25-9C82-CB65-1B82-2719B20FBE17}"/>
              </a:ext>
            </a:extLst>
          </p:cNvPr>
          <p:cNvSpPr txBox="1"/>
          <p:nvPr/>
        </p:nvSpPr>
        <p:spPr>
          <a:xfrm>
            <a:off x="0" y="5889625"/>
            <a:ext cx="323850" cy="461665"/>
          </a:xfrm>
          <a:prstGeom prst="rect">
            <a:avLst/>
          </a:prstGeom>
          <a:noFill/>
        </p:spPr>
        <p:txBody>
          <a:bodyPr wrap="square" rtlCol="0">
            <a:spAutoFit/>
          </a:bodyPr>
          <a:lstStyle/>
          <a:p>
            <a:r>
              <a:rPr lang="en-US" sz="2400" dirty="0">
                <a:solidFill>
                  <a:schemeClr val="bg1"/>
                </a:solidFill>
              </a:rPr>
              <a:t>A</a:t>
            </a:r>
          </a:p>
        </p:txBody>
      </p:sp>
      <p:sp>
        <p:nvSpPr>
          <p:cNvPr id="11" name="TextBox 10">
            <a:extLst>
              <a:ext uri="{FF2B5EF4-FFF2-40B4-BE49-F238E27FC236}">
                <a16:creationId xmlns:a16="http://schemas.microsoft.com/office/drawing/2014/main" id="{4B677A09-FBD6-7445-D6B2-C06966F3C9C9}"/>
              </a:ext>
            </a:extLst>
          </p:cNvPr>
          <p:cNvSpPr txBox="1"/>
          <p:nvPr/>
        </p:nvSpPr>
        <p:spPr>
          <a:xfrm>
            <a:off x="5867400" y="5899150"/>
            <a:ext cx="323850" cy="461665"/>
          </a:xfrm>
          <a:prstGeom prst="rect">
            <a:avLst/>
          </a:prstGeom>
          <a:noFill/>
        </p:spPr>
        <p:txBody>
          <a:bodyPr wrap="square" rtlCol="0">
            <a:spAutoFit/>
          </a:bodyPr>
          <a:lstStyle/>
          <a:p>
            <a:r>
              <a:rPr lang="en-US" sz="2400" dirty="0">
                <a:solidFill>
                  <a:schemeClr val="bg1"/>
                </a:solidFill>
              </a:rPr>
              <a:t>B</a:t>
            </a:r>
          </a:p>
        </p:txBody>
      </p:sp>
      <p:sp>
        <p:nvSpPr>
          <p:cNvPr id="16" name="Slide Number Placeholder 4">
            <a:extLst>
              <a:ext uri="{FF2B5EF4-FFF2-40B4-BE49-F238E27FC236}">
                <a16:creationId xmlns:a16="http://schemas.microsoft.com/office/drawing/2014/main" id="{0D5EEFE8-97C4-C825-FEC2-AC6286AC7384}"/>
              </a:ext>
            </a:extLst>
          </p:cNvPr>
          <p:cNvSpPr>
            <a:spLocks noGrp="1"/>
          </p:cNvSpPr>
          <p:nvPr>
            <p:ph type="sldNum" sz="quarter" idx="4"/>
          </p:nvPr>
        </p:nvSpPr>
        <p:spPr>
          <a:xfrm>
            <a:off x="9042400" y="6400800"/>
            <a:ext cx="2540000" cy="304800"/>
          </a:xfrm>
        </p:spPr>
        <p:txBody>
          <a:bodyPr/>
          <a:lstStyle/>
          <a:p>
            <a:fld id="{33F42015-0FC7-4B0E-8D2B-76EADF48D957}" type="slidenum">
              <a:rPr lang="en-US" smtClean="0"/>
              <a:pPr/>
              <a:t>8</a:t>
            </a:fld>
            <a:endParaRPr lang="en-US"/>
          </a:p>
        </p:txBody>
      </p:sp>
      <p:sp>
        <p:nvSpPr>
          <p:cNvPr id="2" name="Footer Placeholder 1">
            <a:extLst>
              <a:ext uri="{FF2B5EF4-FFF2-40B4-BE49-F238E27FC236}">
                <a16:creationId xmlns:a16="http://schemas.microsoft.com/office/drawing/2014/main" id="{B49D434B-EE81-EDF0-04D4-38E325699952}"/>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12" name="Date Placeholder 1">
            <a:extLst>
              <a:ext uri="{FF2B5EF4-FFF2-40B4-BE49-F238E27FC236}">
                <a16:creationId xmlns:a16="http://schemas.microsoft.com/office/drawing/2014/main" id="{619C1E61-C9A6-2020-52AB-25E73E2CF2FC}"/>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3963781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8821A-A62E-1D77-F5C0-C4D3C234660E}"/>
              </a:ext>
            </a:extLst>
          </p:cNvPr>
          <p:cNvSpPr>
            <a:spLocks noGrp="1"/>
          </p:cNvSpPr>
          <p:nvPr>
            <p:ph type="title"/>
          </p:nvPr>
        </p:nvSpPr>
        <p:spPr/>
        <p:txBody>
          <a:bodyPr/>
          <a:lstStyle/>
          <a:p>
            <a:r>
              <a:rPr lang="en-US" dirty="0"/>
              <a:t>AWE Payload: Design</a:t>
            </a:r>
          </a:p>
        </p:txBody>
      </p:sp>
      <p:sp>
        <p:nvSpPr>
          <p:cNvPr id="3" name="Content Placeholder 2">
            <a:extLst>
              <a:ext uri="{FF2B5EF4-FFF2-40B4-BE49-F238E27FC236}">
                <a16:creationId xmlns:a16="http://schemas.microsoft.com/office/drawing/2014/main" id="{B99A85DE-C95A-7674-C867-A3BF0D641954}"/>
              </a:ext>
            </a:extLst>
          </p:cNvPr>
          <p:cNvSpPr>
            <a:spLocks noGrp="1"/>
          </p:cNvSpPr>
          <p:nvPr>
            <p:ph idx="1"/>
          </p:nvPr>
        </p:nvSpPr>
        <p:spPr>
          <a:xfrm>
            <a:off x="609600" y="914400"/>
            <a:ext cx="10972800" cy="1762125"/>
          </a:xfrm>
        </p:spPr>
        <p:txBody>
          <a:bodyPr/>
          <a:lstStyle/>
          <a:p>
            <a:r>
              <a:rPr lang="en-US" dirty="0"/>
              <a:t>Riding on the ISS means we can’t control our attitude and have to deal with less-than-optimal solar angles</a:t>
            </a:r>
          </a:p>
          <a:p>
            <a:r>
              <a:rPr lang="en-US" dirty="0"/>
              <a:t>Bi-directional radiators to maintain an unobstructed view to space</a:t>
            </a:r>
          </a:p>
          <a:p>
            <a:r>
              <a:rPr lang="en-US" dirty="0"/>
              <a:t>Well insulated with MLI</a:t>
            </a:r>
          </a:p>
        </p:txBody>
      </p:sp>
      <p:sp>
        <p:nvSpPr>
          <p:cNvPr id="5" name="Slide Number Placeholder 4">
            <a:extLst>
              <a:ext uri="{FF2B5EF4-FFF2-40B4-BE49-F238E27FC236}">
                <a16:creationId xmlns:a16="http://schemas.microsoft.com/office/drawing/2014/main" id="{924019BE-87AA-192E-5FA3-C569172B165D}"/>
              </a:ext>
            </a:extLst>
          </p:cNvPr>
          <p:cNvSpPr>
            <a:spLocks noGrp="1"/>
          </p:cNvSpPr>
          <p:nvPr>
            <p:ph type="sldNum" sz="quarter" idx="4"/>
          </p:nvPr>
        </p:nvSpPr>
        <p:spPr>
          <a:xfrm>
            <a:off x="10805984" y="6400800"/>
            <a:ext cx="776416" cy="304800"/>
          </a:xfrm>
        </p:spPr>
        <p:txBody>
          <a:bodyPr/>
          <a:lstStyle/>
          <a:p>
            <a:fld id="{33F42015-0FC7-4B0E-8D2B-76EADF48D957}" type="slidenum">
              <a:rPr lang="en-US" smtClean="0"/>
              <a:pPr/>
              <a:t>9</a:t>
            </a:fld>
            <a:endParaRPr lang="en-US"/>
          </a:p>
        </p:txBody>
      </p:sp>
      <p:pic>
        <p:nvPicPr>
          <p:cNvPr id="16" name="Picture 15">
            <a:extLst>
              <a:ext uri="{FF2B5EF4-FFF2-40B4-BE49-F238E27FC236}">
                <a16:creationId xmlns:a16="http://schemas.microsoft.com/office/drawing/2014/main" id="{127C0B0A-4F5F-3B80-2E37-C6C64F10A12E}"/>
              </a:ext>
            </a:extLst>
          </p:cNvPr>
          <p:cNvPicPr>
            <a:picLocks noChangeAspect="1"/>
          </p:cNvPicPr>
          <p:nvPr/>
        </p:nvPicPr>
        <p:blipFill>
          <a:blip r:embed="rId2"/>
          <a:stretch>
            <a:fillRect/>
          </a:stretch>
        </p:blipFill>
        <p:spPr>
          <a:xfrm>
            <a:off x="746206" y="2673333"/>
            <a:ext cx="5199562" cy="3657600"/>
          </a:xfrm>
          <a:prstGeom prst="rect">
            <a:avLst/>
          </a:prstGeom>
        </p:spPr>
      </p:pic>
      <p:pic>
        <p:nvPicPr>
          <p:cNvPr id="17" name="Picture 16">
            <a:extLst>
              <a:ext uri="{FF2B5EF4-FFF2-40B4-BE49-F238E27FC236}">
                <a16:creationId xmlns:a16="http://schemas.microsoft.com/office/drawing/2014/main" id="{0EFDCED3-5BD3-07C6-39CC-222967518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664" y="2673333"/>
            <a:ext cx="5486400" cy="3657600"/>
          </a:xfrm>
          <a:prstGeom prst="rect">
            <a:avLst/>
          </a:prstGeom>
        </p:spPr>
      </p:pic>
      <p:sp>
        <p:nvSpPr>
          <p:cNvPr id="6" name="Footer Placeholder 5">
            <a:extLst>
              <a:ext uri="{FF2B5EF4-FFF2-40B4-BE49-F238E27FC236}">
                <a16:creationId xmlns:a16="http://schemas.microsoft.com/office/drawing/2014/main" id="{FEB8B7C1-F29F-4B88-BBC1-EA51D3BBC55D}"/>
              </a:ext>
            </a:extLst>
          </p:cNvPr>
          <p:cNvSpPr>
            <a:spLocks noGrp="1"/>
          </p:cNvSpPr>
          <p:nvPr>
            <p:ph type="ftr" sz="quarter" idx="3"/>
          </p:nvPr>
        </p:nvSpPr>
        <p:spPr/>
        <p:txBody>
          <a:bodyPr/>
          <a:lstStyle/>
          <a:p>
            <a:r>
              <a:rPr lang="en-US">
                <a:latin typeface="Arial"/>
                <a:ea typeface="ＭＳ Ｐゴシック"/>
                <a:cs typeface="Arial"/>
              </a:rPr>
              <a:t>SDL/25-2890 Rev. -</a:t>
            </a:r>
            <a:endParaRPr lang="en-US" dirty="0">
              <a:latin typeface="Arial"/>
              <a:ea typeface="ＭＳ Ｐゴシック"/>
              <a:cs typeface="Arial"/>
            </a:endParaRPr>
          </a:p>
        </p:txBody>
      </p:sp>
      <p:sp>
        <p:nvSpPr>
          <p:cNvPr id="7" name="Date Placeholder 1">
            <a:extLst>
              <a:ext uri="{FF2B5EF4-FFF2-40B4-BE49-F238E27FC236}">
                <a16:creationId xmlns:a16="http://schemas.microsoft.com/office/drawing/2014/main" id="{2906D893-439C-1095-041D-9417D07480B0}"/>
              </a:ext>
            </a:extLst>
          </p:cNvPr>
          <p:cNvSpPr>
            <a:spLocks noGrp="1"/>
          </p:cNvSpPr>
          <p:nvPr>
            <p:ph type="dt" sz="half" idx="2"/>
          </p:nvPr>
        </p:nvSpPr>
        <p:spPr>
          <a:xfrm>
            <a:off x="4724400" y="6370635"/>
            <a:ext cx="2743200" cy="365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lang="en-US" sz="1200" b="0" smtClean="0">
                <a:solidFill>
                  <a:srgbClr val="333399"/>
                </a:solidFill>
                <a:latin typeface="Arial"/>
                <a:ea typeface="ＭＳ Ｐゴシック"/>
                <a:cs typeface="Arial"/>
              </a:defRPr>
            </a:lvl1pPr>
          </a:lstStyle>
          <a:p>
            <a:r>
              <a:rPr lang="en-US">
                <a:latin typeface="Arial"/>
                <a:ea typeface="ＭＳ Ｐゴシック"/>
                <a:cs typeface="Arial"/>
              </a:rPr>
              <a:t>TFAWS 2025: August 4–7, 2025</a:t>
            </a:r>
            <a:endParaRPr lang="en-US" dirty="0">
              <a:latin typeface="Arial"/>
              <a:ea typeface="ＭＳ Ｐゴシック"/>
              <a:cs typeface="Arial"/>
            </a:endParaRPr>
          </a:p>
        </p:txBody>
      </p:sp>
    </p:spTree>
    <p:extLst>
      <p:ext uri="{BB962C8B-B14F-4D97-AF65-F5344CB8AC3E}">
        <p14:creationId xmlns:p14="http://schemas.microsoft.com/office/powerpoint/2010/main" val="1750534537"/>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White With Blue Logo">
  <a:themeElements>
    <a:clrScheme name="Group 1 (SDL Tinted Colors) 2020">
      <a:dk1>
        <a:srgbClr val="002543"/>
      </a:dk1>
      <a:lt1>
        <a:srgbClr val="FFFFFF"/>
      </a:lt1>
      <a:dk2>
        <a:srgbClr val="3A3F49"/>
      </a:dk2>
      <a:lt2>
        <a:srgbClr val="E7E6E9"/>
      </a:lt2>
      <a:accent1>
        <a:srgbClr val="89B3C5"/>
      </a:accent1>
      <a:accent2>
        <a:srgbClr val="577581"/>
      </a:accent2>
      <a:accent3>
        <a:srgbClr val="00344E"/>
      </a:accent3>
      <a:accent4>
        <a:srgbClr val="A1B28F"/>
      </a:accent4>
      <a:accent5>
        <a:srgbClr val="939598"/>
      </a:accent5>
      <a:accent6>
        <a:srgbClr val="717F93"/>
      </a:accent6>
      <a:hlink>
        <a:srgbClr val="7951A1"/>
      </a:hlink>
      <a:folHlink>
        <a:srgbClr val="B165A9"/>
      </a:folHlink>
    </a:clrScheme>
    <a:fontScheme name="Default_Dubai">
      <a:majorFont>
        <a:latin typeface="Dubai Light"/>
        <a:ea typeface=""/>
        <a:cs typeface=""/>
      </a:majorFont>
      <a:minorFont>
        <a:latin typeface="Dubai"/>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_SDL_PPTTemplate" id="{77FF218B-0FEA-45E2-B1B3-A6DF7E5ECC62}" vid="{A06C0ED6-E7F9-476B-BF3B-C1CF3B8DE2BD}"/>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9349bec-f6d6-4581-a243-30eb8b4d9727">
      <Terms xmlns="http://schemas.microsoft.com/office/infopath/2007/PartnerControls"/>
    </lcf76f155ced4ddcb4097134ff3c332f>
    <TaxCatchAll xmlns="f1c8cde4-8972-4c28-8907-b1a5623db71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654DBCF558E974F8F6042B85F27F550" ma:contentTypeVersion="13" ma:contentTypeDescription="Create a new document." ma:contentTypeScope="" ma:versionID="7b74fb5f3375dd4fc092dbfc1fb88b89">
  <xsd:schema xmlns:xsd="http://www.w3.org/2001/XMLSchema" xmlns:xs="http://www.w3.org/2001/XMLSchema" xmlns:p="http://schemas.microsoft.com/office/2006/metadata/properties" xmlns:ns2="49349bec-f6d6-4581-a243-30eb8b4d9727" xmlns:ns3="f1c8cde4-8972-4c28-8907-b1a5623db717" targetNamespace="http://schemas.microsoft.com/office/2006/metadata/properties" ma:root="true" ma:fieldsID="9682bcb3a656ed21ee82cdfd8496da3d" ns2:_="" ns3:_="">
    <xsd:import namespace="49349bec-f6d6-4581-a243-30eb8b4d9727"/>
    <xsd:import namespace="f1c8cde4-8972-4c28-8907-b1a5623db71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349bec-f6d6-4581-a243-30eb8b4d97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c8cde4-8972-4c28-8907-b1a5623db71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ebc1034-8d74-4b17-a399-7b30c8a07dcb}" ma:internalName="TaxCatchAll" ma:showField="CatchAllData" ma:web="f1c8cde4-8972-4c28-8907-b1a5623db71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75F7E1-25EC-49AD-AD10-E5DBBDD78C4A}">
  <ds:schemaRefs>
    <ds:schemaRef ds:uri="http://purl.org/dc/terms/"/>
    <ds:schemaRef ds:uri="http://www.w3.org/XML/1998/namespace"/>
    <ds:schemaRef ds:uri="http://schemas.microsoft.com/office/2006/metadata/propertie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f1c8cde4-8972-4c28-8907-b1a5623db717"/>
    <ds:schemaRef ds:uri="49349bec-f6d6-4581-a243-30eb8b4d9727"/>
  </ds:schemaRefs>
</ds:datastoreItem>
</file>

<file path=customXml/itemProps2.xml><?xml version="1.0" encoding="utf-8"?>
<ds:datastoreItem xmlns:ds="http://schemas.openxmlformats.org/officeDocument/2006/customXml" ds:itemID="{B0894325-1500-46CD-AACB-D910819C9C55}">
  <ds:schemaRefs>
    <ds:schemaRef ds:uri="49349bec-f6d6-4581-a243-30eb8b4d9727"/>
    <ds:schemaRef ds:uri="f1c8cde4-8972-4c28-8907-b1a5623db7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A631D46-A88B-44F9-B011-0891D5ECFB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890</TotalTime>
  <Words>1828</Words>
  <Application>Microsoft Office PowerPoint</Application>
  <PresentationFormat>Widescreen</PresentationFormat>
  <Paragraphs>245</Paragraphs>
  <Slides>26</Slides>
  <Notes>4</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ＭＳ Ｐゴシック</vt:lpstr>
      <vt:lpstr>Aptos</vt:lpstr>
      <vt:lpstr>Arial</vt:lpstr>
      <vt:lpstr>Calibri</vt:lpstr>
      <vt:lpstr>Dubai</vt:lpstr>
      <vt:lpstr>Dubai Light</vt:lpstr>
      <vt:lpstr>Times</vt:lpstr>
      <vt:lpstr>Times New Roman</vt:lpstr>
      <vt:lpstr>Blank</vt:lpstr>
      <vt:lpstr>1_White With Blue Logo</vt:lpstr>
      <vt:lpstr>Atmospheric Waves Experiment (AWE) Thermal Balance: Internal Characterization, Correlation, and Lessons Learned</vt:lpstr>
      <vt:lpstr>Abstract</vt:lpstr>
      <vt:lpstr>Outline</vt:lpstr>
      <vt:lpstr>Introduction: Mission</vt:lpstr>
      <vt:lpstr>Introduction: SDL</vt:lpstr>
      <vt:lpstr>EMBEDDED CUSTOMER SUPPORT</vt:lpstr>
      <vt:lpstr>PowerPoint Presentation</vt:lpstr>
      <vt:lpstr>Introduction: AWE Payload</vt:lpstr>
      <vt:lpstr>AWE Payload: Design</vt:lpstr>
      <vt:lpstr>Installed on the International Space Station</vt:lpstr>
      <vt:lpstr>TVAC Objectives</vt:lpstr>
      <vt:lpstr>Test Approach: Overview</vt:lpstr>
      <vt:lpstr>Test Approach: Overview</vt:lpstr>
      <vt:lpstr>Test Approach: Overview</vt:lpstr>
      <vt:lpstr>Test Stability and Thermal Model Correlation Criteria</vt:lpstr>
      <vt:lpstr>Thermal Model Correlation: Results</vt:lpstr>
      <vt:lpstr>Thermal Model Correlation: Results</vt:lpstr>
      <vt:lpstr>Calibration Testing: Overview</vt:lpstr>
      <vt:lpstr>Calibration Testing: 2-Axis Gimbal</vt:lpstr>
      <vt:lpstr>Lessons Learned</vt:lpstr>
      <vt:lpstr>Conclusions</vt:lpstr>
      <vt:lpstr>Questions?</vt:lpstr>
      <vt:lpstr>Backup</vt:lpstr>
      <vt:lpstr>Thermal Model Correlation – Custom Open TD Interface</vt:lpstr>
      <vt:lpstr>Temperature Sensors and Q-meter Calibration</vt:lpstr>
      <vt:lpstr>TEC Correlation</vt:lpstr>
    </vt:vector>
  </TitlesOfParts>
  <Company>NASA/Ames Research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TFAWS 2010 Center Presentation</dc:title>
  <dc:creator>Tom Squire</dc:creator>
  <cp:lastModifiedBy>Matt Ralphs</cp:lastModifiedBy>
  <cp:revision>24</cp:revision>
  <cp:lastPrinted>2001-11-30T21:59:45Z</cp:lastPrinted>
  <dcterms:created xsi:type="dcterms:W3CDTF">2001-11-21T21:59:03Z</dcterms:created>
  <dcterms:modified xsi:type="dcterms:W3CDTF">2025-07-30T16:42:40Z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0x0101001654DBCF558E974F8F6042B85F27F550</vt:lpwstr>
  </property>
  <property fmtid="{D5CDD505-2E9C-101B-9397-08002B2CF9AE}" pid="3" name="MediaServiceImageTags">
    <vt:lpwstr/>
  </property>
</Properties>
</file>