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33"/>
  </p:notesMasterIdLst>
  <p:handoutMasterIdLst>
    <p:handoutMasterId r:id="rId34"/>
  </p:handoutMasterIdLst>
  <p:sldIdLst>
    <p:sldId id="278" r:id="rId5"/>
    <p:sldId id="275" r:id="rId6"/>
    <p:sldId id="279" r:id="rId7"/>
    <p:sldId id="292" r:id="rId8"/>
    <p:sldId id="316" r:id="rId9"/>
    <p:sldId id="284" r:id="rId10"/>
    <p:sldId id="285" r:id="rId11"/>
    <p:sldId id="283" r:id="rId12"/>
    <p:sldId id="302" r:id="rId13"/>
    <p:sldId id="291" r:id="rId14"/>
    <p:sldId id="303" r:id="rId15"/>
    <p:sldId id="304" r:id="rId16"/>
    <p:sldId id="314" r:id="rId17"/>
    <p:sldId id="306" r:id="rId18"/>
    <p:sldId id="282" r:id="rId19"/>
    <p:sldId id="307" r:id="rId20"/>
    <p:sldId id="317" r:id="rId21"/>
    <p:sldId id="308" r:id="rId22"/>
    <p:sldId id="299" r:id="rId23"/>
    <p:sldId id="296" r:id="rId24"/>
    <p:sldId id="297" r:id="rId25"/>
    <p:sldId id="298" r:id="rId26"/>
    <p:sldId id="313" r:id="rId27"/>
    <p:sldId id="315" r:id="rId28"/>
    <p:sldId id="289" r:id="rId29"/>
    <p:sldId id="310" r:id="rId30"/>
    <p:sldId id="280" r:id="rId31"/>
    <p:sldId id="309" r:id="rId32"/>
  </p:sldIdLst>
  <p:sldSz cx="12192000" cy="6858000"/>
  <p:notesSz cx="7302500" cy="9588500"/>
  <p:defaultTextStyle>
    <a:defPPr>
      <a:defRPr lang="en-US"/>
    </a:defPPr>
    <a:lvl1pPr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1pPr>
    <a:lvl2pPr marL="4572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2pPr>
    <a:lvl3pPr marL="9144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3pPr>
    <a:lvl4pPr marL="13716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4pPr>
    <a:lvl5pPr marL="18288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5pPr>
    <a:lvl6pPr marL="2286000" algn="l" defTabSz="914400" rtl="0" eaLnBrk="1" latinLnBrk="0" hangingPunct="1">
      <a:defRPr sz="2000" b="1" kern="1200">
        <a:solidFill>
          <a:schemeClr val="tx1"/>
        </a:solidFill>
        <a:latin typeface="Times" charset="0"/>
        <a:ea typeface="ＭＳ Ｐゴシック" charset="-128"/>
        <a:cs typeface="+mn-cs"/>
      </a:defRPr>
    </a:lvl6pPr>
    <a:lvl7pPr marL="2743200" algn="l" defTabSz="914400" rtl="0" eaLnBrk="1" latinLnBrk="0" hangingPunct="1">
      <a:defRPr sz="2000" b="1" kern="1200">
        <a:solidFill>
          <a:schemeClr val="tx1"/>
        </a:solidFill>
        <a:latin typeface="Times" charset="0"/>
        <a:ea typeface="ＭＳ Ｐゴシック" charset="-128"/>
        <a:cs typeface="+mn-cs"/>
      </a:defRPr>
    </a:lvl7pPr>
    <a:lvl8pPr marL="3200400" algn="l" defTabSz="914400" rtl="0" eaLnBrk="1" latinLnBrk="0" hangingPunct="1">
      <a:defRPr sz="2000" b="1" kern="1200">
        <a:solidFill>
          <a:schemeClr val="tx1"/>
        </a:solidFill>
        <a:latin typeface="Times" charset="0"/>
        <a:ea typeface="ＭＳ Ｐゴシック" charset="-128"/>
        <a:cs typeface="+mn-cs"/>
      </a:defRPr>
    </a:lvl8pPr>
    <a:lvl9pPr marL="3657600" algn="l" defTabSz="914400" rtl="0" eaLnBrk="1" latinLnBrk="0" hangingPunct="1">
      <a:defRPr sz="2000" b="1"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8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442B4-804C-ADFD-F768-582B66B435CD}" name="Gilligan, Ryan P. (GRC-LTF0)" initials="G(" userId="S::rgilliga@ndc.nasa.gov::fa511eb3-9f8d-4fa1-b2cd-89a5c1c047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30"/>
    <a:srgbClr val="B0FF2F"/>
    <a:srgbClr val="FF832F"/>
    <a:srgbClr val="FBED33"/>
    <a:srgbClr val="FFCA9F"/>
    <a:srgbClr val="EBB3B3"/>
    <a:srgbClr val="C9F0AE"/>
    <a:srgbClr val="C8FF9F"/>
    <a:srgbClr val="F8EEA6"/>
    <a:srgbClr val="ECD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60"/>
  </p:normalViewPr>
  <p:slideViewPr>
    <p:cSldViewPr snapToGrid="0">
      <p:cViewPr varScale="1">
        <p:scale>
          <a:sx n="105" d="100"/>
          <a:sy n="105" d="100"/>
        </p:scale>
        <p:origin x="738" y="108"/>
      </p:cViewPr>
      <p:guideLst>
        <p:guide orient="horz" pos="288"/>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1" name="Rectangle 3"/>
          <p:cNvSpPr>
            <a:spLocks noGrp="1" noChangeArrowheads="1"/>
          </p:cNvSpPr>
          <p:nvPr>
            <p:ph type="dt" sz="quarter"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73732" name="Rectangle 4"/>
          <p:cNvSpPr>
            <a:spLocks noGrp="1" noChangeArrowheads="1"/>
          </p:cNvSpPr>
          <p:nvPr>
            <p:ph type="ftr" sz="quarter" idx="2"/>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3" name="Rectangle 5"/>
          <p:cNvSpPr>
            <a:spLocks noGrp="1" noChangeArrowheads="1"/>
          </p:cNvSpPr>
          <p:nvPr>
            <p:ph type="sldNum" sz="quarter" idx="3"/>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3C251C5B-2413-49AF-878E-346224ED81B7}" type="slidenum">
              <a:rPr lang="en-US"/>
              <a:pPr/>
              <a:t>‹#›</a:t>
            </a:fld>
            <a:endParaRPr lang="en-US"/>
          </a:p>
        </p:txBody>
      </p:sp>
    </p:spTree>
    <p:extLst>
      <p:ext uri="{BB962C8B-B14F-4D97-AF65-F5344CB8AC3E}">
        <p14:creationId xmlns:p14="http://schemas.microsoft.com/office/powerpoint/2010/main" val="140487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47" name="Rectangle 3"/>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5613" y="719138"/>
            <a:ext cx="6391275" cy="3595687"/>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73138" y="4554538"/>
            <a:ext cx="5356225" cy="43148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51" name="Rectangle 7"/>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6653CE95-F5CB-483A-9B02-1D2576EA1684}" type="slidenum">
              <a:rPr lang="en-US"/>
              <a:pPr/>
              <a:t>‹#›</a:t>
            </a:fld>
            <a:endParaRPr lang="en-US"/>
          </a:p>
        </p:txBody>
      </p:sp>
    </p:spTree>
    <p:extLst>
      <p:ext uri="{BB962C8B-B14F-4D97-AF65-F5344CB8AC3E}">
        <p14:creationId xmlns:p14="http://schemas.microsoft.com/office/powerpoint/2010/main" val="3894037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fld id="{3113401D-7A41-4710-97B0-05C9D2CF1C69}" type="slidenum">
              <a:rPr lang="en-US"/>
              <a:pPr/>
              <a:t>1</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endParaRPr>
          </a:p>
        </p:txBody>
      </p:sp>
    </p:spTree>
    <p:extLst>
      <p:ext uri="{BB962C8B-B14F-4D97-AF65-F5344CB8AC3E}">
        <p14:creationId xmlns:p14="http://schemas.microsoft.com/office/powerpoint/2010/main" val="149792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Title 9">
            <a:extLst>
              <a:ext uri="{FF2B5EF4-FFF2-40B4-BE49-F238E27FC236}">
                <a16:creationId xmlns:a16="http://schemas.microsoft.com/office/drawing/2014/main" id="{B764CC28-7C81-4F68-BC75-A20671960421}"/>
              </a:ext>
            </a:extLst>
          </p:cNvPr>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11" name="Footer Placeholder 10">
            <a:extLst>
              <a:ext uri="{FF2B5EF4-FFF2-40B4-BE49-F238E27FC236}">
                <a16:creationId xmlns:a16="http://schemas.microsoft.com/office/drawing/2014/main" id="{40658E1A-83A6-4D43-8BAC-8CC650DFB1FF}"/>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33F42015-0FC7-4B0E-8D2B-76EADF48D95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EE9E8C48-CEA1-40D7-918C-CBF5F81BA8C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p:txBody>
          <a:bodyPr/>
          <a:lstStyle>
            <a:lvl1pPr>
              <a:defRPr/>
            </a:lvl1pPr>
          </a:lstStyle>
          <a:p>
            <a:fld id="{89199CED-6919-4E7D-A690-AD3E6D16DAA7}" type="slidenum">
              <a:rPr lang="en-US"/>
              <a:pPr/>
              <a:t>‹#›</a:t>
            </a:fld>
            <a:endParaRPr lang="en-US"/>
          </a:p>
        </p:txBody>
      </p:sp>
      <p:sp>
        <p:nvSpPr>
          <p:cNvPr id="6" name="Footer Placeholder 5">
            <a:extLst>
              <a:ext uri="{FF2B5EF4-FFF2-40B4-BE49-F238E27FC236}">
                <a16:creationId xmlns:a16="http://schemas.microsoft.com/office/drawing/2014/main" id="{1D956BF8-FFF3-4911-B918-FF080B8BD184}"/>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1116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p:txBody>
          <a:bodyPr/>
          <a:lstStyle>
            <a:lvl1pPr>
              <a:defRPr/>
            </a:lvl1pPr>
          </a:lstStyle>
          <a:p>
            <a:fld id="{7FABF8B5-A29F-4527-8EF2-13DD397BE681}" type="slidenum">
              <a:rPr lang="en-US"/>
              <a:pPr/>
              <a:t>‹#›</a:t>
            </a:fld>
            <a:endParaRPr lang="en-US"/>
          </a:p>
        </p:txBody>
      </p:sp>
      <p:sp>
        <p:nvSpPr>
          <p:cNvPr id="10" name="Rectangle 5">
            <a:extLst>
              <a:ext uri="{FF2B5EF4-FFF2-40B4-BE49-F238E27FC236}">
                <a16:creationId xmlns:a16="http://schemas.microsoft.com/office/drawing/2014/main" id="{92D923EA-ABD6-D9E1-0232-9D3269B7E94A}"/>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a:defRPr/>
            </a:lvl1pPr>
          </a:lstStyle>
          <a:p>
            <a:fld id="{640FA3E2-4CB8-43B1-9AF4-23FEB8A0CB92}" type="slidenum">
              <a:rPr lang="en-US"/>
              <a:pPr/>
              <a:t>‹#›</a:t>
            </a:fld>
            <a:endParaRPr lang="en-US"/>
          </a:p>
        </p:txBody>
      </p:sp>
      <p:sp>
        <p:nvSpPr>
          <p:cNvPr id="6" name="Rectangle 5">
            <a:extLst>
              <a:ext uri="{FF2B5EF4-FFF2-40B4-BE49-F238E27FC236}">
                <a16:creationId xmlns:a16="http://schemas.microsoft.com/office/drawing/2014/main" id="{B421A504-53A7-23C9-529A-B3C0862B2F0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a:lvl1pPr>
          </a:lstStyle>
          <a:p>
            <a:fld id="{2624FCD2-9C05-4241-882C-3D134303B4EB}" type="slidenum">
              <a:rPr lang="en-US"/>
              <a:pPr/>
              <a:t>‹#›</a:t>
            </a:fld>
            <a:endParaRPr lang="en-US"/>
          </a:p>
        </p:txBody>
      </p:sp>
      <p:sp>
        <p:nvSpPr>
          <p:cNvPr id="5" name="Rectangle 5">
            <a:extLst>
              <a:ext uri="{FF2B5EF4-FFF2-40B4-BE49-F238E27FC236}">
                <a16:creationId xmlns:a16="http://schemas.microsoft.com/office/drawing/2014/main" id="{F80190D3-EFDF-0F6E-3929-98722B9A9A3D}"/>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5207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14400"/>
            <a:ext cx="6815667" cy="5211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8340803C-64EA-4536-A101-47E17B86F670}" type="slidenum">
              <a:rPr lang="en-US"/>
              <a:pPr/>
              <a:t>‹#›</a:t>
            </a:fld>
            <a:endParaRPr lang="en-US"/>
          </a:p>
        </p:txBody>
      </p:sp>
      <p:sp>
        <p:nvSpPr>
          <p:cNvPr id="8" name="Rectangle 5">
            <a:extLst>
              <a:ext uri="{FF2B5EF4-FFF2-40B4-BE49-F238E27FC236}">
                <a16:creationId xmlns:a16="http://schemas.microsoft.com/office/drawing/2014/main" id="{1FB25FD5-3767-7224-BCE7-AD65822549A2}"/>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4399"/>
            <a:ext cx="73152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BACCA9B2-5165-4ADC-9763-7293ADD3F29A}" type="slidenum">
              <a:rPr lang="en-US"/>
              <a:pPr/>
              <a:t>‹#›</a:t>
            </a:fld>
            <a:endParaRPr lang="en-US"/>
          </a:p>
        </p:txBody>
      </p:sp>
      <p:sp>
        <p:nvSpPr>
          <p:cNvPr id="8" name="Rectangle 5">
            <a:extLst>
              <a:ext uri="{FF2B5EF4-FFF2-40B4-BE49-F238E27FC236}">
                <a16:creationId xmlns:a16="http://schemas.microsoft.com/office/drawing/2014/main" id="{51DE3015-D9A1-BD07-2F15-45C69819794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52" name="Text Box 28"/>
          <p:cNvSpPr txBox="1">
            <a:spLocks noChangeArrowheads="1"/>
          </p:cNvSpPr>
          <p:nvPr userDrawn="1"/>
        </p:nvSpPr>
        <p:spPr bwMode="auto">
          <a:xfrm>
            <a:off x="899163" y="685800"/>
            <a:ext cx="1039368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endParaRPr lang="en-US" sz="2800">
              <a:solidFill>
                <a:schemeClr val="bg1"/>
              </a:solidFill>
              <a:latin typeface="Arial" charset="0"/>
              <a:ea typeface="+mn-ea"/>
            </a:endParaRP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a:solidFill>
                  <a:schemeClr val="bg1"/>
                </a:solidFill>
                <a:latin typeface="Arial" charset="0"/>
                <a:ea typeface="+mn-ea"/>
              </a:rPr>
              <a:t>	</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3"/>
          </p:nvPr>
        </p:nvSpPr>
        <p:spPr bwMode="auto">
          <a:xfrm>
            <a:off x="3657600" y="6400800"/>
            <a:ext cx="48768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200" b="0">
                <a:solidFill>
                  <a:srgbClr val="333399"/>
                </a:solidFill>
                <a:latin typeface="Arial" pitchFamily="34" charset="0"/>
              </a:defRPr>
            </a:lvl1pPr>
          </a:lstStyle>
          <a:p>
            <a:r>
              <a:rPr lang="en-US">
                <a:latin typeface="Arial"/>
                <a:ea typeface="ＭＳ Ｐゴシック"/>
                <a:cs typeface="Arial"/>
              </a:rPr>
              <a:t>TFAWS 2025 – August 4-7, 2025</a:t>
            </a:r>
          </a:p>
        </p:txBody>
      </p:sp>
      <p:sp>
        <p:nvSpPr>
          <p:cNvPr id="1030" name="Rectangle 6"/>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0">
                <a:solidFill>
                  <a:srgbClr val="333399"/>
                </a:solidFill>
                <a:latin typeface="Arial" pitchFamily="34" charset="0"/>
              </a:defRPr>
            </a:lvl1pPr>
          </a:lstStyle>
          <a:p>
            <a:fld id="{A937B6BC-EA0C-470E-B991-7E852790E29C}" type="slidenum">
              <a:rPr lang="en-US"/>
              <a:pPr/>
              <a:t>‹#›</a:t>
            </a:fld>
            <a:endParaRPr lang="en-US"/>
          </a:p>
        </p:txBody>
      </p:sp>
      <p:pic>
        <p:nvPicPr>
          <p:cNvPr id="7" name="Graphic 6">
            <a:extLst>
              <a:ext uri="{FF2B5EF4-FFF2-40B4-BE49-F238E27FC236}">
                <a16:creationId xmlns:a16="http://schemas.microsoft.com/office/drawing/2014/main" id="{BB6B5A49-D4D6-2B87-693D-2F74F7E52D6C}"/>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50930" y="0"/>
            <a:ext cx="914400" cy="914400"/>
          </a:xfrm>
          <a:prstGeom prst="rect">
            <a:avLst/>
          </a:prstGeom>
        </p:spPr>
      </p:pic>
      <p:pic>
        <p:nvPicPr>
          <p:cNvPr id="5" name="Picture 4" descr="Logo&#10;&#10;AI-generated content may be incorrect.">
            <a:extLst>
              <a:ext uri="{FF2B5EF4-FFF2-40B4-BE49-F238E27FC236}">
                <a16:creationId xmlns:a16="http://schemas.microsoft.com/office/drawing/2014/main" id="{3B79BF85-79B4-B2F6-E39F-842F59488E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55" y="37024"/>
            <a:ext cx="858065" cy="754793"/>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dt="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lisa.Erickson@nasa.gov" TargetMode="Externa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hyperlink" Target="mailto:William.j.birmingham@nasa.gov" TargetMode="External"/><Relationship Id="rId10" Type="http://schemas.openxmlformats.org/officeDocument/2006/relationships/hyperlink" Target="https://quickmap.lroc.asu.edu/" TargetMode="External"/><Relationship Id="rId4" Type="http://schemas.openxmlformats.org/officeDocument/2006/relationships/hyperlink" Target="mailto:will.j.grier@nasa.gov"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55.png"/><Relationship Id="rId7" Type="http://schemas.openxmlformats.org/officeDocument/2006/relationships/image" Target="../media/image510.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77FB7A43-19F9-69F8-EAE7-F9492C4DDE08}"/>
              </a:ext>
            </a:extLst>
          </p:cNvPr>
          <p:cNvSpPr>
            <a:spLocks noChangeArrowheads="1"/>
          </p:cNvSpPr>
          <p:nvPr/>
        </p:nvSpPr>
        <p:spPr bwMode="auto">
          <a:xfrm>
            <a:off x="6724650" y="3368695"/>
            <a:ext cx="4517703" cy="1508105"/>
          </a:xfrm>
          <a:prstGeom prst="rect">
            <a:avLst/>
          </a:prstGeom>
          <a:noFill/>
          <a:ln w="9525">
            <a:noFill/>
            <a:miter lim="800000"/>
            <a:headEnd/>
            <a:tailEnd/>
          </a:ln>
        </p:spPr>
        <p:txBody>
          <a:bodyPr wrap="square" lIns="91440" tIns="45720" rIns="91440" bIns="45720" anchor="ctr">
            <a:spAutoFit/>
          </a:bodyPr>
          <a:lstStyle/>
          <a:p>
            <a:pPr algn="l" eaLnBrk="1" hangingPunct="1"/>
            <a:r>
              <a:rPr lang="en-US" sz="1800" b="0" dirty="0">
                <a:latin typeface="Arial"/>
                <a:ea typeface="ＭＳ Ｐゴシック"/>
                <a:cs typeface="Arial"/>
              </a:rPr>
              <a:t>Will Grier**</a:t>
            </a:r>
          </a:p>
          <a:p>
            <a:pPr algn="l" eaLnBrk="1" hangingPunct="1"/>
            <a:r>
              <a:rPr lang="en-US" sz="1800" b="0" dirty="0">
                <a:latin typeface="Arial"/>
                <a:ea typeface="ＭＳ Ｐゴシック"/>
                <a:cs typeface="Arial"/>
              </a:rPr>
              <a:t>Lisa Erickson***</a:t>
            </a:r>
          </a:p>
          <a:p>
            <a:pPr algn="l" eaLnBrk="1" hangingPunct="1"/>
            <a:endParaRPr lang="en-US" sz="1400" b="0" dirty="0">
              <a:latin typeface="Arial"/>
              <a:ea typeface="ＭＳ Ｐゴシック"/>
              <a:cs typeface="Arial"/>
            </a:endParaRPr>
          </a:p>
          <a:p>
            <a:pPr algn="l" eaLnBrk="1" hangingPunct="1"/>
            <a:r>
              <a:rPr lang="en-US" sz="1400" b="0" dirty="0">
                <a:latin typeface="Arial"/>
                <a:ea typeface="ＭＳ Ｐゴシック"/>
                <a:cs typeface="Arial"/>
              </a:rPr>
              <a:t>*NASA / MSFC / EV34</a:t>
            </a:r>
          </a:p>
          <a:p>
            <a:pPr algn="l" eaLnBrk="1" hangingPunct="1"/>
            <a:r>
              <a:rPr lang="en-US" sz="1400" b="0" dirty="0">
                <a:latin typeface="Arial"/>
                <a:ea typeface="ＭＳ Ｐゴシック"/>
                <a:cs typeface="Arial"/>
              </a:rPr>
              <a:t>**NASA / </a:t>
            </a:r>
            <a:r>
              <a:rPr lang="en-US" sz="1400" b="0" dirty="0" err="1">
                <a:latin typeface="Arial"/>
                <a:ea typeface="ＭＳ Ｐゴシック"/>
                <a:cs typeface="Arial"/>
              </a:rPr>
              <a:t>LaRC</a:t>
            </a:r>
            <a:r>
              <a:rPr lang="en-US" sz="1400" b="0" dirty="0">
                <a:latin typeface="Arial"/>
                <a:ea typeface="ＭＳ Ｐゴシック"/>
                <a:cs typeface="Arial"/>
              </a:rPr>
              <a:t> / D206</a:t>
            </a:r>
          </a:p>
          <a:p>
            <a:pPr algn="l" eaLnBrk="1" hangingPunct="1"/>
            <a:r>
              <a:rPr lang="en-US" sz="1400" b="0" dirty="0">
                <a:latin typeface="Arial"/>
                <a:ea typeface="ＭＳ Ｐゴシック"/>
                <a:cs typeface="Arial"/>
              </a:rPr>
              <a:t>***NASA / JSC / EC611</a:t>
            </a:r>
          </a:p>
        </p:txBody>
      </p:sp>
      <p:pic>
        <p:nvPicPr>
          <p:cNvPr id="12" name="Picture 11">
            <a:extLst>
              <a:ext uri="{FF2B5EF4-FFF2-40B4-BE49-F238E27FC236}">
                <a16:creationId xmlns:a16="http://schemas.microsoft.com/office/drawing/2014/main" id="{B1BA37E1-8474-56AD-C62B-52A0E0B0D3E7}"/>
              </a:ext>
            </a:extLst>
          </p:cNvPr>
          <p:cNvPicPr>
            <a:picLocks noChangeAspect="1"/>
          </p:cNvPicPr>
          <p:nvPr/>
        </p:nvPicPr>
        <p:blipFill>
          <a:blip r:embed="rId3">
            <a:alphaModFix amt="20000"/>
          </a:blip>
          <a:stretch>
            <a:fillRect/>
          </a:stretch>
        </p:blipFill>
        <p:spPr>
          <a:xfrm>
            <a:off x="390525" y="3091228"/>
            <a:ext cx="5635871" cy="3757247"/>
          </a:xfrm>
          <a:prstGeom prst="rect">
            <a:avLst/>
          </a:prstGeom>
        </p:spPr>
      </p:pic>
      <p:sp>
        <p:nvSpPr>
          <p:cNvPr id="13314" name="Rectangle 10"/>
          <p:cNvSpPr>
            <a:spLocks noGrp="1" noChangeArrowheads="1"/>
          </p:cNvSpPr>
          <p:nvPr>
            <p:ph type="ctrTitle"/>
          </p:nvPr>
        </p:nvSpPr>
        <p:spPr>
          <a:xfrm>
            <a:off x="954879" y="1587032"/>
            <a:ext cx="10282242" cy="946618"/>
          </a:xfrm>
        </p:spPr>
        <p:txBody>
          <a:bodyPr/>
          <a:lstStyle/>
          <a:p>
            <a:pPr eaLnBrk="1" hangingPunct="1">
              <a:spcBef>
                <a:spcPts val="0"/>
              </a:spcBef>
              <a:spcAft>
                <a:spcPts val="0"/>
              </a:spcAft>
            </a:pPr>
            <a:r>
              <a:rPr lang="en-US" dirty="0">
                <a:solidFill>
                  <a:srgbClr val="FF4605"/>
                </a:solidFill>
                <a:ea typeface="ＭＳ Ｐゴシック" charset="-128"/>
              </a:rPr>
              <a:t>Lunar South Pole Terrain Effects on Radiator Performance</a:t>
            </a:r>
            <a:endParaRPr lang="en-US" b="0" dirty="0">
              <a:solidFill>
                <a:srgbClr val="FF4605"/>
              </a:solidFill>
              <a:ea typeface="ＭＳ Ｐゴシック" charset="-128"/>
            </a:endParaRPr>
          </a:p>
        </p:txBody>
      </p:sp>
      <p:sp>
        <p:nvSpPr>
          <p:cNvPr id="13315" name="Rectangle 11"/>
          <p:cNvSpPr>
            <a:spLocks noChangeArrowheads="1"/>
          </p:cNvSpPr>
          <p:nvPr/>
        </p:nvSpPr>
        <p:spPr bwMode="auto">
          <a:xfrm>
            <a:off x="6165606" y="4876800"/>
            <a:ext cx="5071515" cy="1277273"/>
          </a:xfrm>
          <a:prstGeom prst="rect">
            <a:avLst/>
          </a:prstGeom>
          <a:noFill/>
          <a:ln w="9525">
            <a:noFill/>
            <a:miter lim="800000"/>
            <a:headEnd/>
            <a:tailEnd/>
          </a:ln>
        </p:spPr>
        <p:txBody>
          <a:bodyPr wrap="square" lIns="91440" tIns="45720" rIns="91440" bIns="45720" anchor="t">
            <a:spAutoFit/>
          </a:bodyPr>
          <a:lstStyle/>
          <a:p>
            <a:pPr algn="l" eaLnBrk="1" hangingPunct="1"/>
            <a:r>
              <a:rPr lang="en-US" sz="1800" dirty="0">
                <a:solidFill>
                  <a:schemeClr val="accent2"/>
                </a:solidFill>
                <a:latin typeface="Arial"/>
                <a:ea typeface="ＭＳ Ｐゴシック"/>
                <a:cs typeface="Arial"/>
              </a:rPr>
              <a:t>Thermal &amp; Fluids Analysis Workshop 2025</a:t>
            </a:r>
          </a:p>
          <a:p>
            <a:pPr algn="l" eaLnBrk="1" hangingPunct="1"/>
            <a:r>
              <a:rPr lang="en-US" sz="1800" dirty="0">
                <a:solidFill>
                  <a:schemeClr val="accent2"/>
                </a:solidFill>
                <a:latin typeface="Arial"/>
                <a:ea typeface="ＭＳ Ｐゴシック"/>
                <a:cs typeface="Arial"/>
              </a:rPr>
              <a:t>NASA Ames Research Center</a:t>
            </a:r>
            <a:endParaRPr lang="en-US" sz="1800" b="0" dirty="0">
              <a:solidFill>
                <a:schemeClr val="accent2"/>
              </a:solidFill>
              <a:latin typeface="Arial" pitchFamily="34" charset="0"/>
            </a:endParaRPr>
          </a:p>
          <a:p>
            <a:pPr algn="l" eaLnBrk="1" hangingPunct="1">
              <a:spcBef>
                <a:spcPts val="600"/>
              </a:spcBef>
            </a:pPr>
            <a:r>
              <a:rPr lang="en-US" sz="1800" b="0" dirty="0">
                <a:solidFill>
                  <a:schemeClr val="accent2"/>
                </a:solidFill>
                <a:latin typeface="Arial"/>
                <a:ea typeface="ＭＳ Ｐゴシック"/>
                <a:cs typeface="Arial"/>
              </a:rPr>
              <a:t>San Jose, CA</a:t>
            </a:r>
          </a:p>
          <a:p>
            <a:pPr algn="l" eaLnBrk="1" hangingPunct="1"/>
            <a:r>
              <a:rPr lang="en-US" sz="1800" b="0" dirty="0">
                <a:solidFill>
                  <a:schemeClr val="accent2"/>
                </a:solidFill>
                <a:latin typeface="Arial"/>
                <a:ea typeface="ＭＳ Ｐゴシック"/>
                <a:cs typeface="Arial"/>
              </a:rPr>
              <a:t>August 4-7, 2025</a:t>
            </a:r>
          </a:p>
        </p:txBody>
      </p:sp>
      <p:sp>
        <p:nvSpPr>
          <p:cNvPr id="6" name="Text Box 36">
            <a:extLst>
              <a:ext uri="{FF2B5EF4-FFF2-40B4-BE49-F238E27FC236}">
                <a16:creationId xmlns:a16="http://schemas.microsoft.com/office/drawing/2014/main" id="{F917E5F1-6E57-4C5E-B693-B8880278A8DD}"/>
              </a:ext>
            </a:extLst>
          </p:cNvPr>
          <p:cNvSpPr txBox="1">
            <a:spLocks noChangeArrowheads="1"/>
          </p:cNvSpPr>
          <p:nvPr/>
        </p:nvSpPr>
        <p:spPr bwMode="auto">
          <a:xfrm>
            <a:off x="0" y="-1"/>
            <a:ext cx="12192000" cy="914399"/>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lIns="91440" tIns="45720" rIns="91440" bIns="45720" anchor="ctr"/>
          <a:lstStyle/>
          <a:p>
            <a:pPr>
              <a:spcBef>
                <a:spcPct val="50000"/>
              </a:spcBef>
              <a:tabLst>
                <a:tab pos="4459288" algn="ctr"/>
              </a:tabLst>
              <a:defRPr/>
            </a:pPr>
            <a:r>
              <a:rPr lang="en-US" sz="2800">
                <a:solidFill>
                  <a:schemeClr val="bg1"/>
                </a:solidFill>
                <a:latin typeface="Arial"/>
                <a:ea typeface="+mn-ea"/>
                <a:cs typeface="Arial"/>
              </a:rPr>
              <a:t>TFAWS 2025 Passive Thermal Technical Session</a:t>
            </a:r>
          </a:p>
        </p:txBody>
      </p:sp>
      <p:pic>
        <p:nvPicPr>
          <p:cNvPr id="11" name="Content Placeholder 6" descr="Shape&#10;&#10;AI-generated content may be incorrect.">
            <a:extLst>
              <a:ext uri="{FF2B5EF4-FFF2-40B4-BE49-F238E27FC236}">
                <a16:creationId xmlns:a16="http://schemas.microsoft.com/office/drawing/2014/main" id="{E0026DCD-8906-80DD-1DC9-E0B880CC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237121" y="-42861"/>
            <a:ext cx="1002504" cy="1002506"/>
          </a:xfrm>
          <a:prstGeom prst="rect">
            <a:avLst/>
          </a:prstGeom>
          <a:noFill/>
          <a:ln w="9525">
            <a:noFill/>
            <a:miter lim="800000"/>
            <a:headEnd/>
            <a:tailEnd/>
          </a:ln>
        </p:spPr>
      </p:pic>
      <p:grpSp>
        <p:nvGrpSpPr>
          <p:cNvPr id="10" name="Group 9">
            <a:extLst>
              <a:ext uri="{FF2B5EF4-FFF2-40B4-BE49-F238E27FC236}">
                <a16:creationId xmlns:a16="http://schemas.microsoft.com/office/drawing/2014/main" id="{5F1F5381-7E05-B219-4531-289394C2D351}"/>
              </a:ext>
            </a:extLst>
          </p:cNvPr>
          <p:cNvGrpSpPr/>
          <p:nvPr/>
        </p:nvGrpSpPr>
        <p:grpSpPr>
          <a:xfrm>
            <a:off x="1406771" y="3396475"/>
            <a:ext cx="3601072" cy="2811000"/>
            <a:chOff x="979611" y="2683114"/>
            <a:chExt cx="3601072" cy="2811000"/>
          </a:xfrm>
        </p:grpSpPr>
        <p:pic>
          <p:nvPicPr>
            <p:cNvPr id="4" name="Picture 3" descr="Shape&#10;&#10;AI-generated content may be incorrect.">
              <a:extLst>
                <a:ext uri="{FF2B5EF4-FFF2-40B4-BE49-F238E27FC236}">
                  <a16:creationId xmlns:a16="http://schemas.microsoft.com/office/drawing/2014/main" id="{8CDC08DD-0247-664B-6EFF-F0F1DE2F2C24}"/>
                </a:ext>
              </a:extLst>
            </p:cNvPr>
            <p:cNvPicPr>
              <a:picLocks noChangeAspect="1"/>
            </p:cNvPicPr>
            <p:nvPr/>
          </p:nvPicPr>
          <p:blipFill>
            <a:blip r:embed="rId5">
              <a:extLst>
                <a:ext uri="{28A0092B-C50C-407E-A947-70E740481C1C}">
                  <a14:useLocalDpi xmlns:a14="http://schemas.microsoft.com/office/drawing/2010/main" val="0"/>
                </a:ext>
              </a:extLst>
            </a:blip>
            <a:srcRect r="70723"/>
            <a:stretch/>
          </p:blipFill>
          <p:spPr>
            <a:xfrm>
              <a:off x="1859582" y="2683114"/>
              <a:ext cx="1841130" cy="1544495"/>
            </a:xfrm>
            <a:prstGeom prst="rect">
              <a:avLst/>
            </a:prstGeom>
          </p:spPr>
        </p:pic>
        <p:pic>
          <p:nvPicPr>
            <p:cNvPr id="7" name="Picture 6" descr="Shape&#10;&#10;AI-generated content may be incorrect.">
              <a:extLst>
                <a:ext uri="{FF2B5EF4-FFF2-40B4-BE49-F238E27FC236}">
                  <a16:creationId xmlns:a16="http://schemas.microsoft.com/office/drawing/2014/main" id="{BAC284A6-DC86-CB59-C8EA-01002B0E4733}"/>
                </a:ext>
              </a:extLst>
            </p:cNvPr>
            <p:cNvPicPr>
              <a:picLocks noChangeAspect="1"/>
            </p:cNvPicPr>
            <p:nvPr/>
          </p:nvPicPr>
          <p:blipFill rotWithShape="1">
            <a:blip r:embed="rId5">
              <a:extLst>
                <a:ext uri="{28A0092B-C50C-407E-A947-70E740481C1C}">
                  <a14:useLocalDpi xmlns:a14="http://schemas.microsoft.com/office/drawing/2010/main" val="0"/>
                </a:ext>
              </a:extLst>
            </a:blip>
            <a:srcRect l="27797"/>
            <a:stretch/>
          </p:blipFill>
          <p:spPr>
            <a:xfrm>
              <a:off x="979611" y="4269228"/>
              <a:ext cx="3601072" cy="1224886"/>
            </a:xfrm>
            <a:prstGeom prst="rect">
              <a:avLst/>
            </a:prstGeom>
          </p:spPr>
        </p:pic>
      </p:grpSp>
      <p:sp>
        <p:nvSpPr>
          <p:cNvPr id="5" name="Rectangle 10">
            <a:extLst>
              <a:ext uri="{FF2B5EF4-FFF2-40B4-BE49-F238E27FC236}">
                <a16:creationId xmlns:a16="http://schemas.microsoft.com/office/drawing/2014/main" id="{7E2B141E-EF3B-F115-F2DA-B8DD0C5072D5}"/>
              </a:ext>
            </a:extLst>
          </p:cNvPr>
          <p:cNvSpPr txBox="1">
            <a:spLocks noChangeArrowheads="1"/>
          </p:cNvSpPr>
          <p:nvPr/>
        </p:nvSpPr>
        <p:spPr bwMode="auto">
          <a:xfrm>
            <a:off x="1933572" y="2647950"/>
            <a:ext cx="8324854" cy="398426"/>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eaLnBrk="1" hangingPunct="1">
              <a:spcBef>
                <a:spcPts val="0"/>
              </a:spcBef>
              <a:spcAft>
                <a:spcPts val="0"/>
              </a:spcAft>
            </a:pPr>
            <a:r>
              <a:rPr lang="en-US" sz="2200" b="0" kern="0" dirty="0">
                <a:solidFill>
                  <a:srgbClr val="FF4605"/>
                </a:solidFill>
                <a:ea typeface="ＭＳ Ｐゴシック" charset="-128"/>
              </a:rPr>
              <a:t>Presented by: Will Birmingham* </a:t>
            </a:r>
          </a:p>
        </p:txBody>
      </p:sp>
    </p:spTree>
    <p:extLst>
      <p:ext uri="{BB962C8B-B14F-4D97-AF65-F5344CB8AC3E}">
        <p14:creationId xmlns:p14="http://schemas.microsoft.com/office/powerpoint/2010/main" val="62868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Radiator Impact Hot Spots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10</a:t>
            </a:fld>
            <a:endParaRPr lang="en-US"/>
          </a:p>
        </p:txBody>
      </p:sp>
      <p:pic>
        <p:nvPicPr>
          <p:cNvPr id="11" name="Picture 10">
            <a:extLst>
              <a:ext uri="{FF2B5EF4-FFF2-40B4-BE49-F238E27FC236}">
                <a16:creationId xmlns:a16="http://schemas.microsoft.com/office/drawing/2014/main" id="{E48CAFB2-77A9-7FD1-73C7-0D18A3D13BA8}"/>
              </a:ext>
            </a:extLst>
          </p:cNvPr>
          <p:cNvPicPr>
            <a:picLocks noChangeAspect="1"/>
          </p:cNvPicPr>
          <p:nvPr/>
        </p:nvPicPr>
        <p:blipFill>
          <a:blip r:embed="rId2"/>
          <a:srcRect l="-555" t="16263" r="39059" b="5435"/>
          <a:stretch/>
        </p:blipFill>
        <p:spPr>
          <a:xfrm>
            <a:off x="85828" y="2367876"/>
            <a:ext cx="3865363" cy="3011890"/>
          </a:xfrm>
          <a:prstGeom prst="rect">
            <a:avLst/>
          </a:prstGeom>
        </p:spPr>
      </p:pic>
      <p:pic>
        <p:nvPicPr>
          <p:cNvPr id="12" name="Picture 11">
            <a:extLst>
              <a:ext uri="{FF2B5EF4-FFF2-40B4-BE49-F238E27FC236}">
                <a16:creationId xmlns:a16="http://schemas.microsoft.com/office/drawing/2014/main" id="{526BCCF1-539B-F118-2B7C-3BB057C424A5}"/>
              </a:ext>
            </a:extLst>
          </p:cNvPr>
          <p:cNvPicPr>
            <a:picLocks noChangeAspect="1"/>
          </p:cNvPicPr>
          <p:nvPr/>
        </p:nvPicPr>
        <p:blipFill>
          <a:blip r:embed="rId3"/>
          <a:srcRect t="7619" r="33407" b="1861"/>
          <a:stretch/>
        </p:blipFill>
        <p:spPr>
          <a:xfrm>
            <a:off x="4065130" y="2358732"/>
            <a:ext cx="4018166" cy="3126719"/>
          </a:xfrm>
          <a:prstGeom prst="rect">
            <a:avLst/>
          </a:prstGeom>
        </p:spPr>
      </p:pic>
      <p:sp>
        <p:nvSpPr>
          <p:cNvPr id="13" name="TextBox 12">
            <a:extLst>
              <a:ext uri="{FF2B5EF4-FFF2-40B4-BE49-F238E27FC236}">
                <a16:creationId xmlns:a16="http://schemas.microsoft.com/office/drawing/2014/main" id="{FD5833C6-74D8-1788-C017-20B9B5D70CA6}"/>
              </a:ext>
            </a:extLst>
          </p:cNvPr>
          <p:cNvSpPr txBox="1"/>
          <p:nvPr/>
        </p:nvSpPr>
        <p:spPr>
          <a:xfrm>
            <a:off x="137606" y="1844656"/>
            <a:ext cx="3865363" cy="523220"/>
          </a:xfrm>
          <a:prstGeom prst="rect">
            <a:avLst/>
          </a:prstGeom>
          <a:noFill/>
        </p:spPr>
        <p:txBody>
          <a:bodyPr wrap="square" rtlCol="0">
            <a:spAutoFit/>
          </a:bodyPr>
          <a:lstStyle/>
          <a:p>
            <a:r>
              <a:rPr lang="en-US" sz="2800" dirty="0"/>
              <a:t>Malapert Massif</a:t>
            </a:r>
          </a:p>
        </p:txBody>
      </p:sp>
      <p:pic>
        <p:nvPicPr>
          <p:cNvPr id="14" name="Picture 13">
            <a:extLst>
              <a:ext uri="{FF2B5EF4-FFF2-40B4-BE49-F238E27FC236}">
                <a16:creationId xmlns:a16="http://schemas.microsoft.com/office/drawing/2014/main" id="{01F7B55F-34FB-AC1E-4ECC-E48BC633DAF0}"/>
              </a:ext>
            </a:extLst>
          </p:cNvPr>
          <p:cNvPicPr>
            <a:picLocks noChangeAspect="1"/>
          </p:cNvPicPr>
          <p:nvPr/>
        </p:nvPicPr>
        <p:blipFill>
          <a:blip r:embed="rId4"/>
          <a:srcRect t="-2189" r="32970" b="5944"/>
          <a:stretch/>
        </p:blipFill>
        <p:spPr>
          <a:xfrm>
            <a:off x="8142072" y="2367876"/>
            <a:ext cx="4105063" cy="3145956"/>
          </a:xfrm>
          <a:prstGeom prst="rect">
            <a:avLst/>
          </a:prstGeom>
        </p:spPr>
      </p:pic>
      <p:sp>
        <p:nvSpPr>
          <p:cNvPr id="15" name="TextBox 14">
            <a:extLst>
              <a:ext uri="{FF2B5EF4-FFF2-40B4-BE49-F238E27FC236}">
                <a16:creationId xmlns:a16="http://schemas.microsoft.com/office/drawing/2014/main" id="{14A6D6FA-090B-C4B7-F8B8-CDD428E112B4}"/>
              </a:ext>
            </a:extLst>
          </p:cNvPr>
          <p:cNvSpPr txBox="1"/>
          <p:nvPr/>
        </p:nvSpPr>
        <p:spPr>
          <a:xfrm>
            <a:off x="3099474" y="1266338"/>
            <a:ext cx="5267286" cy="400110"/>
          </a:xfrm>
          <a:prstGeom prst="rect">
            <a:avLst/>
          </a:prstGeom>
          <a:noFill/>
        </p:spPr>
        <p:txBody>
          <a:bodyPr wrap="square" rtlCol="0">
            <a:spAutoFit/>
          </a:bodyPr>
          <a:lstStyle/>
          <a:p>
            <a:r>
              <a:rPr lang="en-US" b="0" dirty="0"/>
              <a:t>Maps of Radiator Impact Score</a:t>
            </a:r>
          </a:p>
        </p:txBody>
      </p:sp>
      <p:sp>
        <p:nvSpPr>
          <p:cNvPr id="16" name="TextBox 15">
            <a:extLst>
              <a:ext uri="{FF2B5EF4-FFF2-40B4-BE49-F238E27FC236}">
                <a16:creationId xmlns:a16="http://schemas.microsoft.com/office/drawing/2014/main" id="{8C73F09A-014D-9579-A3FC-F53E5151A45D}"/>
              </a:ext>
            </a:extLst>
          </p:cNvPr>
          <p:cNvSpPr txBox="1"/>
          <p:nvPr/>
        </p:nvSpPr>
        <p:spPr>
          <a:xfrm>
            <a:off x="4002969" y="1844656"/>
            <a:ext cx="3865363" cy="523220"/>
          </a:xfrm>
          <a:prstGeom prst="rect">
            <a:avLst/>
          </a:prstGeom>
          <a:noFill/>
        </p:spPr>
        <p:txBody>
          <a:bodyPr wrap="square" rtlCol="0">
            <a:spAutoFit/>
          </a:bodyPr>
          <a:lstStyle/>
          <a:p>
            <a:r>
              <a:rPr lang="en-US" sz="2800" dirty="0"/>
              <a:t>Mons Mouton Plateau</a:t>
            </a:r>
          </a:p>
        </p:txBody>
      </p:sp>
      <p:sp>
        <p:nvSpPr>
          <p:cNvPr id="17" name="TextBox 16">
            <a:extLst>
              <a:ext uri="{FF2B5EF4-FFF2-40B4-BE49-F238E27FC236}">
                <a16:creationId xmlns:a16="http://schemas.microsoft.com/office/drawing/2014/main" id="{98288D4B-72CC-EB4F-1EFA-A0B0C8AB2C10}"/>
              </a:ext>
            </a:extLst>
          </p:cNvPr>
          <p:cNvSpPr txBox="1"/>
          <p:nvPr/>
        </p:nvSpPr>
        <p:spPr>
          <a:xfrm>
            <a:off x="8141730" y="1844656"/>
            <a:ext cx="3865363" cy="523220"/>
          </a:xfrm>
          <a:prstGeom prst="rect">
            <a:avLst/>
          </a:prstGeom>
          <a:noFill/>
        </p:spPr>
        <p:txBody>
          <a:bodyPr wrap="square" rtlCol="0">
            <a:spAutoFit/>
          </a:bodyPr>
          <a:lstStyle/>
          <a:p>
            <a:r>
              <a:rPr lang="en-US" sz="2800" dirty="0"/>
              <a:t>Mons Mouton</a:t>
            </a:r>
          </a:p>
        </p:txBody>
      </p:sp>
      <p:sp>
        <p:nvSpPr>
          <p:cNvPr id="18" name="TextBox 17">
            <a:extLst>
              <a:ext uri="{FF2B5EF4-FFF2-40B4-BE49-F238E27FC236}">
                <a16:creationId xmlns:a16="http://schemas.microsoft.com/office/drawing/2014/main" id="{50236054-E69C-A8C8-529A-762CF6349C7E}"/>
              </a:ext>
            </a:extLst>
          </p:cNvPr>
          <p:cNvSpPr txBox="1"/>
          <p:nvPr/>
        </p:nvSpPr>
        <p:spPr>
          <a:xfrm>
            <a:off x="465830" y="5591662"/>
            <a:ext cx="10607553" cy="1015663"/>
          </a:xfrm>
          <a:prstGeom prst="rect">
            <a:avLst/>
          </a:prstGeom>
          <a:noFill/>
        </p:spPr>
        <p:txBody>
          <a:bodyPr wrap="square" rtlCol="0">
            <a:spAutoFit/>
          </a:bodyPr>
          <a:lstStyle/>
          <a:p>
            <a:pPr algn="l"/>
            <a:r>
              <a:rPr lang="en-US" b="0" dirty="0"/>
              <a:t>Maps were visually inspected, and the locations of extreme hot spots (the latitudes and longitudes shown above) were selected for thermal analysis (there is nothing else known to be interesting about these locations).</a:t>
            </a:r>
          </a:p>
        </p:txBody>
      </p:sp>
      <p:sp>
        <p:nvSpPr>
          <p:cNvPr id="3" name="Rectangle 2">
            <a:extLst>
              <a:ext uri="{FF2B5EF4-FFF2-40B4-BE49-F238E27FC236}">
                <a16:creationId xmlns:a16="http://schemas.microsoft.com/office/drawing/2014/main" id="{062D45D3-05DD-8D08-B67E-CDD90B21EB66}"/>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24368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Radiator Impact Hot Spots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11</a:t>
            </a:fld>
            <a:endParaRPr lang="en-US"/>
          </a:p>
        </p:txBody>
      </p:sp>
      <p:sp>
        <p:nvSpPr>
          <p:cNvPr id="13" name="TextBox 12">
            <a:extLst>
              <a:ext uri="{FF2B5EF4-FFF2-40B4-BE49-F238E27FC236}">
                <a16:creationId xmlns:a16="http://schemas.microsoft.com/office/drawing/2014/main" id="{FD5833C6-74D8-1788-C017-20B9B5D70CA6}"/>
              </a:ext>
            </a:extLst>
          </p:cNvPr>
          <p:cNvSpPr txBox="1"/>
          <p:nvPr/>
        </p:nvSpPr>
        <p:spPr>
          <a:xfrm>
            <a:off x="137606" y="1844656"/>
            <a:ext cx="3865363" cy="523220"/>
          </a:xfrm>
          <a:prstGeom prst="rect">
            <a:avLst/>
          </a:prstGeom>
          <a:noFill/>
        </p:spPr>
        <p:txBody>
          <a:bodyPr wrap="square" rtlCol="0">
            <a:spAutoFit/>
          </a:bodyPr>
          <a:lstStyle/>
          <a:p>
            <a:r>
              <a:rPr lang="en-US" sz="2800" dirty="0"/>
              <a:t>Nobile Rim 1</a:t>
            </a:r>
          </a:p>
        </p:txBody>
      </p:sp>
      <p:sp>
        <p:nvSpPr>
          <p:cNvPr id="16" name="TextBox 15">
            <a:extLst>
              <a:ext uri="{FF2B5EF4-FFF2-40B4-BE49-F238E27FC236}">
                <a16:creationId xmlns:a16="http://schemas.microsoft.com/office/drawing/2014/main" id="{8C73F09A-014D-9579-A3FC-F53E5151A45D}"/>
              </a:ext>
            </a:extLst>
          </p:cNvPr>
          <p:cNvSpPr txBox="1"/>
          <p:nvPr/>
        </p:nvSpPr>
        <p:spPr>
          <a:xfrm>
            <a:off x="4002969" y="1844656"/>
            <a:ext cx="3865363" cy="523220"/>
          </a:xfrm>
          <a:prstGeom prst="rect">
            <a:avLst/>
          </a:prstGeom>
          <a:noFill/>
        </p:spPr>
        <p:txBody>
          <a:bodyPr wrap="square" rtlCol="0">
            <a:spAutoFit/>
          </a:bodyPr>
          <a:lstStyle/>
          <a:p>
            <a:r>
              <a:rPr lang="en-US" sz="2800" dirty="0"/>
              <a:t>Nobile Rim 2</a:t>
            </a:r>
          </a:p>
        </p:txBody>
      </p:sp>
      <p:sp>
        <p:nvSpPr>
          <p:cNvPr id="17" name="TextBox 16">
            <a:extLst>
              <a:ext uri="{FF2B5EF4-FFF2-40B4-BE49-F238E27FC236}">
                <a16:creationId xmlns:a16="http://schemas.microsoft.com/office/drawing/2014/main" id="{98288D4B-72CC-EB4F-1EFA-A0B0C8AB2C10}"/>
              </a:ext>
            </a:extLst>
          </p:cNvPr>
          <p:cNvSpPr txBox="1"/>
          <p:nvPr/>
        </p:nvSpPr>
        <p:spPr>
          <a:xfrm>
            <a:off x="8095865" y="1844656"/>
            <a:ext cx="3865363" cy="523220"/>
          </a:xfrm>
          <a:prstGeom prst="rect">
            <a:avLst/>
          </a:prstGeom>
          <a:noFill/>
        </p:spPr>
        <p:txBody>
          <a:bodyPr wrap="square" rtlCol="0">
            <a:spAutoFit/>
          </a:bodyPr>
          <a:lstStyle/>
          <a:p>
            <a:r>
              <a:rPr lang="en-US" sz="2800" dirty="0"/>
              <a:t>Slater Plain</a:t>
            </a:r>
          </a:p>
        </p:txBody>
      </p:sp>
      <p:pic>
        <p:nvPicPr>
          <p:cNvPr id="3" name="Picture 2">
            <a:extLst>
              <a:ext uri="{FF2B5EF4-FFF2-40B4-BE49-F238E27FC236}">
                <a16:creationId xmlns:a16="http://schemas.microsoft.com/office/drawing/2014/main" id="{294F5D6E-35A2-6EE1-36A6-088DA88015F0}"/>
              </a:ext>
            </a:extLst>
          </p:cNvPr>
          <p:cNvPicPr>
            <a:picLocks noChangeAspect="1"/>
          </p:cNvPicPr>
          <p:nvPr/>
        </p:nvPicPr>
        <p:blipFill>
          <a:blip r:embed="rId2"/>
          <a:srcRect r="36622" b="7035"/>
          <a:stretch/>
        </p:blipFill>
        <p:spPr>
          <a:xfrm>
            <a:off x="65361" y="2451011"/>
            <a:ext cx="3948855" cy="2962266"/>
          </a:xfrm>
          <a:prstGeom prst="rect">
            <a:avLst/>
          </a:prstGeom>
        </p:spPr>
      </p:pic>
      <p:pic>
        <p:nvPicPr>
          <p:cNvPr id="6" name="Picture 5">
            <a:extLst>
              <a:ext uri="{FF2B5EF4-FFF2-40B4-BE49-F238E27FC236}">
                <a16:creationId xmlns:a16="http://schemas.microsoft.com/office/drawing/2014/main" id="{FF5F2B39-3F0D-096E-CCFF-159B981E5472}"/>
              </a:ext>
            </a:extLst>
          </p:cNvPr>
          <p:cNvPicPr>
            <a:picLocks noChangeAspect="1"/>
          </p:cNvPicPr>
          <p:nvPr/>
        </p:nvPicPr>
        <p:blipFill>
          <a:blip r:embed="rId3"/>
          <a:srcRect t="8815" r="36560" b="6662"/>
          <a:stretch/>
        </p:blipFill>
        <p:spPr>
          <a:xfrm>
            <a:off x="4066795" y="2423160"/>
            <a:ext cx="3949692" cy="3008376"/>
          </a:xfrm>
          <a:prstGeom prst="rect">
            <a:avLst/>
          </a:prstGeom>
        </p:spPr>
      </p:pic>
      <p:pic>
        <p:nvPicPr>
          <p:cNvPr id="7" name="Picture 6">
            <a:extLst>
              <a:ext uri="{FF2B5EF4-FFF2-40B4-BE49-F238E27FC236}">
                <a16:creationId xmlns:a16="http://schemas.microsoft.com/office/drawing/2014/main" id="{0E4F1505-21BD-FD0A-B0B8-430DADDE19EE}"/>
              </a:ext>
            </a:extLst>
          </p:cNvPr>
          <p:cNvPicPr>
            <a:picLocks noChangeAspect="1"/>
          </p:cNvPicPr>
          <p:nvPr/>
        </p:nvPicPr>
        <p:blipFill>
          <a:blip r:embed="rId4"/>
          <a:srcRect r="37898" b="7056"/>
          <a:stretch/>
        </p:blipFill>
        <p:spPr>
          <a:xfrm>
            <a:off x="8095865" y="2436495"/>
            <a:ext cx="3957091" cy="2981706"/>
          </a:xfrm>
          <a:prstGeom prst="rect">
            <a:avLst/>
          </a:prstGeom>
        </p:spPr>
      </p:pic>
      <p:sp>
        <p:nvSpPr>
          <p:cNvPr id="8" name="TextBox 7">
            <a:extLst>
              <a:ext uri="{FF2B5EF4-FFF2-40B4-BE49-F238E27FC236}">
                <a16:creationId xmlns:a16="http://schemas.microsoft.com/office/drawing/2014/main" id="{0CF392A8-D448-87C6-3D19-928A6144D591}"/>
              </a:ext>
            </a:extLst>
          </p:cNvPr>
          <p:cNvSpPr txBox="1"/>
          <p:nvPr/>
        </p:nvSpPr>
        <p:spPr>
          <a:xfrm>
            <a:off x="3099474" y="1266338"/>
            <a:ext cx="5267286" cy="400110"/>
          </a:xfrm>
          <a:prstGeom prst="rect">
            <a:avLst/>
          </a:prstGeom>
          <a:noFill/>
        </p:spPr>
        <p:txBody>
          <a:bodyPr wrap="square" rtlCol="0">
            <a:spAutoFit/>
          </a:bodyPr>
          <a:lstStyle/>
          <a:p>
            <a:r>
              <a:rPr lang="en-US" b="0" dirty="0"/>
              <a:t>Maps of Radiator Impact Score</a:t>
            </a:r>
          </a:p>
        </p:txBody>
      </p:sp>
      <p:sp>
        <p:nvSpPr>
          <p:cNvPr id="9" name="TextBox 8">
            <a:extLst>
              <a:ext uri="{FF2B5EF4-FFF2-40B4-BE49-F238E27FC236}">
                <a16:creationId xmlns:a16="http://schemas.microsoft.com/office/drawing/2014/main" id="{C0BADE17-E524-FE45-0E62-A016FA77F8F3}"/>
              </a:ext>
            </a:extLst>
          </p:cNvPr>
          <p:cNvSpPr txBox="1"/>
          <p:nvPr/>
        </p:nvSpPr>
        <p:spPr>
          <a:xfrm>
            <a:off x="465830" y="5591662"/>
            <a:ext cx="10607553" cy="1015663"/>
          </a:xfrm>
          <a:prstGeom prst="rect">
            <a:avLst/>
          </a:prstGeom>
          <a:noFill/>
        </p:spPr>
        <p:txBody>
          <a:bodyPr wrap="square" rtlCol="0">
            <a:spAutoFit/>
          </a:bodyPr>
          <a:lstStyle/>
          <a:p>
            <a:pPr algn="l"/>
            <a:r>
              <a:rPr lang="en-US" b="0" dirty="0"/>
              <a:t>Maps were visually inspected, and the locations of extreme hot spots (the latitudes and longitudes shown above) were selected for thermal analysis (there is nothing else known to be interesting about these locations).</a:t>
            </a:r>
          </a:p>
        </p:txBody>
      </p:sp>
      <p:sp>
        <p:nvSpPr>
          <p:cNvPr id="10" name="Rectangle 9">
            <a:extLst>
              <a:ext uri="{FF2B5EF4-FFF2-40B4-BE49-F238E27FC236}">
                <a16:creationId xmlns:a16="http://schemas.microsoft.com/office/drawing/2014/main" id="{B7C64026-DBF9-784B-D0F9-8B0C9E948965}"/>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309292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Radiator Impact Hot Spots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12</a:t>
            </a:fld>
            <a:endParaRPr lang="en-US"/>
          </a:p>
        </p:txBody>
      </p:sp>
      <p:sp>
        <p:nvSpPr>
          <p:cNvPr id="13" name="TextBox 12">
            <a:extLst>
              <a:ext uri="{FF2B5EF4-FFF2-40B4-BE49-F238E27FC236}">
                <a16:creationId xmlns:a16="http://schemas.microsoft.com/office/drawing/2014/main" id="{FD5833C6-74D8-1788-C017-20B9B5D70CA6}"/>
              </a:ext>
            </a:extLst>
          </p:cNvPr>
          <p:cNvSpPr txBox="1"/>
          <p:nvPr/>
        </p:nvSpPr>
        <p:spPr>
          <a:xfrm>
            <a:off x="137606" y="1844656"/>
            <a:ext cx="3865363" cy="523220"/>
          </a:xfrm>
          <a:prstGeom prst="rect">
            <a:avLst/>
          </a:prstGeom>
          <a:noFill/>
        </p:spPr>
        <p:txBody>
          <a:bodyPr wrap="square" rtlCol="0">
            <a:spAutoFit/>
          </a:bodyPr>
          <a:lstStyle/>
          <a:p>
            <a:r>
              <a:rPr lang="en-US" sz="2800" dirty="0"/>
              <a:t>de </a:t>
            </a:r>
            <a:r>
              <a:rPr lang="en-US" sz="2800" dirty="0" err="1"/>
              <a:t>Gerlache</a:t>
            </a:r>
            <a:r>
              <a:rPr lang="en-US" sz="2800" dirty="0"/>
              <a:t> Rim 2</a:t>
            </a:r>
          </a:p>
        </p:txBody>
      </p:sp>
      <p:sp>
        <p:nvSpPr>
          <p:cNvPr id="15" name="TextBox 14">
            <a:extLst>
              <a:ext uri="{FF2B5EF4-FFF2-40B4-BE49-F238E27FC236}">
                <a16:creationId xmlns:a16="http://schemas.microsoft.com/office/drawing/2014/main" id="{14A6D6FA-090B-C4B7-F8B8-CDD428E112B4}"/>
              </a:ext>
            </a:extLst>
          </p:cNvPr>
          <p:cNvSpPr txBox="1"/>
          <p:nvPr/>
        </p:nvSpPr>
        <p:spPr>
          <a:xfrm>
            <a:off x="465830" y="5591662"/>
            <a:ext cx="10607553" cy="1015663"/>
          </a:xfrm>
          <a:prstGeom prst="rect">
            <a:avLst/>
          </a:prstGeom>
          <a:noFill/>
        </p:spPr>
        <p:txBody>
          <a:bodyPr wrap="square" rtlCol="0">
            <a:spAutoFit/>
          </a:bodyPr>
          <a:lstStyle/>
          <a:p>
            <a:pPr algn="l"/>
            <a:r>
              <a:rPr lang="en-US" b="0" dirty="0"/>
              <a:t>Maps were visually inspected, and the locations of extreme hot spots (the latitudes and longitudes shown above) were selected for thermal analysis (there is nothing else known to be interesting about these locations).</a:t>
            </a:r>
          </a:p>
        </p:txBody>
      </p:sp>
      <p:sp>
        <p:nvSpPr>
          <p:cNvPr id="16" name="TextBox 15">
            <a:extLst>
              <a:ext uri="{FF2B5EF4-FFF2-40B4-BE49-F238E27FC236}">
                <a16:creationId xmlns:a16="http://schemas.microsoft.com/office/drawing/2014/main" id="{8C73F09A-014D-9579-A3FC-F53E5151A45D}"/>
              </a:ext>
            </a:extLst>
          </p:cNvPr>
          <p:cNvSpPr txBox="1"/>
          <p:nvPr/>
        </p:nvSpPr>
        <p:spPr>
          <a:xfrm>
            <a:off x="4002969" y="1844656"/>
            <a:ext cx="3865363" cy="523220"/>
          </a:xfrm>
          <a:prstGeom prst="rect">
            <a:avLst/>
          </a:prstGeom>
          <a:noFill/>
        </p:spPr>
        <p:txBody>
          <a:bodyPr wrap="square" rtlCol="0">
            <a:spAutoFit/>
          </a:bodyPr>
          <a:lstStyle/>
          <a:p>
            <a:r>
              <a:rPr lang="en-US" sz="2800" dirty="0"/>
              <a:t>Peak Near </a:t>
            </a:r>
            <a:r>
              <a:rPr lang="en-US" sz="2800" dirty="0" err="1"/>
              <a:t>Cabeus</a:t>
            </a:r>
            <a:r>
              <a:rPr lang="en-US" sz="2800" dirty="0"/>
              <a:t> B</a:t>
            </a:r>
          </a:p>
        </p:txBody>
      </p:sp>
      <p:sp>
        <p:nvSpPr>
          <p:cNvPr id="17" name="TextBox 16">
            <a:extLst>
              <a:ext uri="{FF2B5EF4-FFF2-40B4-BE49-F238E27FC236}">
                <a16:creationId xmlns:a16="http://schemas.microsoft.com/office/drawing/2014/main" id="{98288D4B-72CC-EB4F-1EFA-A0B0C8AB2C10}"/>
              </a:ext>
            </a:extLst>
          </p:cNvPr>
          <p:cNvSpPr txBox="1"/>
          <p:nvPr/>
        </p:nvSpPr>
        <p:spPr>
          <a:xfrm>
            <a:off x="8095865" y="1844656"/>
            <a:ext cx="3865363" cy="523220"/>
          </a:xfrm>
          <a:prstGeom prst="rect">
            <a:avLst/>
          </a:prstGeom>
          <a:noFill/>
        </p:spPr>
        <p:txBody>
          <a:bodyPr wrap="square" rtlCol="0">
            <a:spAutoFit/>
          </a:bodyPr>
          <a:lstStyle/>
          <a:p>
            <a:r>
              <a:rPr lang="en-US" sz="2800" dirty="0"/>
              <a:t>Haworth</a:t>
            </a:r>
          </a:p>
        </p:txBody>
      </p:sp>
      <p:pic>
        <p:nvPicPr>
          <p:cNvPr id="8" name="Picture 7">
            <a:extLst>
              <a:ext uri="{FF2B5EF4-FFF2-40B4-BE49-F238E27FC236}">
                <a16:creationId xmlns:a16="http://schemas.microsoft.com/office/drawing/2014/main" id="{F9D429AE-8BBC-0F07-D6BC-714B8B759C3F}"/>
              </a:ext>
            </a:extLst>
          </p:cNvPr>
          <p:cNvPicPr>
            <a:picLocks noChangeAspect="1"/>
          </p:cNvPicPr>
          <p:nvPr/>
        </p:nvPicPr>
        <p:blipFill>
          <a:blip r:embed="rId2"/>
          <a:srcRect t="8779" r="40408" b="6579"/>
          <a:stretch/>
        </p:blipFill>
        <p:spPr>
          <a:xfrm>
            <a:off x="89154" y="2421660"/>
            <a:ext cx="3874628" cy="2982444"/>
          </a:xfrm>
          <a:prstGeom prst="rect">
            <a:avLst/>
          </a:prstGeom>
        </p:spPr>
      </p:pic>
      <p:pic>
        <p:nvPicPr>
          <p:cNvPr id="9" name="Picture 8">
            <a:extLst>
              <a:ext uri="{FF2B5EF4-FFF2-40B4-BE49-F238E27FC236}">
                <a16:creationId xmlns:a16="http://schemas.microsoft.com/office/drawing/2014/main" id="{A2BA089C-D989-3AEE-8729-747480B58745}"/>
              </a:ext>
            </a:extLst>
          </p:cNvPr>
          <p:cNvPicPr>
            <a:picLocks noChangeAspect="1"/>
          </p:cNvPicPr>
          <p:nvPr/>
        </p:nvPicPr>
        <p:blipFill>
          <a:blip r:embed="rId3"/>
          <a:srcRect r="37050" b="8201"/>
          <a:stretch/>
        </p:blipFill>
        <p:spPr>
          <a:xfrm>
            <a:off x="4077570" y="2470453"/>
            <a:ext cx="3914286" cy="2927973"/>
          </a:xfrm>
          <a:prstGeom prst="rect">
            <a:avLst/>
          </a:prstGeom>
        </p:spPr>
      </p:pic>
      <p:pic>
        <p:nvPicPr>
          <p:cNvPr id="10" name="Picture 9">
            <a:extLst>
              <a:ext uri="{FF2B5EF4-FFF2-40B4-BE49-F238E27FC236}">
                <a16:creationId xmlns:a16="http://schemas.microsoft.com/office/drawing/2014/main" id="{C71B48DE-878A-1C5C-AE25-AF1EF9FF6BAD}"/>
              </a:ext>
            </a:extLst>
          </p:cNvPr>
          <p:cNvPicPr>
            <a:picLocks noChangeAspect="1"/>
          </p:cNvPicPr>
          <p:nvPr/>
        </p:nvPicPr>
        <p:blipFill>
          <a:blip r:embed="rId4"/>
          <a:srcRect t="16254" r="36593" b="3461"/>
          <a:stretch/>
        </p:blipFill>
        <p:spPr>
          <a:xfrm>
            <a:off x="8063820" y="2400692"/>
            <a:ext cx="3887387" cy="3009622"/>
          </a:xfrm>
          <a:prstGeom prst="rect">
            <a:avLst/>
          </a:prstGeom>
        </p:spPr>
      </p:pic>
      <p:sp>
        <p:nvSpPr>
          <p:cNvPr id="11" name="TextBox 10">
            <a:extLst>
              <a:ext uri="{FF2B5EF4-FFF2-40B4-BE49-F238E27FC236}">
                <a16:creationId xmlns:a16="http://schemas.microsoft.com/office/drawing/2014/main" id="{83DB8A80-1802-6590-BB76-0B10BD56A294}"/>
              </a:ext>
            </a:extLst>
          </p:cNvPr>
          <p:cNvSpPr txBox="1"/>
          <p:nvPr/>
        </p:nvSpPr>
        <p:spPr>
          <a:xfrm>
            <a:off x="3099474" y="1266338"/>
            <a:ext cx="5267286" cy="400110"/>
          </a:xfrm>
          <a:prstGeom prst="rect">
            <a:avLst/>
          </a:prstGeom>
          <a:noFill/>
        </p:spPr>
        <p:txBody>
          <a:bodyPr wrap="square" rtlCol="0">
            <a:spAutoFit/>
          </a:bodyPr>
          <a:lstStyle/>
          <a:p>
            <a:r>
              <a:rPr lang="en-US" b="0" dirty="0"/>
              <a:t>Maps of Radiator Impact Score</a:t>
            </a:r>
          </a:p>
        </p:txBody>
      </p:sp>
      <p:sp>
        <p:nvSpPr>
          <p:cNvPr id="3" name="Rectangle 2">
            <a:extLst>
              <a:ext uri="{FF2B5EF4-FFF2-40B4-BE49-F238E27FC236}">
                <a16:creationId xmlns:a16="http://schemas.microsoft.com/office/drawing/2014/main" id="{8329EBB4-A3EC-17E8-D7CB-5E1D84129B25}"/>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15703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363E-5E2D-8F26-F93C-5F887EFC0E27}"/>
              </a:ext>
            </a:extLst>
          </p:cNvPr>
          <p:cNvSpPr>
            <a:spLocks noGrp="1"/>
          </p:cNvSpPr>
          <p:nvPr>
            <p:ph type="title"/>
          </p:nvPr>
        </p:nvSpPr>
        <p:spPr/>
        <p:txBody>
          <a:bodyPr/>
          <a:lstStyle/>
          <a:p>
            <a:r>
              <a:rPr lang="en-US" dirty="0"/>
              <a:t>Hot Spot Locations</a:t>
            </a:r>
          </a:p>
        </p:txBody>
      </p:sp>
      <p:sp>
        <p:nvSpPr>
          <p:cNvPr id="3" name="Content Placeholder 2">
            <a:extLst>
              <a:ext uri="{FF2B5EF4-FFF2-40B4-BE49-F238E27FC236}">
                <a16:creationId xmlns:a16="http://schemas.microsoft.com/office/drawing/2014/main" id="{A1321F4E-6F82-7F0E-98D0-48C6C24A9F81}"/>
              </a:ext>
            </a:extLst>
          </p:cNvPr>
          <p:cNvSpPr>
            <a:spLocks noGrp="1"/>
          </p:cNvSpPr>
          <p:nvPr>
            <p:ph idx="1"/>
          </p:nvPr>
        </p:nvSpPr>
        <p:spPr>
          <a:xfrm>
            <a:off x="5989320" y="914400"/>
            <a:ext cx="5952744" cy="5410200"/>
          </a:xfrm>
        </p:spPr>
        <p:txBody>
          <a:bodyPr/>
          <a:lstStyle/>
          <a:p>
            <a:r>
              <a:rPr lang="en-US" sz="2000" dirty="0"/>
              <a:t>All 9 locations are generally very similar: Each has an extreme steep slope (that is generally north-facing), and the surface normal vector is pointed towards a gap in the horizon that the sun can peak through.</a:t>
            </a:r>
          </a:p>
          <a:p>
            <a:endParaRPr lang="en-US" sz="2000" dirty="0"/>
          </a:p>
          <a:p>
            <a:r>
              <a:rPr lang="en-US" sz="2000" dirty="0"/>
              <a:t>Note that the selection of locations on extreme slopes makes these calculations </a:t>
            </a:r>
            <a:r>
              <a:rPr lang="en-US" sz="2000" b="1" dirty="0"/>
              <a:t>highly bounding</a:t>
            </a:r>
            <a:r>
              <a:rPr lang="en-US" sz="2000" dirty="0"/>
              <a:t>. The goal is to understand the absolute worst-case scenario for early radiator sizing and intuition building</a:t>
            </a:r>
          </a:p>
          <a:p>
            <a:endParaRPr lang="en-US" sz="2000" dirty="0"/>
          </a:p>
          <a:p>
            <a:r>
              <a:rPr lang="en-US" sz="2000" dirty="0"/>
              <a:t>If the con ops of a lunar surface mission defined such that operation on or near steep slopes is not possible, this type of site selection can be re-done with a slope filter applied</a:t>
            </a:r>
          </a:p>
        </p:txBody>
      </p:sp>
      <p:sp>
        <p:nvSpPr>
          <p:cNvPr id="4" name="Footer Placeholder 3">
            <a:extLst>
              <a:ext uri="{FF2B5EF4-FFF2-40B4-BE49-F238E27FC236}">
                <a16:creationId xmlns:a16="http://schemas.microsoft.com/office/drawing/2014/main" id="{1E873054-B17E-5E73-B2E6-60332EDAB8E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46E9FA28-A9C0-4723-39A6-6D671640D892}"/>
              </a:ext>
            </a:extLst>
          </p:cNvPr>
          <p:cNvSpPr>
            <a:spLocks noGrp="1"/>
          </p:cNvSpPr>
          <p:nvPr>
            <p:ph type="sldNum" sz="quarter" idx="12"/>
          </p:nvPr>
        </p:nvSpPr>
        <p:spPr/>
        <p:txBody>
          <a:bodyPr/>
          <a:lstStyle/>
          <a:p>
            <a:fld id="{33F42015-0FC7-4B0E-8D2B-76EADF48D957}" type="slidenum">
              <a:rPr lang="en-US" smtClean="0"/>
              <a:pPr/>
              <a:t>13</a:t>
            </a:fld>
            <a:endParaRPr lang="en-US"/>
          </a:p>
        </p:txBody>
      </p:sp>
      <p:graphicFrame>
        <p:nvGraphicFramePr>
          <p:cNvPr id="6" name="Table 5">
            <a:extLst>
              <a:ext uri="{FF2B5EF4-FFF2-40B4-BE49-F238E27FC236}">
                <a16:creationId xmlns:a16="http://schemas.microsoft.com/office/drawing/2014/main" id="{6F9F1247-0268-8C72-CD7A-2672FF5E9FC5}"/>
              </a:ext>
            </a:extLst>
          </p:cNvPr>
          <p:cNvGraphicFramePr>
            <a:graphicFrameLocks noGrp="1"/>
          </p:cNvGraphicFramePr>
          <p:nvPr>
            <p:extLst>
              <p:ext uri="{D42A27DB-BD31-4B8C-83A1-F6EECF244321}">
                <p14:modId xmlns:p14="http://schemas.microsoft.com/office/powerpoint/2010/main" val="4103238831"/>
              </p:ext>
            </p:extLst>
          </p:nvPr>
        </p:nvGraphicFramePr>
        <p:xfrm>
          <a:off x="1237488" y="1495721"/>
          <a:ext cx="4218309" cy="3866558"/>
        </p:xfrm>
        <a:graphic>
          <a:graphicData uri="http://schemas.openxmlformats.org/drawingml/2006/table">
            <a:tbl>
              <a:tblPr firstRow="1" bandRow="1">
                <a:tableStyleId>{5C22544A-7EE6-4342-B048-85BDC9FD1C3A}</a:tableStyleId>
              </a:tblPr>
              <a:tblGrid>
                <a:gridCol w="1943074">
                  <a:extLst>
                    <a:ext uri="{9D8B030D-6E8A-4147-A177-3AD203B41FA5}">
                      <a16:colId xmlns:a16="http://schemas.microsoft.com/office/drawing/2014/main" val="3682534452"/>
                    </a:ext>
                  </a:extLst>
                </a:gridCol>
                <a:gridCol w="1333618">
                  <a:extLst>
                    <a:ext uri="{9D8B030D-6E8A-4147-A177-3AD203B41FA5}">
                      <a16:colId xmlns:a16="http://schemas.microsoft.com/office/drawing/2014/main" val="2638307939"/>
                    </a:ext>
                  </a:extLst>
                </a:gridCol>
                <a:gridCol w="941617">
                  <a:extLst>
                    <a:ext uri="{9D8B030D-6E8A-4147-A177-3AD203B41FA5}">
                      <a16:colId xmlns:a16="http://schemas.microsoft.com/office/drawing/2014/main" val="501345212"/>
                    </a:ext>
                  </a:extLst>
                </a:gridCol>
              </a:tblGrid>
              <a:tr h="370840">
                <a:tc>
                  <a:txBody>
                    <a:bodyPr/>
                    <a:lstStyle/>
                    <a:p>
                      <a:r>
                        <a:rPr lang="en-US" sz="1400" dirty="0">
                          <a:solidFill>
                            <a:schemeClr val="tx1"/>
                          </a:solidFill>
                        </a:rPr>
                        <a:t>Region Containing Hot Spot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Latitude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Slope(°)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649051"/>
                  </a:ext>
                </a:extLst>
              </a:tr>
              <a:tr h="381678">
                <a:tc>
                  <a:txBody>
                    <a:bodyPr/>
                    <a:lstStyle/>
                    <a:p>
                      <a:pPr algn="r"/>
                      <a:r>
                        <a:rPr lang="en-US" sz="1100" b="1" dirty="0">
                          <a:solidFill>
                            <a:schemeClr val="tx1"/>
                          </a:solidFill>
                        </a:rPr>
                        <a:t>Malapert Massif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-85.8</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83669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Mons Mouton Plateau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-83.4</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183264"/>
                  </a:ext>
                </a:extLst>
              </a:tr>
              <a:tr h="370840">
                <a:tc>
                  <a:txBody>
                    <a:bodyPr/>
                    <a:lstStyle/>
                    <a:p>
                      <a:pPr algn="r"/>
                      <a:r>
                        <a:rPr lang="en-US" sz="1100" b="1" dirty="0">
                          <a:solidFill>
                            <a:schemeClr val="tx1"/>
                          </a:solidFill>
                        </a:rPr>
                        <a:t>Mons Mouton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-85.6</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975989"/>
                  </a:ext>
                </a:extLst>
              </a:tr>
              <a:tr h="370840">
                <a:tc>
                  <a:txBody>
                    <a:bodyPr/>
                    <a:lstStyle/>
                    <a:p>
                      <a:pPr algn="r"/>
                      <a:r>
                        <a:rPr lang="en-US" sz="1100" b="1" dirty="0">
                          <a:solidFill>
                            <a:schemeClr val="tx1"/>
                          </a:solidFill>
                        </a:rPr>
                        <a:t>Nobile Rim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-85.6</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11080"/>
                  </a:ext>
                </a:extLst>
              </a:tr>
              <a:tr h="370840">
                <a:tc>
                  <a:txBody>
                    <a:bodyPr/>
                    <a:lstStyle/>
                    <a:p>
                      <a:pPr algn="r"/>
                      <a:r>
                        <a:rPr lang="en-US" sz="1100" b="1" dirty="0">
                          <a:solidFill>
                            <a:schemeClr val="tx1"/>
                          </a:solidFill>
                        </a:rPr>
                        <a:t>Nobile Rim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-84.0</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5560055"/>
                  </a:ext>
                </a:extLst>
              </a:tr>
              <a:tr h="370840">
                <a:tc>
                  <a:txBody>
                    <a:bodyPr/>
                    <a:lstStyle/>
                    <a:p>
                      <a:pPr algn="r"/>
                      <a:r>
                        <a:rPr lang="en-US" sz="1100" b="1" dirty="0">
                          <a:solidFill>
                            <a:schemeClr val="tx1"/>
                          </a:solidFill>
                        </a:rPr>
                        <a:t>Slater 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-86.9</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549055"/>
                  </a:ext>
                </a:extLst>
              </a:tr>
              <a:tr h="370840">
                <a:tc>
                  <a:txBody>
                    <a:bodyPr/>
                    <a:lstStyle/>
                    <a:p>
                      <a:pPr algn="r"/>
                      <a:r>
                        <a:rPr lang="en-US" sz="1100" b="1" dirty="0">
                          <a:solidFill>
                            <a:schemeClr val="tx1"/>
                          </a:solidFill>
                        </a:rPr>
                        <a:t>de </a:t>
                      </a:r>
                      <a:r>
                        <a:rPr lang="en-US" sz="1100" b="1" dirty="0" err="1">
                          <a:solidFill>
                            <a:schemeClr val="tx1"/>
                          </a:solidFill>
                        </a:rPr>
                        <a:t>Gerlache</a:t>
                      </a:r>
                      <a:r>
                        <a:rPr lang="en-US" sz="1100" b="1" dirty="0">
                          <a:solidFill>
                            <a:schemeClr val="tx1"/>
                          </a:solidFill>
                        </a:rPr>
                        <a:t> Rim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-88.6</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3203940"/>
                  </a:ext>
                </a:extLst>
              </a:tr>
              <a:tr h="370840">
                <a:tc>
                  <a:txBody>
                    <a:bodyPr/>
                    <a:lstStyle/>
                    <a:p>
                      <a:pPr algn="r"/>
                      <a:r>
                        <a:rPr lang="en-US" sz="1100" b="1" dirty="0">
                          <a:solidFill>
                            <a:schemeClr val="tx1"/>
                          </a:solidFill>
                        </a:rPr>
                        <a:t>Peak Near </a:t>
                      </a:r>
                      <a:r>
                        <a:rPr lang="en-US" sz="1100" b="1" dirty="0" err="1">
                          <a:solidFill>
                            <a:schemeClr val="tx1"/>
                          </a:solidFill>
                        </a:rPr>
                        <a:t>Cabeus</a:t>
                      </a:r>
                      <a:r>
                        <a:rPr lang="en-US" sz="1100" b="1" dirty="0">
                          <a:solidFill>
                            <a:schemeClr val="tx1"/>
                          </a:solidFill>
                        </a:rPr>
                        <a: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-83.4</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970582"/>
                  </a:ext>
                </a:extLst>
              </a:tr>
              <a:tr h="370840">
                <a:tc>
                  <a:txBody>
                    <a:bodyPr/>
                    <a:lstStyle/>
                    <a:p>
                      <a:pPr algn="r"/>
                      <a:r>
                        <a:rPr lang="en-US" sz="1100" b="1" dirty="0">
                          <a:solidFill>
                            <a:schemeClr val="tx1"/>
                          </a:solidFill>
                        </a:rPr>
                        <a:t>Haworth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-86.3</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a:solidFill>
                            <a:schemeClr val="dk1"/>
                          </a:solidFill>
                          <a:effectLst/>
                          <a:latin typeface="+mn-lt"/>
                          <a:ea typeface="+mn-ea"/>
                          <a:cs typeface="+mn-cs"/>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8333187"/>
                  </a:ext>
                </a:extLst>
              </a:tr>
            </a:tbl>
          </a:graphicData>
        </a:graphic>
      </p:graphicFrame>
      <p:sp>
        <p:nvSpPr>
          <p:cNvPr id="7" name="Rectangle 6">
            <a:extLst>
              <a:ext uri="{FF2B5EF4-FFF2-40B4-BE49-F238E27FC236}">
                <a16:creationId xmlns:a16="http://schemas.microsoft.com/office/drawing/2014/main" id="{720E4807-70B5-2C4D-038D-39C0E0D1A746}"/>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420759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C3016-DBF4-3BDF-0DD8-118C5A5CDBCF}"/>
              </a:ext>
            </a:extLst>
          </p:cNvPr>
          <p:cNvSpPr>
            <a:spLocks noGrp="1"/>
          </p:cNvSpPr>
          <p:nvPr>
            <p:ph type="title"/>
          </p:nvPr>
        </p:nvSpPr>
        <p:spPr/>
        <p:txBody>
          <a:bodyPr/>
          <a:lstStyle/>
          <a:p>
            <a:r>
              <a:rPr lang="en-US" dirty="0"/>
              <a:t>Caveats and Assumptions</a:t>
            </a:r>
          </a:p>
        </p:txBody>
      </p:sp>
      <p:sp>
        <p:nvSpPr>
          <p:cNvPr id="3" name="Content Placeholder 2">
            <a:extLst>
              <a:ext uri="{FF2B5EF4-FFF2-40B4-BE49-F238E27FC236}">
                <a16:creationId xmlns:a16="http://schemas.microsoft.com/office/drawing/2014/main" id="{7CBA1A5A-74C6-A2D5-F01A-EBBA8D3C7F89}"/>
              </a:ext>
            </a:extLst>
          </p:cNvPr>
          <p:cNvSpPr>
            <a:spLocks noGrp="1"/>
          </p:cNvSpPr>
          <p:nvPr>
            <p:ph idx="1"/>
          </p:nvPr>
        </p:nvSpPr>
        <p:spPr>
          <a:xfrm>
            <a:off x="266700" y="923544"/>
            <a:ext cx="6124956" cy="5410200"/>
          </a:xfrm>
        </p:spPr>
        <p:txBody>
          <a:bodyPr/>
          <a:lstStyle/>
          <a:p>
            <a:r>
              <a:rPr lang="en-US" sz="1400" dirty="0"/>
              <a:t>Visual inspection was performed to ensure selection of large regions (rather than small isolated regions) where thermal impact is expected to be highest</a:t>
            </a:r>
          </a:p>
          <a:p>
            <a:r>
              <a:rPr lang="en-US" sz="1400" dirty="0"/>
              <a:t>This assessment is based on remotely sensed temperature and LIDAR data with a maximum of 60 meter per pixel resolution</a:t>
            </a:r>
          </a:p>
          <a:p>
            <a:pPr lvl="1"/>
            <a:r>
              <a:rPr lang="en-US" sz="1100" dirty="0"/>
              <a:t>There may be worse hot spots near objects like tall boulders that do not appear in this data (e.g. “Tracy’s rock” at the Apollo 17 Geology Station 6)</a:t>
            </a:r>
          </a:p>
          <a:p>
            <a:pPr lvl="1"/>
            <a:r>
              <a:rPr lang="en-US" sz="1100" dirty="0"/>
              <a:t>This data assumes that tall boulders and anthropogenic features can be generally be avoided when landing or relocating a lunar asset</a:t>
            </a:r>
          </a:p>
          <a:p>
            <a:r>
              <a:rPr lang="en-US" sz="1400" dirty="0"/>
              <a:t>The radiator impact score is primarily biased toward the infrared environment</a:t>
            </a:r>
          </a:p>
          <a:p>
            <a:pPr lvl="1"/>
            <a:r>
              <a:rPr lang="en-US" sz="1100" dirty="0"/>
              <a:t>This is because radiators are inherently sensitive to infrared and are ideally designed to reflect solar spectra</a:t>
            </a:r>
          </a:p>
          <a:p>
            <a:pPr lvl="1"/>
            <a:r>
              <a:rPr lang="en-US" sz="1100" dirty="0"/>
              <a:t>A black object (with high solar absorptance) on the lunar surface may encounter hot spots resulting from reflection and concentration of solar rays that differ from the infrared-biased hot spots selected for this study</a:t>
            </a:r>
          </a:p>
          <a:p>
            <a:r>
              <a:rPr lang="en-US" sz="1400" dirty="0"/>
              <a:t>The analysis to follow assumes a small lander that is likely to thermally interact with its own shadow. Structures with radiators far off the ground may encounter different degradation factors in different locations. </a:t>
            </a:r>
          </a:p>
          <a:p>
            <a:r>
              <a:rPr lang="en-US" sz="1400" dirty="0"/>
              <a:t>TSINK and QFLOW data are used derive incident solar and infrared which is then used to predict radiator heat rejection for different radiator coatings (clean and dusty white paint). This does not take into account secondary re-radiation of warmer radiator surfaces onto terrain and back onto the radiators</a:t>
            </a:r>
            <a:endParaRPr lang="en-US" sz="1100" dirty="0"/>
          </a:p>
          <a:p>
            <a:endParaRPr lang="en-US" sz="1400" dirty="0"/>
          </a:p>
        </p:txBody>
      </p:sp>
      <p:sp>
        <p:nvSpPr>
          <p:cNvPr id="4" name="Footer Placeholder 3">
            <a:extLst>
              <a:ext uri="{FF2B5EF4-FFF2-40B4-BE49-F238E27FC236}">
                <a16:creationId xmlns:a16="http://schemas.microsoft.com/office/drawing/2014/main" id="{EB781E49-2304-85D7-61AE-CC65556ADCD1}"/>
              </a:ext>
            </a:extLst>
          </p:cNvPr>
          <p:cNvSpPr>
            <a:spLocks noGrp="1"/>
          </p:cNvSpPr>
          <p:nvPr>
            <p:ph type="ftr" sz="quarter" idx="11"/>
          </p:nvPr>
        </p:nvSpPr>
        <p:spPr/>
        <p:txBody>
          <a:bodyPr/>
          <a:lstStyle/>
          <a:p>
            <a:r>
              <a:rPr lang="en-US" dirty="0">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8B63B6B-6C16-FE69-BFA6-AD8A15326EBC}"/>
              </a:ext>
            </a:extLst>
          </p:cNvPr>
          <p:cNvSpPr>
            <a:spLocks noGrp="1"/>
          </p:cNvSpPr>
          <p:nvPr>
            <p:ph type="sldNum" sz="quarter" idx="12"/>
          </p:nvPr>
        </p:nvSpPr>
        <p:spPr/>
        <p:txBody>
          <a:bodyPr/>
          <a:lstStyle/>
          <a:p>
            <a:fld id="{33F42015-0FC7-4B0E-8D2B-76EADF48D957}" type="slidenum">
              <a:rPr lang="en-US" smtClean="0"/>
              <a:pPr/>
              <a:t>14</a:t>
            </a:fld>
            <a:endParaRPr lang="en-US"/>
          </a:p>
        </p:txBody>
      </p:sp>
      <p:pic>
        <p:nvPicPr>
          <p:cNvPr id="1028" name="Picture 4">
            <a:extLst>
              <a:ext uri="{FF2B5EF4-FFF2-40B4-BE49-F238E27FC236}">
                <a16:creationId xmlns:a16="http://schemas.microsoft.com/office/drawing/2014/main" id="{C50B9453-1A78-AB0B-24C7-0386DC701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979" y="938029"/>
            <a:ext cx="4917751" cy="4945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14A701-967D-3A57-9355-AA2A1112DEF3}"/>
              </a:ext>
            </a:extLst>
          </p:cNvPr>
          <p:cNvSpPr txBox="1"/>
          <p:nvPr/>
        </p:nvSpPr>
        <p:spPr>
          <a:xfrm>
            <a:off x="6467094" y="5883253"/>
            <a:ext cx="3746754" cy="261610"/>
          </a:xfrm>
          <a:prstGeom prst="rect">
            <a:avLst/>
          </a:prstGeom>
          <a:noFill/>
        </p:spPr>
        <p:txBody>
          <a:bodyPr wrap="square">
            <a:spAutoFit/>
          </a:bodyPr>
          <a:lstStyle/>
          <a:p>
            <a:r>
              <a:rPr lang="en-US" sz="1100" dirty="0"/>
              <a:t>https://www.nasa.gov/history/alsj/a17/a17.sta6.html</a:t>
            </a:r>
          </a:p>
        </p:txBody>
      </p:sp>
      <p:sp>
        <p:nvSpPr>
          <p:cNvPr id="6" name="Rectangle 5">
            <a:extLst>
              <a:ext uri="{FF2B5EF4-FFF2-40B4-BE49-F238E27FC236}">
                <a16:creationId xmlns:a16="http://schemas.microsoft.com/office/drawing/2014/main" id="{12F60F1B-8C73-6DB4-EA6A-55F71EEB098E}"/>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59990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Terrain Thermal Model Building: Meshing</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15</a:t>
            </a:fld>
            <a:endParaRPr lang="en-US"/>
          </a:p>
        </p:txBody>
      </p:sp>
      <p:cxnSp>
        <p:nvCxnSpPr>
          <p:cNvPr id="3" name="Straight Arrow Connector 2">
            <a:extLst>
              <a:ext uri="{FF2B5EF4-FFF2-40B4-BE49-F238E27FC236}">
                <a16:creationId xmlns:a16="http://schemas.microsoft.com/office/drawing/2014/main" id="{FB299870-F0EA-70DA-D757-B993FBA76E35}"/>
              </a:ext>
            </a:extLst>
          </p:cNvPr>
          <p:cNvCxnSpPr>
            <a:cxnSpLocks/>
            <a:stCxn id="6" idx="3"/>
            <a:endCxn id="13" idx="1"/>
          </p:cNvCxnSpPr>
          <p:nvPr/>
        </p:nvCxnSpPr>
        <p:spPr bwMode="auto">
          <a:xfrm>
            <a:off x="4571994" y="1166009"/>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6" name="Rectangle 5">
            <a:extLst>
              <a:ext uri="{FF2B5EF4-FFF2-40B4-BE49-F238E27FC236}">
                <a16:creationId xmlns:a16="http://schemas.microsoft.com/office/drawing/2014/main" id="{75518630-A1CE-D76F-FBB3-252131F13B4B}"/>
              </a:ext>
            </a:extLst>
          </p:cNvPr>
          <p:cNvSpPr/>
          <p:nvPr/>
        </p:nvSpPr>
        <p:spPr bwMode="auto">
          <a:xfrm>
            <a:off x="2497461" y="899309"/>
            <a:ext cx="2074533" cy="533400"/>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Lunar Digital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Elevation Model (LDEM)</a:t>
            </a:r>
            <a:endParaRPr kumimoji="0" lang="en-US" sz="1400" b="1" i="0" u="none" strike="noStrike" cap="none" normalizeH="0" baseline="0" dirty="0">
              <a:ln>
                <a:noFill/>
              </a:ln>
              <a:solidFill>
                <a:schemeClr val="tx1"/>
              </a:solidFill>
              <a:effectLst/>
              <a:latin typeface="Times" pitchFamily="18" charset="0"/>
            </a:endParaRPr>
          </a:p>
        </p:txBody>
      </p:sp>
      <p:sp>
        <p:nvSpPr>
          <p:cNvPr id="13" name="Rectangle 12">
            <a:extLst>
              <a:ext uri="{FF2B5EF4-FFF2-40B4-BE49-F238E27FC236}">
                <a16:creationId xmlns:a16="http://schemas.microsoft.com/office/drawing/2014/main" id="{EDA64137-30EC-72AB-3DF2-56FAD27791A9}"/>
              </a:ext>
            </a:extLst>
          </p:cNvPr>
          <p:cNvSpPr/>
          <p:nvPr/>
        </p:nvSpPr>
        <p:spPr bwMode="auto">
          <a:xfrm>
            <a:off x="5240664" y="899309"/>
            <a:ext cx="2074533" cy="533400"/>
          </a:xfrm>
          <a:prstGeom prst="rect">
            <a:avLst/>
          </a:prstGeom>
          <a:solidFill>
            <a:srgbClr val="FFCA9F"/>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Convert LDEM to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p</a:t>
            </a:r>
            <a:r>
              <a:rPr kumimoji="0" lang="en-US" sz="1400" b="1" i="0" u="none" strike="noStrike" cap="none" normalizeH="0" baseline="0" dirty="0">
                <a:ln>
                  <a:noFill/>
                </a:ln>
                <a:solidFill>
                  <a:schemeClr val="tx1"/>
                </a:solidFill>
                <a:effectLst/>
                <a:latin typeface="Times" pitchFamily="18" charset="0"/>
              </a:rPr>
              <a:t>oint cloud</a:t>
            </a:r>
          </a:p>
        </p:txBody>
      </p:sp>
      <p:sp>
        <p:nvSpPr>
          <p:cNvPr id="14" name="Rectangle 13">
            <a:extLst>
              <a:ext uri="{FF2B5EF4-FFF2-40B4-BE49-F238E27FC236}">
                <a16:creationId xmlns:a16="http://schemas.microsoft.com/office/drawing/2014/main" id="{9A0E2687-D843-EA93-4A07-70F0B3911567}"/>
              </a:ext>
            </a:extLst>
          </p:cNvPr>
          <p:cNvSpPr/>
          <p:nvPr/>
        </p:nvSpPr>
        <p:spPr bwMode="auto">
          <a:xfrm>
            <a:off x="7983867" y="899309"/>
            <a:ext cx="2074533" cy="533400"/>
          </a:xfrm>
          <a:prstGeom prst="rect">
            <a:avLst/>
          </a:prstGeom>
          <a:solidFill>
            <a:srgbClr val="FFCA9F"/>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Calculate the locations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of horizon points</a:t>
            </a:r>
            <a:endParaRPr kumimoji="0" lang="en-US" sz="1400" b="1" i="0" u="none" strike="noStrike" cap="none" normalizeH="0" baseline="0" dirty="0">
              <a:ln>
                <a:noFill/>
              </a:ln>
              <a:solidFill>
                <a:schemeClr val="tx1"/>
              </a:solidFill>
              <a:effectLst/>
              <a:latin typeface="Times" pitchFamily="18" charset="0"/>
            </a:endParaRPr>
          </a:p>
        </p:txBody>
      </p:sp>
      <p:sp>
        <p:nvSpPr>
          <p:cNvPr id="15" name="Rectangle 14">
            <a:extLst>
              <a:ext uri="{FF2B5EF4-FFF2-40B4-BE49-F238E27FC236}">
                <a16:creationId xmlns:a16="http://schemas.microsoft.com/office/drawing/2014/main" id="{50083E1C-F995-DFAF-E735-F8094F0E525F}"/>
              </a:ext>
            </a:extLst>
          </p:cNvPr>
          <p:cNvSpPr/>
          <p:nvPr/>
        </p:nvSpPr>
        <p:spPr bwMode="auto">
          <a:xfrm>
            <a:off x="2497467" y="2093839"/>
            <a:ext cx="2074533" cy="840934"/>
          </a:xfrm>
          <a:prstGeom prst="rect">
            <a:avLst/>
          </a:prstGeom>
          <a:solidFill>
            <a:srgbClr val="FFCA9F"/>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Divide the point cloud</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into regions for selective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mesh refinement later</a:t>
            </a:r>
          </a:p>
        </p:txBody>
      </p:sp>
      <p:sp>
        <p:nvSpPr>
          <p:cNvPr id="16" name="Rectangle 15">
            <a:extLst>
              <a:ext uri="{FF2B5EF4-FFF2-40B4-BE49-F238E27FC236}">
                <a16:creationId xmlns:a16="http://schemas.microsoft.com/office/drawing/2014/main" id="{DA41DC64-C4DC-3A92-CB68-3C9A552DAD46}"/>
              </a:ext>
            </a:extLst>
          </p:cNvPr>
          <p:cNvSpPr/>
          <p:nvPr/>
        </p:nvSpPr>
        <p:spPr bwMode="auto">
          <a:xfrm>
            <a:off x="5240664" y="2200195"/>
            <a:ext cx="2074533" cy="665443"/>
          </a:xfrm>
          <a:prstGeom prst="rect">
            <a:avLst/>
          </a:prstGeom>
          <a:solidFill>
            <a:schemeClr val="accent6">
              <a:lumMod val="20000"/>
              <a:lumOff val="8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Upload the divided point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clouds into MeshLab</a:t>
            </a:r>
            <a:r>
              <a:rPr kumimoji="0" lang="en-US" sz="1400" b="1" i="0" u="none" strike="noStrike" cap="none" normalizeH="0" baseline="0" dirty="0">
                <a:ln>
                  <a:noFill/>
                </a:ln>
                <a:solidFill>
                  <a:schemeClr val="tx1"/>
                </a:solidFill>
                <a:effectLst/>
                <a:latin typeface="Times" pitchFamily="18" charset="0"/>
              </a:rPr>
              <a:t> </a:t>
            </a:r>
          </a:p>
        </p:txBody>
      </p:sp>
      <p:sp>
        <p:nvSpPr>
          <p:cNvPr id="17" name="Rectangle 16">
            <a:extLst>
              <a:ext uri="{FF2B5EF4-FFF2-40B4-BE49-F238E27FC236}">
                <a16:creationId xmlns:a16="http://schemas.microsoft.com/office/drawing/2014/main" id="{9FDEC3F9-DB20-5C6A-6BAE-90A6F21B1CD1}"/>
              </a:ext>
            </a:extLst>
          </p:cNvPr>
          <p:cNvSpPr/>
          <p:nvPr/>
        </p:nvSpPr>
        <p:spPr bwMode="auto">
          <a:xfrm>
            <a:off x="7983867" y="1770603"/>
            <a:ext cx="2074533" cy="1487404"/>
          </a:xfrm>
          <a:prstGeom prst="rect">
            <a:avLst/>
          </a:prstGeom>
          <a:solidFill>
            <a:schemeClr val="accent6">
              <a:lumMod val="20000"/>
              <a:lumOff val="8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Selectively coarsen the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point cloud in regions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far awa</a:t>
            </a:r>
            <a:r>
              <a:rPr lang="en-US" sz="1400" dirty="0">
                <a:latin typeface="Times" pitchFamily="18" charset="0"/>
              </a:rPr>
              <a:t>y from points of</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interest and </a:t>
            </a:r>
            <a:r>
              <a:rPr kumimoji="0" lang="en-US" sz="1400" b="1" i="0" u="none" strike="noStrike" cap="none" normalizeH="0" baseline="0" dirty="0">
                <a:ln>
                  <a:noFill/>
                </a:ln>
                <a:solidFill>
                  <a:schemeClr val="tx1"/>
                </a:solidFill>
                <a:effectLst/>
                <a:latin typeface="Times" pitchFamily="18" charset="0"/>
              </a:rPr>
              <a:t>maintain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resolution </a:t>
            </a:r>
            <a:r>
              <a:rPr lang="en-US" sz="1400" dirty="0">
                <a:latin typeface="Times" pitchFamily="18" charset="0"/>
              </a:rPr>
              <a:t>near points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of interest </a:t>
            </a:r>
            <a:r>
              <a:rPr lang="en-US" sz="1400" dirty="0">
                <a:latin typeface="Times" pitchFamily="18" charset="0"/>
              </a:rPr>
              <a:t>(such as horizon</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points)</a:t>
            </a:r>
            <a:endParaRPr kumimoji="0" lang="en-US" sz="1400" b="1" i="0" u="none" strike="noStrike" cap="none" normalizeH="0" baseline="0" dirty="0">
              <a:ln>
                <a:noFill/>
              </a:ln>
              <a:solidFill>
                <a:schemeClr val="tx1"/>
              </a:solidFill>
              <a:effectLst/>
              <a:latin typeface="Times" pitchFamily="18" charset="0"/>
            </a:endParaRPr>
          </a:p>
        </p:txBody>
      </p:sp>
      <p:sp>
        <p:nvSpPr>
          <p:cNvPr id="18" name="Rectangle 17">
            <a:extLst>
              <a:ext uri="{FF2B5EF4-FFF2-40B4-BE49-F238E27FC236}">
                <a16:creationId xmlns:a16="http://schemas.microsoft.com/office/drawing/2014/main" id="{21BA23CF-469B-605C-2D0B-9D0C10A33687}"/>
              </a:ext>
            </a:extLst>
          </p:cNvPr>
          <p:cNvSpPr/>
          <p:nvPr/>
        </p:nvSpPr>
        <p:spPr bwMode="auto">
          <a:xfrm>
            <a:off x="2497467" y="3830366"/>
            <a:ext cx="2074533" cy="906957"/>
          </a:xfrm>
          <a:prstGeom prst="rect">
            <a:avLst/>
          </a:prstGeom>
          <a:solidFill>
            <a:schemeClr val="accent6">
              <a:lumMod val="20000"/>
              <a:lumOff val="8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Create a </a:t>
            </a:r>
            <a:r>
              <a:rPr lang="en-US" sz="1400" dirty="0">
                <a:latin typeface="Times" pitchFamily="18" charset="0"/>
              </a:rPr>
              <a:t>P</a:t>
            </a:r>
            <a:r>
              <a:rPr kumimoji="0" lang="en-US" sz="1400" b="1" i="0" u="none" strike="noStrike" cap="none" normalizeH="0" baseline="0" dirty="0">
                <a:ln>
                  <a:noFill/>
                </a:ln>
                <a:solidFill>
                  <a:schemeClr val="tx1"/>
                </a:solidFill>
                <a:effectLst/>
                <a:latin typeface="Times" pitchFamily="18" charset="0"/>
              </a:rPr>
              <a:t>oisson mesh and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perform a </a:t>
            </a:r>
            <a:r>
              <a:rPr lang="en-US" sz="1400" dirty="0" err="1">
                <a:latin typeface="Times" pitchFamily="18" charset="0"/>
              </a:rPr>
              <a:t>Taubin</a:t>
            </a:r>
            <a:r>
              <a:rPr lang="en-US" sz="1400" dirty="0">
                <a:latin typeface="Times" pitchFamily="18" charset="0"/>
              </a:rPr>
              <a:t> smooth</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operation</a:t>
            </a:r>
          </a:p>
        </p:txBody>
      </p:sp>
      <p:sp>
        <p:nvSpPr>
          <p:cNvPr id="19" name="Rectangle 18">
            <a:extLst>
              <a:ext uri="{FF2B5EF4-FFF2-40B4-BE49-F238E27FC236}">
                <a16:creationId xmlns:a16="http://schemas.microsoft.com/office/drawing/2014/main" id="{91BADBFE-60DD-08A7-ACF4-C25C594D40BD}"/>
              </a:ext>
            </a:extLst>
          </p:cNvPr>
          <p:cNvSpPr/>
          <p:nvPr/>
        </p:nvSpPr>
        <p:spPr bwMode="auto">
          <a:xfrm>
            <a:off x="5240664" y="3848977"/>
            <a:ext cx="2074533" cy="906957"/>
          </a:xfrm>
          <a:prstGeom prst="rect">
            <a:avLst/>
          </a:prstGeom>
          <a:solidFill>
            <a:schemeClr val="accent1">
              <a:lumMod val="9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Save as a DXF and open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the mesh in Thermal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Desktop</a:t>
            </a:r>
          </a:p>
        </p:txBody>
      </p:sp>
      <p:sp>
        <p:nvSpPr>
          <p:cNvPr id="20" name="Rectangle 19">
            <a:extLst>
              <a:ext uri="{FF2B5EF4-FFF2-40B4-BE49-F238E27FC236}">
                <a16:creationId xmlns:a16="http://schemas.microsoft.com/office/drawing/2014/main" id="{F565B61B-2B65-0077-54A9-60D2C6BFE3E8}"/>
              </a:ext>
            </a:extLst>
          </p:cNvPr>
          <p:cNvSpPr/>
          <p:nvPr/>
        </p:nvSpPr>
        <p:spPr bwMode="auto">
          <a:xfrm>
            <a:off x="2497461" y="5443016"/>
            <a:ext cx="2074533" cy="906957"/>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JPL Horizons</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Ephemerous Data</a:t>
            </a:r>
            <a:endParaRPr kumimoji="0" lang="en-US" sz="1400" b="1" i="0" u="none" strike="noStrike" cap="none" normalizeH="0" baseline="0" dirty="0">
              <a:ln>
                <a:noFill/>
              </a:ln>
              <a:solidFill>
                <a:schemeClr val="tx1"/>
              </a:solidFill>
              <a:effectLst/>
              <a:latin typeface="Times" pitchFamily="18" charset="0"/>
            </a:endParaRPr>
          </a:p>
        </p:txBody>
      </p:sp>
      <p:sp>
        <p:nvSpPr>
          <p:cNvPr id="22" name="Rectangle 21">
            <a:extLst>
              <a:ext uri="{FF2B5EF4-FFF2-40B4-BE49-F238E27FC236}">
                <a16:creationId xmlns:a16="http://schemas.microsoft.com/office/drawing/2014/main" id="{F4D1E557-2619-A674-41D9-DF78A73EF6D0}"/>
              </a:ext>
            </a:extLst>
          </p:cNvPr>
          <p:cNvSpPr/>
          <p:nvPr/>
        </p:nvSpPr>
        <p:spPr bwMode="auto">
          <a:xfrm>
            <a:off x="7983867" y="3720628"/>
            <a:ext cx="2074533" cy="1171090"/>
          </a:xfrm>
          <a:prstGeom prst="rect">
            <a:avLst/>
          </a:prstGeom>
          <a:solidFill>
            <a:schemeClr val="accent1">
              <a:lumMod val="9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Convert mesh to Thermal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Desktop entities, apply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regolith properties, add</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lander or vehicle model,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Etc.</a:t>
            </a:r>
          </a:p>
        </p:txBody>
      </p:sp>
      <p:sp>
        <p:nvSpPr>
          <p:cNvPr id="23" name="Rectangle 22">
            <a:extLst>
              <a:ext uri="{FF2B5EF4-FFF2-40B4-BE49-F238E27FC236}">
                <a16:creationId xmlns:a16="http://schemas.microsoft.com/office/drawing/2014/main" id="{2EEA8BF7-D1D2-4EC1-B417-3CAED7CAA2D1}"/>
              </a:ext>
            </a:extLst>
          </p:cNvPr>
          <p:cNvSpPr/>
          <p:nvPr/>
        </p:nvSpPr>
        <p:spPr bwMode="auto">
          <a:xfrm>
            <a:off x="5240661" y="5353291"/>
            <a:ext cx="2074533" cy="1111570"/>
          </a:xfrm>
          <a:prstGeom prst="rect">
            <a:avLst/>
          </a:prstGeom>
          <a:solidFill>
            <a:schemeClr val="accent1">
              <a:lumMod val="9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Perform a transient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initializer of sufficient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length for the surface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temperature to converge</a:t>
            </a:r>
            <a:endParaRPr kumimoji="0" lang="en-US" sz="1400" b="1" i="0" u="none" strike="noStrike" cap="none" normalizeH="0" baseline="0" dirty="0">
              <a:ln>
                <a:noFill/>
              </a:ln>
              <a:solidFill>
                <a:schemeClr val="tx1"/>
              </a:solidFill>
              <a:effectLst/>
              <a:latin typeface="Times" pitchFamily="18" charset="0"/>
            </a:endParaRPr>
          </a:p>
        </p:txBody>
      </p:sp>
      <p:sp>
        <p:nvSpPr>
          <p:cNvPr id="24" name="Rectangle 23">
            <a:extLst>
              <a:ext uri="{FF2B5EF4-FFF2-40B4-BE49-F238E27FC236}">
                <a16:creationId xmlns:a16="http://schemas.microsoft.com/office/drawing/2014/main" id="{B7383F46-DB3D-D203-7B03-DC3718FDEA3F}"/>
              </a:ext>
            </a:extLst>
          </p:cNvPr>
          <p:cNvSpPr/>
          <p:nvPr/>
        </p:nvSpPr>
        <p:spPr bwMode="auto">
          <a:xfrm>
            <a:off x="7983864" y="5504358"/>
            <a:ext cx="2074533" cy="773241"/>
          </a:xfrm>
          <a:prstGeom prst="rect">
            <a:avLst/>
          </a:prstGeom>
          <a:solidFill>
            <a:schemeClr val="accent1">
              <a:lumMod val="9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Perform thermal analysis</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of the period of interest</a:t>
            </a:r>
            <a:endParaRPr kumimoji="0" lang="en-US" sz="1400" b="1" i="0" u="none" strike="noStrike" cap="none" normalizeH="0" baseline="0" dirty="0">
              <a:ln>
                <a:noFill/>
              </a:ln>
              <a:solidFill>
                <a:schemeClr val="tx1"/>
              </a:solidFill>
              <a:effectLst/>
              <a:latin typeface="Times" pitchFamily="18" charset="0"/>
            </a:endParaRPr>
          </a:p>
        </p:txBody>
      </p:sp>
      <p:cxnSp>
        <p:nvCxnSpPr>
          <p:cNvPr id="29" name="Straight Arrow Connector 28">
            <a:extLst>
              <a:ext uri="{FF2B5EF4-FFF2-40B4-BE49-F238E27FC236}">
                <a16:creationId xmlns:a16="http://schemas.microsoft.com/office/drawing/2014/main" id="{13A3C6C4-4945-0ECF-8884-B362BBF4A826}"/>
              </a:ext>
            </a:extLst>
          </p:cNvPr>
          <p:cNvCxnSpPr>
            <a:cxnSpLocks/>
          </p:cNvCxnSpPr>
          <p:nvPr/>
        </p:nvCxnSpPr>
        <p:spPr bwMode="auto">
          <a:xfrm>
            <a:off x="7315197" y="1159931"/>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A19DA4A2-B55C-14DA-8E1C-1EAED1508294}"/>
              </a:ext>
            </a:extLst>
          </p:cNvPr>
          <p:cNvCxnSpPr>
            <a:cxnSpLocks/>
          </p:cNvCxnSpPr>
          <p:nvPr/>
        </p:nvCxnSpPr>
        <p:spPr bwMode="auto">
          <a:xfrm>
            <a:off x="4571994" y="2532916"/>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816B29B3-CD94-6C6B-2D10-0631BF17D255}"/>
              </a:ext>
            </a:extLst>
          </p:cNvPr>
          <p:cNvCxnSpPr>
            <a:cxnSpLocks/>
          </p:cNvCxnSpPr>
          <p:nvPr/>
        </p:nvCxnSpPr>
        <p:spPr bwMode="auto">
          <a:xfrm>
            <a:off x="7315197" y="2532916"/>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729FC469-696F-334E-0C1E-9DAC359A6BFC}"/>
              </a:ext>
            </a:extLst>
          </p:cNvPr>
          <p:cNvCxnSpPr>
            <a:cxnSpLocks/>
          </p:cNvCxnSpPr>
          <p:nvPr/>
        </p:nvCxnSpPr>
        <p:spPr bwMode="auto">
          <a:xfrm>
            <a:off x="4571994" y="4302455"/>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997B522C-DF23-42A2-B2AE-FDA4071D624B}"/>
              </a:ext>
            </a:extLst>
          </p:cNvPr>
          <p:cNvCxnSpPr>
            <a:cxnSpLocks/>
          </p:cNvCxnSpPr>
          <p:nvPr/>
        </p:nvCxnSpPr>
        <p:spPr bwMode="auto">
          <a:xfrm>
            <a:off x="7315197" y="4302455"/>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2E65A56D-FBED-C4F5-895C-1406865CFE3F}"/>
              </a:ext>
            </a:extLst>
          </p:cNvPr>
          <p:cNvCxnSpPr>
            <a:cxnSpLocks/>
          </p:cNvCxnSpPr>
          <p:nvPr/>
        </p:nvCxnSpPr>
        <p:spPr bwMode="auto">
          <a:xfrm>
            <a:off x="4571991" y="5909076"/>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85526587-8D9C-E914-FFC9-60634F87931B}"/>
              </a:ext>
            </a:extLst>
          </p:cNvPr>
          <p:cNvCxnSpPr>
            <a:cxnSpLocks/>
          </p:cNvCxnSpPr>
          <p:nvPr/>
        </p:nvCxnSpPr>
        <p:spPr bwMode="auto">
          <a:xfrm>
            <a:off x="7315194" y="5890978"/>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7" name="Connector: Elbow 36">
            <a:extLst>
              <a:ext uri="{FF2B5EF4-FFF2-40B4-BE49-F238E27FC236}">
                <a16:creationId xmlns:a16="http://schemas.microsoft.com/office/drawing/2014/main" id="{5DCBE979-FBB1-A26C-8E8F-16836409330B}"/>
              </a:ext>
            </a:extLst>
          </p:cNvPr>
          <p:cNvCxnSpPr>
            <a:cxnSpLocks/>
            <a:stCxn id="14" idx="3"/>
            <a:endCxn id="15" idx="1"/>
          </p:cNvCxnSpPr>
          <p:nvPr/>
        </p:nvCxnSpPr>
        <p:spPr bwMode="auto">
          <a:xfrm flipH="1">
            <a:off x="2497467" y="1166009"/>
            <a:ext cx="7560933" cy="1348297"/>
          </a:xfrm>
          <a:prstGeom prst="bentConnector5">
            <a:avLst>
              <a:gd name="adj1" fmla="val -3023"/>
              <a:gd name="adj2" fmla="val 36078"/>
              <a:gd name="adj3" fmla="val 106199"/>
            </a:avLst>
          </a:prstGeom>
          <a:solidFill>
            <a:schemeClr val="accent1"/>
          </a:solidFill>
          <a:ln w="57150" cap="flat" cmpd="sng" algn="ctr">
            <a:solidFill>
              <a:schemeClr val="tx1"/>
            </a:solidFill>
            <a:prstDash val="solid"/>
            <a:round/>
            <a:headEnd type="none" w="med" len="med"/>
            <a:tailEnd type="triangle"/>
          </a:ln>
          <a:effectLst/>
        </p:spPr>
      </p:cxnSp>
      <p:cxnSp>
        <p:nvCxnSpPr>
          <p:cNvPr id="40" name="Connector: Elbow 39">
            <a:extLst>
              <a:ext uri="{FF2B5EF4-FFF2-40B4-BE49-F238E27FC236}">
                <a16:creationId xmlns:a16="http://schemas.microsoft.com/office/drawing/2014/main" id="{FE8F64E2-5E80-57CD-B566-7BB6BC5BC936}"/>
              </a:ext>
            </a:extLst>
          </p:cNvPr>
          <p:cNvCxnSpPr>
            <a:cxnSpLocks/>
            <a:stCxn id="17" idx="3"/>
            <a:endCxn id="18" idx="1"/>
          </p:cNvCxnSpPr>
          <p:nvPr/>
        </p:nvCxnSpPr>
        <p:spPr bwMode="auto">
          <a:xfrm flipH="1">
            <a:off x="2497467" y="2514305"/>
            <a:ext cx="7560933" cy="1769540"/>
          </a:xfrm>
          <a:prstGeom prst="bentConnector5">
            <a:avLst>
              <a:gd name="adj1" fmla="val -3023"/>
              <a:gd name="adj2" fmla="val 58200"/>
              <a:gd name="adj3" fmla="val 106443"/>
            </a:avLst>
          </a:prstGeom>
          <a:solidFill>
            <a:schemeClr val="accent1"/>
          </a:solidFill>
          <a:ln w="57150" cap="flat" cmpd="sng" algn="ctr">
            <a:solidFill>
              <a:schemeClr val="tx1"/>
            </a:solidFill>
            <a:prstDash val="solid"/>
            <a:round/>
            <a:headEnd type="none" w="med" len="med"/>
            <a:tailEnd type="triangle"/>
          </a:ln>
          <a:effectLst/>
        </p:spPr>
      </p:cxnSp>
      <p:cxnSp>
        <p:nvCxnSpPr>
          <p:cNvPr id="42" name="Connector: Elbow 41">
            <a:extLst>
              <a:ext uri="{FF2B5EF4-FFF2-40B4-BE49-F238E27FC236}">
                <a16:creationId xmlns:a16="http://schemas.microsoft.com/office/drawing/2014/main" id="{AE8644A5-6A97-DFE3-9742-5E69B23C5A66}"/>
              </a:ext>
            </a:extLst>
          </p:cNvPr>
          <p:cNvCxnSpPr>
            <a:cxnSpLocks/>
            <a:stCxn id="22" idx="3"/>
            <a:endCxn id="23" idx="1"/>
          </p:cNvCxnSpPr>
          <p:nvPr/>
        </p:nvCxnSpPr>
        <p:spPr bwMode="auto">
          <a:xfrm flipH="1">
            <a:off x="5240661" y="4306173"/>
            <a:ext cx="4817739" cy="1602903"/>
          </a:xfrm>
          <a:prstGeom prst="bentConnector5">
            <a:avLst>
              <a:gd name="adj1" fmla="val -4745"/>
              <a:gd name="adj2" fmla="val 50928"/>
              <a:gd name="adj3" fmla="val 107812"/>
            </a:avLst>
          </a:prstGeom>
          <a:solidFill>
            <a:schemeClr val="accent1"/>
          </a:solidFill>
          <a:ln w="57150" cap="flat" cmpd="sng" algn="ctr">
            <a:solidFill>
              <a:schemeClr val="tx1"/>
            </a:solidFill>
            <a:prstDash val="solid"/>
            <a:round/>
            <a:headEnd type="none" w="med" len="med"/>
            <a:tailEnd type="triangle"/>
          </a:ln>
          <a:effectLst/>
        </p:spPr>
      </p:cxnSp>
      <p:sp>
        <p:nvSpPr>
          <p:cNvPr id="52" name="Rectangle 51">
            <a:extLst>
              <a:ext uri="{FF2B5EF4-FFF2-40B4-BE49-F238E27FC236}">
                <a16:creationId xmlns:a16="http://schemas.microsoft.com/office/drawing/2014/main" id="{AF0280F0-561F-81CB-21D3-5037888B0924}"/>
              </a:ext>
            </a:extLst>
          </p:cNvPr>
          <p:cNvSpPr/>
          <p:nvPr/>
        </p:nvSpPr>
        <p:spPr bwMode="auto">
          <a:xfrm>
            <a:off x="499853" y="2896853"/>
            <a:ext cx="1092739" cy="287511"/>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Raw Data</a:t>
            </a:r>
            <a:endParaRPr kumimoji="0" lang="en-US" sz="1400" b="1" i="0" u="none" strike="noStrike" cap="none" normalizeH="0" baseline="0" dirty="0">
              <a:ln>
                <a:noFill/>
              </a:ln>
              <a:solidFill>
                <a:schemeClr val="tx1"/>
              </a:solidFill>
              <a:effectLst/>
              <a:latin typeface="Times" pitchFamily="18" charset="0"/>
            </a:endParaRPr>
          </a:p>
        </p:txBody>
      </p:sp>
      <p:sp>
        <p:nvSpPr>
          <p:cNvPr id="53" name="Rectangle 52">
            <a:extLst>
              <a:ext uri="{FF2B5EF4-FFF2-40B4-BE49-F238E27FC236}">
                <a16:creationId xmlns:a16="http://schemas.microsoft.com/office/drawing/2014/main" id="{D5B697FC-5B1D-4A28-39B0-0B564B5B7DFB}"/>
              </a:ext>
            </a:extLst>
          </p:cNvPr>
          <p:cNvSpPr/>
          <p:nvPr/>
        </p:nvSpPr>
        <p:spPr bwMode="auto">
          <a:xfrm>
            <a:off x="499853" y="3263282"/>
            <a:ext cx="1092739" cy="287511"/>
          </a:xfrm>
          <a:prstGeom prst="rect">
            <a:avLst/>
          </a:prstGeom>
          <a:solidFill>
            <a:srgbClr val="FFCA9F"/>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MATLAB</a:t>
            </a:r>
            <a:endParaRPr kumimoji="0" lang="en-US" sz="1400" b="1" i="0" u="none" strike="noStrike" cap="none" normalizeH="0" baseline="0" dirty="0">
              <a:ln>
                <a:noFill/>
              </a:ln>
              <a:solidFill>
                <a:schemeClr val="tx1"/>
              </a:solidFill>
              <a:effectLst/>
              <a:latin typeface="Times" pitchFamily="18" charset="0"/>
            </a:endParaRPr>
          </a:p>
        </p:txBody>
      </p:sp>
      <p:sp>
        <p:nvSpPr>
          <p:cNvPr id="54" name="Rectangle 53">
            <a:extLst>
              <a:ext uri="{FF2B5EF4-FFF2-40B4-BE49-F238E27FC236}">
                <a16:creationId xmlns:a16="http://schemas.microsoft.com/office/drawing/2014/main" id="{398871F6-DAF8-BC34-78AC-4C04DFADB696}"/>
              </a:ext>
            </a:extLst>
          </p:cNvPr>
          <p:cNvSpPr/>
          <p:nvPr/>
        </p:nvSpPr>
        <p:spPr bwMode="auto">
          <a:xfrm>
            <a:off x="499853" y="3629711"/>
            <a:ext cx="1092739" cy="287511"/>
          </a:xfrm>
          <a:prstGeom prst="rect">
            <a:avLst/>
          </a:prstGeom>
          <a:solidFill>
            <a:schemeClr val="accent6">
              <a:lumMod val="20000"/>
              <a:lumOff val="8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MeshLab</a:t>
            </a:r>
            <a:endParaRPr kumimoji="0" lang="en-US" sz="1400" b="1" i="0" u="none" strike="noStrike" cap="none" normalizeH="0" baseline="0" dirty="0">
              <a:ln>
                <a:noFill/>
              </a:ln>
              <a:solidFill>
                <a:schemeClr val="tx1"/>
              </a:solidFill>
              <a:effectLst/>
              <a:latin typeface="Times" pitchFamily="18" charset="0"/>
            </a:endParaRPr>
          </a:p>
        </p:txBody>
      </p:sp>
      <p:sp>
        <p:nvSpPr>
          <p:cNvPr id="55" name="Rectangle 54">
            <a:extLst>
              <a:ext uri="{FF2B5EF4-FFF2-40B4-BE49-F238E27FC236}">
                <a16:creationId xmlns:a16="http://schemas.microsoft.com/office/drawing/2014/main" id="{83882F28-9F3A-F14A-CAE5-12A2A171210B}"/>
              </a:ext>
            </a:extLst>
          </p:cNvPr>
          <p:cNvSpPr/>
          <p:nvPr/>
        </p:nvSpPr>
        <p:spPr bwMode="auto">
          <a:xfrm>
            <a:off x="499853" y="4012178"/>
            <a:ext cx="1092739" cy="287511"/>
          </a:xfrm>
          <a:prstGeom prst="rect">
            <a:avLst/>
          </a:prstGeom>
          <a:solidFill>
            <a:schemeClr val="accent1">
              <a:lumMod val="9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Times" pitchFamily="18" charset="0"/>
              </a:rPr>
              <a:t>Thermal Desktop</a:t>
            </a:r>
            <a:endParaRPr kumimoji="0" lang="en-US" sz="1000" b="1" i="0" u="none" strike="noStrike" cap="none" normalizeH="0" baseline="0" dirty="0">
              <a:ln>
                <a:noFill/>
              </a:ln>
              <a:solidFill>
                <a:schemeClr val="tx1"/>
              </a:solidFill>
              <a:effectLst/>
              <a:latin typeface="Times" pitchFamily="18" charset="0"/>
            </a:endParaRPr>
          </a:p>
        </p:txBody>
      </p:sp>
      <p:sp>
        <p:nvSpPr>
          <p:cNvPr id="7" name="Oval 6">
            <a:extLst>
              <a:ext uri="{FF2B5EF4-FFF2-40B4-BE49-F238E27FC236}">
                <a16:creationId xmlns:a16="http://schemas.microsoft.com/office/drawing/2014/main" id="{E58AB936-F02D-2591-0F5C-728CFF2E2CC5}"/>
              </a:ext>
            </a:extLst>
          </p:cNvPr>
          <p:cNvSpPr/>
          <p:nvPr/>
        </p:nvSpPr>
        <p:spPr bwMode="auto">
          <a:xfrm>
            <a:off x="2345061" y="771525"/>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1</a:t>
            </a:r>
          </a:p>
        </p:txBody>
      </p:sp>
      <p:sp>
        <p:nvSpPr>
          <p:cNvPr id="8" name="Oval 7">
            <a:extLst>
              <a:ext uri="{FF2B5EF4-FFF2-40B4-BE49-F238E27FC236}">
                <a16:creationId xmlns:a16="http://schemas.microsoft.com/office/drawing/2014/main" id="{80D05D5A-EE87-53D6-AB8F-2FF5EECC3AB1}"/>
              </a:ext>
            </a:extLst>
          </p:cNvPr>
          <p:cNvSpPr/>
          <p:nvPr/>
        </p:nvSpPr>
        <p:spPr bwMode="auto">
          <a:xfrm>
            <a:off x="5078736" y="771525"/>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2</a:t>
            </a:r>
            <a:endParaRPr kumimoji="0" lang="en-US" sz="1800" b="1" i="0" u="none" strike="noStrike" cap="none" normalizeH="0" baseline="0" dirty="0">
              <a:ln>
                <a:noFill/>
              </a:ln>
              <a:solidFill>
                <a:schemeClr val="tx1"/>
              </a:solidFill>
              <a:effectLst/>
              <a:latin typeface="Times" pitchFamily="18" charset="0"/>
            </a:endParaRPr>
          </a:p>
        </p:txBody>
      </p:sp>
      <p:sp>
        <p:nvSpPr>
          <p:cNvPr id="9" name="Oval 8">
            <a:extLst>
              <a:ext uri="{FF2B5EF4-FFF2-40B4-BE49-F238E27FC236}">
                <a16:creationId xmlns:a16="http://schemas.microsoft.com/office/drawing/2014/main" id="{369519EB-0CB6-1698-680C-2A9C682EFEB9}"/>
              </a:ext>
            </a:extLst>
          </p:cNvPr>
          <p:cNvSpPr/>
          <p:nvPr/>
        </p:nvSpPr>
        <p:spPr bwMode="auto">
          <a:xfrm>
            <a:off x="7812411" y="771525"/>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3</a:t>
            </a:r>
            <a:endParaRPr kumimoji="0" lang="en-US" sz="1800" b="1" i="0" u="none" strike="noStrike" cap="none" normalizeH="0" baseline="0" dirty="0">
              <a:ln>
                <a:noFill/>
              </a:ln>
              <a:solidFill>
                <a:schemeClr val="tx1"/>
              </a:solidFill>
              <a:effectLst/>
              <a:latin typeface="Times" pitchFamily="18" charset="0"/>
            </a:endParaRPr>
          </a:p>
        </p:txBody>
      </p:sp>
      <p:sp>
        <p:nvSpPr>
          <p:cNvPr id="10" name="Oval 9">
            <a:extLst>
              <a:ext uri="{FF2B5EF4-FFF2-40B4-BE49-F238E27FC236}">
                <a16:creationId xmlns:a16="http://schemas.microsoft.com/office/drawing/2014/main" id="{C389FE67-45D8-FF26-CEE3-407A2DD6A38F}"/>
              </a:ext>
            </a:extLst>
          </p:cNvPr>
          <p:cNvSpPr/>
          <p:nvPr/>
        </p:nvSpPr>
        <p:spPr bwMode="auto">
          <a:xfrm>
            <a:off x="2345061" y="1970353"/>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4</a:t>
            </a:r>
            <a:endParaRPr kumimoji="0" lang="en-US" sz="1800" b="1" i="0" u="none" strike="noStrike" cap="none" normalizeH="0" baseline="0" dirty="0">
              <a:ln>
                <a:noFill/>
              </a:ln>
              <a:solidFill>
                <a:schemeClr val="tx1"/>
              </a:solidFill>
              <a:effectLst/>
              <a:latin typeface="Times" pitchFamily="18" charset="0"/>
            </a:endParaRPr>
          </a:p>
        </p:txBody>
      </p:sp>
      <p:sp>
        <p:nvSpPr>
          <p:cNvPr id="11" name="Oval 10">
            <a:extLst>
              <a:ext uri="{FF2B5EF4-FFF2-40B4-BE49-F238E27FC236}">
                <a16:creationId xmlns:a16="http://schemas.microsoft.com/office/drawing/2014/main" id="{CE646D0B-70F8-C351-0EBF-CFCCBC036533}"/>
              </a:ext>
            </a:extLst>
          </p:cNvPr>
          <p:cNvSpPr/>
          <p:nvPr/>
        </p:nvSpPr>
        <p:spPr bwMode="auto">
          <a:xfrm>
            <a:off x="5078736" y="2062914"/>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5</a:t>
            </a:r>
          </a:p>
        </p:txBody>
      </p:sp>
      <p:sp>
        <p:nvSpPr>
          <p:cNvPr id="12" name="Oval 11">
            <a:extLst>
              <a:ext uri="{FF2B5EF4-FFF2-40B4-BE49-F238E27FC236}">
                <a16:creationId xmlns:a16="http://schemas.microsoft.com/office/drawing/2014/main" id="{E9C36E20-16A7-8DF7-C29D-CFDF8A19CAE0}"/>
              </a:ext>
            </a:extLst>
          </p:cNvPr>
          <p:cNvSpPr/>
          <p:nvPr/>
        </p:nvSpPr>
        <p:spPr bwMode="auto">
          <a:xfrm>
            <a:off x="7812411" y="1697214"/>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6</a:t>
            </a:r>
            <a:endParaRPr kumimoji="0" lang="en-US" sz="1800" b="1" i="0" u="none" strike="noStrike" cap="none" normalizeH="0" baseline="0" dirty="0">
              <a:ln>
                <a:noFill/>
              </a:ln>
              <a:solidFill>
                <a:schemeClr val="tx1"/>
              </a:solidFill>
              <a:effectLst/>
              <a:latin typeface="Times" pitchFamily="18" charset="0"/>
            </a:endParaRPr>
          </a:p>
        </p:txBody>
      </p:sp>
      <p:sp>
        <p:nvSpPr>
          <p:cNvPr id="21" name="Oval 20">
            <a:extLst>
              <a:ext uri="{FF2B5EF4-FFF2-40B4-BE49-F238E27FC236}">
                <a16:creationId xmlns:a16="http://schemas.microsoft.com/office/drawing/2014/main" id="{DE5DE778-597C-2CEE-FCF4-198DB44AF81B}"/>
              </a:ext>
            </a:extLst>
          </p:cNvPr>
          <p:cNvSpPr/>
          <p:nvPr/>
        </p:nvSpPr>
        <p:spPr bwMode="auto">
          <a:xfrm>
            <a:off x="2346972" y="3654811"/>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7</a:t>
            </a:r>
            <a:endParaRPr kumimoji="0" lang="en-US" sz="1800" b="1" i="0" u="none" strike="noStrike" cap="none" normalizeH="0" baseline="0" dirty="0">
              <a:ln>
                <a:noFill/>
              </a:ln>
              <a:solidFill>
                <a:schemeClr val="tx1"/>
              </a:solidFill>
              <a:effectLst/>
              <a:latin typeface="Times" pitchFamily="18" charset="0"/>
            </a:endParaRPr>
          </a:p>
        </p:txBody>
      </p:sp>
      <p:sp>
        <p:nvSpPr>
          <p:cNvPr id="25" name="Oval 24">
            <a:extLst>
              <a:ext uri="{FF2B5EF4-FFF2-40B4-BE49-F238E27FC236}">
                <a16:creationId xmlns:a16="http://schemas.microsoft.com/office/drawing/2014/main" id="{3C9FF312-E559-DB87-4F5D-D92E2850E93D}"/>
              </a:ext>
            </a:extLst>
          </p:cNvPr>
          <p:cNvSpPr/>
          <p:nvPr/>
        </p:nvSpPr>
        <p:spPr bwMode="auto">
          <a:xfrm>
            <a:off x="5078736" y="3694930"/>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8</a:t>
            </a:r>
            <a:endParaRPr kumimoji="0" lang="en-US" sz="1800" b="1" i="0" u="none" strike="noStrike" cap="none" normalizeH="0" baseline="0" dirty="0">
              <a:ln>
                <a:noFill/>
              </a:ln>
              <a:solidFill>
                <a:schemeClr val="tx1"/>
              </a:solidFill>
              <a:effectLst/>
              <a:latin typeface="Times" pitchFamily="18" charset="0"/>
            </a:endParaRPr>
          </a:p>
        </p:txBody>
      </p:sp>
      <p:sp>
        <p:nvSpPr>
          <p:cNvPr id="26" name="Oval 25">
            <a:extLst>
              <a:ext uri="{FF2B5EF4-FFF2-40B4-BE49-F238E27FC236}">
                <a16:creationId xmlns:a16="http://schemas.microsoft.com/office/drawing/2014/main" id="{100D652A-17E3-2D3C-3DC2-52A23F686041}"/>
              </a:ext>
            </a:extLst>
          </p:cNvPr>
          <p:cNvSpPr/>
          <p:nvPr/>
        </p:nvSpPr>
        <p:spPr bwMode="auto">
          <a:xfrm>
            <a:off x="7831461" y="3514078"/>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9</a:t>
            </a:r>
            <a:endParaRPr kumimoji="0" lang="en-US" sz="1800" b="1" i="0" u="none" strike="noStrike" cap="none" normalizeH="0" baseline="0" dirty="0">
              <a:ln>
                <a:noFill/>
              </a:ln>
              <a:solidFill>
                <a:schemeClr val="tx1"/>
              </a:solidFill>
              <a:effectLst/>
              <a:latin typeface="Times" pitchFamily="18" charset="0"/>
            </a:endParaRPr>
          </a:p>
        </p:txBody>
      </p:sp>
      <p:sp>
        <p:nvSpPr>
          <p:cNvPr id="27" name="Oval 26">
            <a:extLst>
              <a:ext uri="{FF2B5EF4-FFF2-40B4-BE49-F238E27FC236}">
                <a16:creationId xmlns:a16="http://schemas.microsoft.com/office/drawing/2014/main" id="{C07CE648-C103-E0B2-3C97-F1C7AD46E882}"/>
              </a:ext>
            </a:extLst>
          </p:cNvPr>
          <p:cNvSpPr/>
          <p:nvPr/>
        </p:nvSpPr>
        <p:spPr bwMode="auto">
          <a:xfrm>
            <a:off x="2345061" y="5281091"/>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10</a:t>
            </a:r>
          </a:p>
        </p:txBody>
      </p:sp>
      <p:sp>
        <p:nvSpPr>
          <p:cNvPr id="28" name="Oval 27">
            <a:extLst>
              <a:ext uri="{FF2B5EF4-FFF2-40B4-BE49-F238E27FC236}">
                <a16:creationId xmlns:a16="http://schemas.microsoft.com/office/drawing/2014/main" id="{00664FF3-88BB-B1DA-F12E-7E655CE7C299}"/>
              </a:ext>
            </a:extLst>
          </p:cNvPr>
          <p:cNvSpPr/>
          <p:nvPr/>
        </p:nvSpPr>
        <p:spPr bwMode="auto">
          <a:xfrm>
            <a:off x="5078736" y="5205780"/>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11</a:t>
            </a:r>
          </a:p>
        </p:txBody>
      </p:sp>
      <p:sp>
        <p:nvSpPr>
          <p:cNvPr id="36" name="Oval 35">
            <a:extLst>
              <a:ext uri="{FF2B5EF4-FFF2-40B4-BE49-F238E27FC236}">
                <a16:creationId xmlns:a16="http://schemas.microsoft.com/office/drawing/2014/main" id="{B6B52CE2-2F7F-CA76-0DFF-1F7B58CA2C76}"/>
              </a:ext>
            </a:extLst>
          </p:cNvPr>
          <p:cNvSpPr/>
          <p:nvPr/>
        </p:nvSpPr>
        <p:spPr bwMode="auto">
          <a:xfrm>
            <a:off x="7812411" y="5367705"/>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12</a:t>
            </a:r>
          </a:p>
        </p:txBody>
      </p:sp>
      <p:sp>
        <p:nvSpPr>
          <p:cNvPr id="38" name="Rectangle 37">
            <a:extLst>
              <a:ext uri="{FF2B5EF4-FFF2-40B4-BE49-F238E27FC236}">
                <a16:creationId xmlns:a16="http://schemas.microsoft.com/office/drawing/2014/main" id="{1754DC35-95DB-3D1C-7603-C717496256D4}"/>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554557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608FB47-D829-B84F-7491-D122868EA44C}"/>
              </a:ext>
            </a:extLst>
          </p:cNvPr>
          <p:cNvPicPr>
            <a:picLocks noChangeAspect="1"/>
          </p:cNvPicPr>
          <p:nvPr/>
        </p:nvPicPr>
        <p:blipFill>
          <a:blip r:embed="rId2"/>
          <a:stretch>
            <a:fillRect/>
          </a:stretch>
        </p:blipFill>
        <p:spPr>
          <a:xfrm>
            <a:off x="8880831" y="4918939"/>
            <a:ext cx="2927848" cy="1759558"/>
          </a:xfrm>
          <a:prstGeom prst="rect">
            <a:avLst/>
          </a:prstGeom>
        </p:spPr>
      </p:pic>
      <p:pic>
        <p:nvPicPr>
          <p:cNvPr id="96" name="Picture 95">
            <a:extLst>
              <a:ext uri="{FF2B5EF4-FFF2-40B4-BE49-F238E27FC236}">
                <a16:creationId xmlns:a16="http://schemas.microsoft.com/office/drawing/2014/main" id="{878F90F3-37FA-F79F-0ECB-DC96E292DDBA}"/>
              </a:ext>
            </a:extLst>
          </p:cNvPr>
          <p:cNvPicPr>
            <a:picLocks noChangeAspect="1"/>
          </p:cNvPicPr>
          <p:nvPr/>
        </p:nvPicPr>
        <p:blipFill>
          <a:blip r:embed="rId3"/>
          <a:stretch>
            <a:fillRect/>
          </a:stretch>
        </p:blipFill>
        <p:spPr>
          <a:xfrm>
            <a:off x="4833134" y="4773790"/>
            <a:ext cx="3379027" cy="1986427"/>
          </a:xfrm>
          <a:prstGeom prst="rect">
            <a:avLst/>
          </a:prstGeom>
        </p:spPr>
      </p:pic>
      <p:pic>
        <p:nvPicPr>
          <p:cNvPr id="89" name="Picture 88">
            <a:extLst>
              <a:ext uri="{FF2B5EF4-FFF2-40B4-BE49-F238E27FC236}">
                <a16:creationId xmlns:a16="http://schemas.microsoft.com/office/drawing/2014/main" id="{94672A59-2DB1-5188-E1A3-3E8651103D77}"/>
              </a:ext>
            </a:extLst>
          </p:cNvPr>
          <p:cNvPicPr>
            <a:picLocks noChangeAspect="1"/>
          </p:cNvPicPr>
          <p:nvPr/>
        </p:nvPicPr>
        <p:blipFill>
          <a:blip r:embed="rId4"/>
          <a:stretch>
            <a:fillRect/>
          </a:stretch>
        </p:blipFill>
        <p:spPr>
          <a:xfrm>
            <a:off x="1390650" y="4783660"/>
            <a:ext cx="2780748" cy="1883840"/>
          </a:xfrm>
          <a:prstGeom prst="rect">
            <a:avLst/>
          </a:prstGeom>
        </p:spPr>
      </p:pic>
      <p:pic>
        <p:nvPicPr>
          <p:cNvPr id="82" name="Picture 81">
            <a:extLst>
              <a:ext uri="{FF2B5EF4-FFF2-40B4-BE49-F238E27FC236}">
                <a16:creationId xmlns:a16="http://schemas.microsoft.com/office/drawing/2014/main" id="{03FE7C0B-5E50-9AAA-0F1E-5DDBA34449AF}"/>
              </a:ext>
            </a:extLst>
          </p:cNvPr>
          <p:cNvPicPr>
            <a:picLocks noChangeAspect="1"/>
          </p:cNvPicPr>
          <p:nvPr/>
        </p:nvPicPr>
        <p:blipFill>
          <a:blip r:embed="rId5"/>
          <a:stretch>
            <a:fillRect/>
          </a:stretch>
        </p:blipFill>
        <p:spPr>
          <a:xfrm>
            <a:off x="6842265" y="2595948"/>
            <a:ext cx="3194889" cy="1896613"/>
          </a:xfrm>
          <a:prstGeom prst="rect">
            <a:avLst/>
          </a:prstGeom>
        </p:spPr>
      </p:pic>
      <p:pic>
        <p:nvPicPr>
          <p:cNvPr id="80" name="Picture 79">
            <a:extLst>
              <a:ext uri="{FF2B5EF4-FFF2-40B4-BE49-F238E27FC236}">
                <a16:creationId xmlns:a16="http://schemas.microsoft.com/office/drawing/2014/main" id="{68702DE5-2B44-D410-AC74-77BAAB491545}"/>
              </a:ext>
            </a:extLst>
          </p:cNvPr>
          <p:cNvPicPr>
            <a:picLocks noChangeAspect="1"/>
          </p:cNvPicPr>
          <p:nvPr/>
        </p:nvPicPr>
        <p:blipFill>
          <a:blip r:embed="rId6"/>
          <a:stretch>
            <a:fillRect/>
          </a:stretch>
        </p:blipFill>
        <p:spPr>
          <a:xfrm>
            <a:off x="1938055" y="2595948"/>
            <a:ext cx="3721723" cy="1817076"/>
          </a:xfrm>
          <a:prstGeom prst="rect">
            <a:avLst/>
          </a:prstGeom>
        </p:spPr>
      </p:pic>
      <p:pic>
        <p:nvPicPr>
          <p:cNvPr id="66" name="Picture 65">
            <a:extLst>
              <a:ext uri="{FF2B5EF4-FFF2-40B4-BE49-F238E27FC236}">
                <a16:creationId xmlns:a16="http://schemas.microsoft.com/office/drawing/2014/main" id="{D06E8754-7C4F-D4E6-6643-FDD97F6B77C0}"/>
              </a:ext>
            </a:extLst>
          </p:cNvPr>
          <p:cNvPicPr>
            <a:picLocks noChangeAspect="1"/>
          </p:cNvPicPr>
          <p:nvPr/>
        </p:nvPicPr>
        <p:blipFill>
          <a:blip r:embed="rId7"/>
          <a:stretch>
            <a:fillRect/>
          </a:stretch>
        </p:blipFill>
        <p:spPr>
          <a:xfrm>
            <a:off x="7940870" y="885824"/>
            <a:ext cx="2909467" cy="1491888"/>
          </a:xfrm>
          <a:prstGeom prst="rect">
            <a:avLst/>
          </a:prstGeom>
        </p:spPr>
      </p:pic>
      <p:pic>
        <p:nvPicPr>
          <p:cNvPr id="57" name="Picture 56">
            <a:extLst>
              <a:ext uri="{FF2B5EF4-FFF2-40B4-BE49-F238E27FC236}">
                <a16:creationId xmlns:a16="http://schemas.microsoft.com/office/drawing/2014/main" id="{C4B02A07-0C54-08FD-CCB2-19D59DB94973}"/>
              </a:ext>
            </a:extLst>
          </p:cNvPr>
          <p:cNvPicPr>
            <a:picLocks noChangeAspect="1"/>
          </p:cNvPicPr>
          <p:nvPr/>
        </p:nvPicPr>
        <p:blipFill>
          <a:blip r:embed="rId8"/>
          <a:srcRect t="14789"/>
          <a:stretch/>
        </p:blipFill>
        <p:spPr>
          <a:xfrm>
            <a:off x="1637033" y="834354"/>
            <a:ext cx="1834261" cy="1578937"/>
          </a:xfrm>
          <a:prstGeom prst="rect">
            <a:avLst/>
          </a:prstGeom>
        </p:spPr>
      </p:pic>
      <p:pic>
        <p:nvPicPr>
          <p:cNvPr id="49" name="Picture 48">
            <a:extLst>
              <a:ext uri="{FF2B5EF4-FFF2-40B4-BE49-F238E27FC236}">
                <a16:creationId xmlns:a16="http://schemas.microsoft.com/office/drawing/2014/main" id="{65985EBA-B0DA-D714-9346-CADB9D00C551}"/>
              </a:ext>
            </a:extLst>
          </p:cNvPr>
          <p:cNvPicPr>
            <a:picLocks noChangeAspect="1"/>
          </p:cNvPicPr>
          <p:nvPr/>
        </p:nvPicPr>
        <p:blipFill>
          <a:blip r:embed="rId9"/>
          <a:stretch>
            <a:fillRect/>
          </a:stretch>
        </p:blipFill>
        <p:spPr>
          <a:xfrm>
            <a:off x="4539841" y="885825"/>
            <a:ext cx="2746725" cy="1484716"/>
          </a:xfrm>
          <a:prstGeom prst="rect">
            <a:avLst/>
          </a:prstGeom>
        </p:spPr>
      </p:pic>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Terrain Thermal Model Building: Meshing</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a:xfrm>
            <a:off x="4005567" y="6496202"/>
            <a:ext cx="4876800" cy="304800"/>
          </a:xfrm>
        </p:spPr>
        <p:txBody>
          <a:bodyPr/>
          <a:lstStyle/>
          <a:p>
            <a:r>
              <a:rPr lang="en-US" dirty="0">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a:xfrm>
            <a:off x="9074755" y="6434950"/>
            <a:ext cx="2540000" cy="304800"/>
          </a:xfrm>
        </p:spPr>
        <p:txBody>
          <a:bodyPr/>
          <a:lstStyle/>
          <a:p>
            <a:fld id="{33F42015-0FC7-4B0E-8D2B-76EADF48D957}" type="slidenum">
              <a:rPr lang="en-US" smtClean="0"/>
              <a:pPr/>
              <a:t>16</a:t>
            </a:fld>
            <a:endParaRPr lang="en-US" dirty="0"/>
          </a:p>
        </p:txBody>
      </p:sp>
      <p:cxnSp>
        <p:nvCxnSpPr>
          <p:cNvPr id="3" name="Straight Arrow Connector 2">
            <a:extLst>
              <a:ext uri="{FF2B5EF4-FFF2-40B4-BE49-F238E27FC236}">
                <a16:creationId xmlns:a16="http://schemas.microsoft.com/office/drawing/2014/main" id="{FB299870-F0EA-70DA-D757-B993FBA76E35}"/>
              </a:ext>
            </a:extLst>
          </p:cNvPr>
          <p:cNvCxnSpPr>
            <a:cxnSpLocks/>
            <a:stCxn id="57" idx="3"/>
            <a:endCxn id="49" idx="1"/>
          </p:cNvCxnSpPr>
          <p:nvPr/>
        </p:nvCxnSpPr>
        <p:spPr bwMode="auto">
          <a:xfrm>
            <a:off x="3471294" y="1623823"/>
            <a:ext cx="1068547" cy="436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13A3C6C4-4945-0ECF-8884-B362BBF4A826}"/>
              </a:ext>
            </a:extLst>
          </p:cNvPr>
          <p:cNvCxnSpPr>
            <a:cxnSpLocks/>
          </p:cNvCxnSpPr>
          <p:nvPr/>
        </p:nvCxnSpPr>
        <p:spPr bwMode="auto">
          <a:xfrm>
            <a:off x="7285358" y="1650279"/>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816B29B3-CD94-6C6B-2D10-0631BF17D255}"/>
              </a:ext>
            </a:extLst>
          </p:cNvPr>
          <p:cNvCxnSpPr>
            <a:cxnSpLocks/>
          </p:cNvCxnSpPr>
          <p:nvPr/>
        </p:nvCxnSpPr>
        <p:spPr bwMode="auto">
          <a:xfrm>
            <a:off x="5626726" y="3570220"/>
            <a:ext cx="1215539"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729FC469-696F-334E-0C1E-9DAC359A6BFC}"/>
              </a:ext>
            </a:extLst>
          </p:cNvPr>
          <p:cNvCxnSpPr>
            <a:cxnSpLocks/>
          </p:cNvCxnSpPr>
          <p:nvPr/>
        </p:nvCxnSpPr>
        <p:spPr bwMode="auto">
          <a:xfrm>
            <a:off x="4148446" y="5725580"/>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997B522C-DF23-42A2-B2AE-FDA4071D624B}"/>
              </a:ext>
            </a:extLst>
          </p:cNvPr>
          <p:cNvCxnSpPr>
            <a:cxnSpLocks/>
          </p:cNvCxnSpPr>
          <p:nvPr/>
        </p:nvCxnSpPr>
        <p:spPr bwMode="auto">
          <a:xfrm>
            <a:off x="8212161" y="5767003"/>
            <a:ext cx="66867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7" name="Connector: Elbow 36">
            <a:extLst>
              <a:ext uri="{FF2B5EF4-FFF2-40B4-BE49-F238E27FC236}">
                <a16:creationId xmlns:a16="http://schemas.microsoft.com/office/drawing/2014/main" id="{5DCBE979-FBB1-A26C-8E8F-16836409330B}"/>
              </a:ext>
            </a:extLst>
          </p:cNvPr>
          <p:cNvCxnSpPr>
            <a:cxnSpLocks/>
            <a:stCxn id="66" idx="3"/>
            <a:endCxn id="80" idx="1"/>
          </p:cNvCxnSpPr>
          <p:nvPr/>
        </p:nvCxnSpPr>
        <p:spPr bwMode="auto">
          <a:xfrm flipH="1">
            <a:off x="1938055" y="1631768"/>
            <a:ext cx="8912282" cy="1872718"/>
          </a:xfrm>
          <a:prstGeom prst="bentConnector5">
            <a:avLst>
              <a:gd name="adj1" fmla="val -2565"/>
              <a:gd name="adj2" fmla="val 45659"/>
              <a:gd name="adj3" fmla="val 110901"/>
            </a:avLst>
          </a:prstGeom>
          <a:solidFill>
            <a:schemeClr val="accent1"/>
          </a:solidFill>
          <a:ln w="57150" cap="flat" cmpd="sng" algn="ctr">
            <a:solidFill>
              <a:schemeClr val="tx1"/>
            </a:solidFill>
            <a:prstDash val="solid"/>
            <a:round/>
            <a:headEnd type="none" w="med" len="med"/>
            <a:tailEnd type="triangle"/>
          </a:ln>
          <a:effectLst/>
        </p:spPr>
      </p:cxnSp>
      <p:cxnSp>
        <p:nvCxnSpPr>
          <p:cNvPr id="40" name="Connector: Elbow 39">
            <a:extLst>
              <a:ext uri="{FF2B5EF4-FFF2-40B4-BE49-F238E27FC236}">
                <a16:creationId xmlns:a16="http://schemas.microsoft.com/office/drawing/2014/main" id="{FE8F64E2-5E80-57CD-B566-7BB6BC5BC936}"/>
              </a:ext>
            </a:extLst>
          </p:cNvPr>
          <p:cNvCxnSpPr>
            <a:cxnSpLocks/>
            <a:stCxn id="82" idx="3"/>
          </p:cNvCxnSpPr>
          <p:nvPr/>
        </p:nvCxnSpPr>
        <p:spPr bwMode="auto">
          <a:xfrm flipH="1">
            <a:off x="1475108" y="3544255"/>
            <a:ext cx="8562046" cy="2275538"/>
          </a:xfrm>
          <a:prstGeom prst="bentConnector5">
            <a:avLst>
              <a:gd name="adj1" fmla="val -2670"/>
              <a:gd name="adj2" fmla="val 47478"/>
              <a:gd name="adj3" fmla="val 106007"/>
            </a:avLst>
          </a:prstGeom>
          <a:solidFill>
            <a:schemeClr val="accent1"/>
          </a:solidFill>
          <a:ln w="57150" cap="flat" cmpd="sng" algn="ctr">
            <a:solidFill>
              <a:schemeClr val="tx1"/>
            </a:solidFill>
            <a:prstDash val="solid"/>
            <a:round/>
            <a:headEnd type="none" w="med" len="med"/>
            <a:tailEnd type="triangle"/>
          </a:ln>
          <a:effectLst/>
        </p:spPr>
      </p:cxnSp>
      <p:sp>
        <p:nvSpPr>
          <p:cNvPr id="7" name="Oval 6">
            <a:extLst>
              <a:ext uri="{FF2B5EF4-FFF2-40B4-BE49-F238E27FC236}">
                <a16:creationId xmlns:a16="http://schemas.microsoft.com/office/drawing/2014/main" id="{E58AB936-F02D-2591-0F5C-728CFF2E2CC5}"/>
              </a:ext>
            </a:extLst>
          </p:cNvPr>
          <p:cNvSpPr/>
          <p:nvPr/>
        </p:nvSpPr>
        <p:spPr bwMode="auto">
          <a:xfrm>
            <a:off x="1602111" y="723900"/>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1</a:t>
            </a:r>
          </a:p>
        </p:txBody>
      </p:sp>
      <p:sp>
        <p:nvSpPr>
          <p:cNvPr id="8" name="Oval 7">
            <a:extLst>
              <a:ext uri="{FF2B5EF4-FFF2-40B4-BE49-F238E27FC236}">
                <a16:creationId xmlns:a16="http://schemas.microsoft.com/office/drawing/2014/main" id="{80D05D5A-EE87-53D6-AB8F-2FF5EECC3AB1}"/>
              </a:ext>
            </a:extLst>
          </p:cNvPr>
          <p:cNvSpPr/>
          <p:nvPr/>
        </p:nvSpPr>
        <p:spPr bwMode="auto">
          <a:xfrm>
            <a:off x="4370711" y="723900"/>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2</a:t>
            </a:r>
            <a:endParaRPr kumimoji="0" lang="en-US" sz="1800" b="1" i="0" u="none" strike="noStrike" cap="none" normalizeH="0" baseline="0" dirty="0">
              <a:ln>
                <a:noFill/>
              </a:ln>
              <a:solidFill>
                <a:schemeClr val="tx1"/>
              </a:solidFill>
              <a:effectLst/>
              <a:latin typeface="Times" pitchFamily="18" charset="0"/>
            </a:endParaRPr>
          </a:p>
        </p:txBody>
      </p:sp>
      <p:sp>
        <p:nvSpPr>
          <p:cNvPr id="9" name="Oval 8">
            <a:extLst>
              <a:ext uri="{FF2B5EF4-FFF2-40B4-BE49-F238E27FC236}">
                <a16:creationId xmlns:a16="http://schemas.microsoft.com/office/drawing/2014/main" id="{369519EB-0CB6-1698-680C-2A9C682EFEB9}"/>
              </a:ext>
            </a:extLst>
          </p:cNvPr>
          <p:cNvSpPr/>
          <p:nvPr/>
        </p:nvSpPr>
        <p:spPr bwMode="auto">
          <a:xfrm>
            <a:off x="7952761" y="736406"/>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3</a:t>
            </a:r>
            <a:endParaRPr kumimoji="0" lang="en-US" sz="1800" b="1" i="0" u="none" strike="noStrike" cap="none" normalizeH="0" baseline="0" dirty="0">
              <a:ln>
                <a:noFill/>
              </a:ln>
              <a:solidFill>
                <a:schemeClr val="tx1"/>
              </a:solidFill>
              <a:effectLst/>
              <a:latin typeface="Times" pitchFamily="18" charset="0"/>
            </a:endParaRPr>
          </a:p>
        </p:txBody>
      </p:sp>
      <p:sp>
        <p:nvSpPr>
          <p:cNvPr id="10" name="Oval 9">
            <a:extLst>
              <a:ext uri="{FF2B5EF4-FFF2-40B4-BE49-F238E27FC236}">
                <a16:creationId xmlns:a16="http://schemas.microsoft.com/office/drawing/2014/main" id="{C389FE67-45D8-FF26-CEE3-407A2DD6A38F}"/>
              </a:ext>
            </a:extLst>
          </p:cNvPr>
          <p:cNvSpPr/>
          <p:nvPr/>
        </p:nvSpPr>
        <p:spPr bwMode="auto">
          <a:xfrm>
            <a:off x="1806051" y="2550174"/>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4</a:t>
            </a:r>
            <a:endParaRPr kumimoji="0" lang="en-US" sz="1800" b="1" i="0" u="none" strike="noStrike" cap="none" normalizeH="0" baseline="0" dirty="0">
              <a:ln>
                <a:noFill/>
              </a:ln>
              <a:solidFill>
                <a:schemeClr val="tx1"/>
              </a:solidFill>
              <a:effectLst/>
              <a:latin typeface="Times" pitchFamily="18" charset="0"/>
            </a:endParaRPr>
          </a:p>
        </p:txBody>
      </p:sp>
      <p:sp>
        <p:nvSpPr>
          <p:cNvPr id="12" name="Oval 11">
            <a:extLst>
              <a:ext uri="{FF2B5EF4-FFF2-40B4-BE49-F238E27FC236}">
                <a16:creationId xmlns:a16="http://schemas.microsoft.com/office/drawing/2014/main" id="{E9C36E20-16A7-8DF7-C29D-CFDF8A19CAE0}"/>
              </a:ext>
            </a:extLst>
          </p:cNvPr>
          <p:cNvSpPr/>
          <p:nvPr/>
        </p:nvSpPr>
        <p:spPr bwMode="auto">
          <a:xfrm>
            <a:off x="6680340" y="2552079"/>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6</a:t>
            </a:r>
            <a:endParaRPr kumimoji="0" lang="en-US" sz="1800" b="1" i="0" u="none" strike="noStrike" cap="none" normalizeH="0" baseline="0" dirty="0">
              <a:ln>
                <a:noFill/>
              </a:ln>
              <a:solidFill>
                <a:schemeClr val="tx1"/>
              </a:solidFill>
              <a:effectLst/>
              <a:latin typeface="Times" pitchFamily="18" charset="0"/>
            </a:endParaRPr>
          </a:p>
        </p:txBody>
      </p:sp>
      <p:sp>
        <p:nvSpPr>
          <p:cNvPr id="21" name="Oval 20">
            <a:extLst>
              <a:ext uri="{FF2B5EF4-FFF2-40B4-BE49-F238E27FC236}">
                <a16:creationId xmlns:a16="http://schemas.microsoft.com/office/drawing/2014/main" id="{DE5DE778-597C-2CEE-FCF4-198DB44AF81B}"/>
              </a:ext>
            </a:extLst>
          </p:cNvPr>
          <p:cNvSpPr/>
          <p:nvPr/>
        </p:nvSpPr>
        <p:spPr bwMode="auto">
          <a:xfrm>
            <a:off x="1313183" y="4725330"/>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7</a:t>
            </a:r>
            <a:endParaRPr kumimoji="0" lang="en-US" sz="1800" b="1" i="0" u="none" strike="noStrike" cap="none" normalizeH="0" baseline="0" dirty="0">
              <a:ln>
                <a:noFill/>
              </a:ln>
              <a:solidFill>
                <a:schemeClr val="tx1"/>
              </a:solidFill>
              <a:effectLst/>
              <a:latin typeface="Times" pitchFamily="18" charset="0"/>
            </a:endParaRPr>
          </a:p>
        </p:txBody>
      </p:sp>
      <p:sp>
        <p:nvSpPr>
          <p:cNvPr id="26" name="Oval 25">
            <a:extLst>
              <a:ext uri="{FF2B5EF4-FFF2-40B4-BE49-F238E27FC236}">
                <a16:creationId xmlns:a16="http://schemas.microsoft.com/office/drawing/2014/main" id="{100D652A-17E3-2D3C-3DC2-52A23F686041}"/>
              </a:ext>
            </a:extLst>
          </p:cNvPr>
          <p:cNvSpPr/>
          <p:nvPr/>
        </p:nvSpPr>
        <p:spPr bwMode="auto">
          <a:xfrm>
            <a:off x="4712881" y="4706476"/>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Times" pitchFamily="18" charset="0"/>
              </a:rPr>
              <a:t>9</a:t>
            </a:r>
            <a:endParaRPr kumimoji="0" lang="en-US" sz="1800" b="1" i="0" u="none" strike="noStrike" cap="none" normalizeH="0" baseline="0" dirty="0">
              <a:ln>
                <a:noFill/>
              </a:ln>
              <a:solidFill>
                <a:schemeClr val="tx1"/>
              </a:solidFill>
              <a:effectLst/>
              <a:latin typeface="Times" pitchFamily="18" charset="0"/>
            </a:endParaRPr>
          </a:p>
        </p:txBody>
      </p:sp>
      <p:sp>
        <p:nvSpPr>
          <p:cNvPr id="36" name="Oval 35">
            <a:extLst>
              <a:ext uri="{FF2B5EF4-FFF2-40B4-BE49-F238E27FC236}">
                <a16:creationId xmlns:a16="http://schemas.microsoft.com/office/drawing/2014/main" id="{B6B52CE2-2F7F-CA76-0DFF-1F7B58CA2C76}"/>
              </a:ext>
            </a:extLst>
          </p:cNvPr>
          <p:cNvSpPr/>
          <p:nvPr/>
        </p:nvSpPr>
        <p:spPr bwMode="auto">
          <a:xfrm>
            <a:off x="8718906" y="4746374"/>
            <a:ext cx="323850" cy="32385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pitchFamily="18" charset="0"/>
              </a:rPr>
              <a:t>12</a:t>
            </a:r>
          </a:p>
        </p:txBody>
      </p:sp>
      <p:sp>
        <p:nvSpPr>
          <p:cNvPr id="6" name="Rectangle 5">
            <a:extLst>
              <a:ext uri="{FF2B5EF4-FFF2-40B4-BE49-F238E27FC236}">
                <a16:creationId xmlns:a16="http://schemas.microsoft.com/office/drawing/2014/main" id="{7D297AA3-8D3F-4A6A-23A8-2630302EDA1F}"/>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76077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7072-71F8-3470-214C-D123136C0AB7}"/>
              </a:ext>
            </a:extLst>
          </p:cNvPr>
          <p:cNvSpPr>
            <a:spLocks noGrp="1"/>
          </p:cNvSpPr>
          <p:nvPr>
            <p:ph type="title"/>
          </p:nvPr>
        </p:nvSpPr>
        <p:spPr/>
        <p:txBody>
          <a:bodyPr/>
          <a:lstStyle/>
          <a:p>
            <a:r>
              <a:rPr lang="en-US" dirty="0"/>
              <a:t>Detailed Terrain Thermal Model</a:t>
            </a:r>
          </a:p>
        </p:txBody>
      </p:sp>
      <p:sp>
        <p:nvSpPr>
          <p:cNvPr id="4" name="Footer Placeholder 3">
            <a:extLst>
              <a:ext uri="{FF2B5EF4-FFF2-40B4-BE49-F238E27FC236}">
                <a16:creationId xmlns:a16="http://schemas.microsoft.com/office/drawing/2014/main" id="{129F090B-6151-4B63-A671-4BDF28AA1E04}"/>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898A98E0-C871-12DB-0FBC-1451783AE5A7}"/>
              </a:ext>
            </a:extLst>
          </p:cNvPr>
          <p:cNvSpPr>
            <a:spLocks noGrp="1"/>
          </p:cNvSpPr>
          <p:nvPr>
            <p:ph type="sldNum" sz="quarter" idx="12"/>
          </p:nvPr>
        </p:nvSpPr>
        <p:spPr/>
        <p:txBody>
          <a:bodyPr/>
          <a:lstStyle/>
          <a:p>
            <a:fld id="{33F42015-0FC7-4B0E-8D2B-76EADF48D957}" type="slidenum">
              <a:rPr lang="en-US" smtClean="0"/>
              <a:pPr/>
              <a:t>17</a:t>
            </a:fld>
            <a:endParaRPr lang="en-US"/>
          </a:p>
        </p:txBody>
      </p:sp>
      <p:sp>
        <p:nvSpPr>
          <p:cNvPr id="6" name="Rectangle 5">
            <a:extLst>
              <a:ext uri="{FF2B5EF4-FFF2-40B4-BE49-F238E27FC236}">
                <a16:creationId xmlns:a16="http://schemas.microsoft.com/office/drawing/2014/main" id="{FF2C767B-7A15-FD58-1506-0B4FEAB98C79}"/>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pic>
        <p:nvPicPr>
          <p:cNvPr id="8" name="Picture 7">
            <a:extLst>
              <a:ext uri="{FF2B5EF4-FFF2-40B4-BE49-F238E27FC236}">
                <a16:creationId xmlns:a16="http://schemas.microsoft.com/office/drawing/2014/main" id="{20FAF39E-E6B4-AC4A-6938-CB4B19001EDB}"/>
              </a:ext>
            </a:extLst>
          </p:cNvPr>
          <p:cNvPicPr>
            <a:picLocks noChangeAspect="1"/>
          </p:cNvPicPr>
          <p:nvPr/>
        </p:nvPicPr>
        <p:blipFill>
          <a:blip r:embed="rId2"/>
          <a:stretch>
            <a:fillRect/>
          </a:stretch>
        </p:blipFill>
        <p:spPr>
          <a:xfrm>
            <a:off x="7725768" y="5068357"/>
            <a:ext cx="3306978" cy="1765029"/>
          </a:xfrm>
          <a:prstGeom prst="rect">
            <a:avLst/>
          </a:prstGeom>
        </p:spPr>
      </p:pic>
      <p:pic>
        <p:nvPicPr>
          <p:cNvPr id="11" name="Picture 10">
            <a:extLst>
              <a:ext uri="{FF2B5EF4-FFF2-40B4-BE49-F238E27FC236}">
                <a16:creationId xmlns:a16="http://schemas.microsoft.com/office/drawing/2014/main" id="{0C47B5D3-4F8E-7C6C-D3F1-7D1A471F5A29}"/>
              </a:ext>
            </a:extLst>
          </p:cNvPr>
          <p:cNvPicPr>
            <a:picLocks noChangeAspect="1"/>
          </p:cNvPicPr>
          <p:nvPr/>
        </p:nvPicPr>
        <p:blipFill>
          <a:blip r:embed="rId3"/>
          <a:stretch>
            <a:fillRect/>
          </a:stretch>
        </p:blipFill>
        <p:spPr>
          <a:xfrm>
            <a:off x="438912" y="1011350"/>
            <a:ext cx="3218688" cy="1750013"/>
          </a:xfrm>
          <a:prstGeom prst="rect">
            <a:avLst/>
          </a:prstGeom>
        </p:spPr>
      </p:pic>
      <p:pic>
        <p:nvPicPr>
          <p:cNvPr id="13" name="Picture 12">
            <a:extLst>
              <a:ext uri="{FF2B5EF4-FFF2-40B4-BE49-F238E27FC236}">
                <a16:creationId xmlns:a16="http://schemas.microsoft.com/office/drawing/2014/main" id="{DB8A766C-48CB-DD75-64AB-F607B2E84B32}"/>
              </a:ext>
            </a:extLst>
          </p:cNvPr>
          <p:cNvPicPr>
            <a:picLocks noChangeAspect="1"/>
          </p:cNvPicPr>
          <p:nvPr/>
        </p:nvPicPr>
        <p:blipFill>
          <a:blip r:embed="rId4"/>
          <a:stretch>
            <a:fillRect/>
          </a:stretch>
        </p:blipFill>
        <p:spPr>
          <a:xfrm>
            <a:off x="438912" y="3134557"/>
            <a:ext cx="3218688" cy="1654016"/>
          </a:xfrm>
          <a:prstGeom prst="rect">
            <a:avLst/>
          </a:prstGeom>
        </p:spPr>
      </p:pic>
      <p:pic>
        <p:nvPicPr>
          <p:cNvPr id="15" name="Picture 14">
            <a:extLst>
              <a:ext uri="{FF2B5EF4-FFF2-40B4-BE49-F238E27FC236}">
                <a16:creationId xmlns:a16="http://schemas.microsoft.com/office/drawing/2014/main" id="{0D5015E9-FC4D-B29A-F60B-D2FDF89FC2C8}"/>
              </a:ext>
            </a:extLst>
          </p:cNvPr>
          <p:cNvPicPr>
            <a:picLocks noChangeAspect="1"/>
          </p:cNvPicPr>
          <p:nvPr/>
        </p:nvPicPr>
        <p:blipFill>
          <a:blip r:embed="rId5"/>
          <a:stretch>
            <a:fillRect/>
          </a:stretch>
        </p:blipFill>
        <p:spPr>
          <a:xfrm>
            <a:off x="438911" y="5055607"/>
            <a:ext cx="3218689" cy="1777779"/>
          </a:xfrm>
          <a:prstGeom prst="rect">
            <a:avLst/>
          </a:prstGeom>
        </p:spPr>
      </p:pic>
      <p:sp>
        <p:nvSpPr>
          <p:cNvPr id="16" name="Rectangle 15">
            <a:extLst>
              <a:ext uri="{FF2B5EF4-FFF2-40B4-BE49-F238E27FC236}">
                <a16:creationId xmlns:a16="http://schemas.microsoft.com/office/drawing/2014/main" id="{DAAFEC33-3400-DAFC-86CC-3EF869276CAD}"/>
              </a:ext>
            </a:extLst>
          </p:cNvPr>
          <p:cNvSpPr/>
          <p:nvPr/>
        </p:nvSpPr>
        <p:spPr bwMode="auto">
          <a:xfrm>
            <a:off x="438911" y="739808"/>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Malapert Massif</a:t>
            </a:r>
          </a:p>
        </p:txBody>
      </p:sp>
      <p:sp>
        <p:nvSpPr>
          <p:cNvPr id="17" name="Rectangle 16">
            <a:extLst>
              <a:ext uri="{FF2B5EF4-FFF2-40B4-BE49-F238E27FC236}">
                <a16:creationId xmlns:a16="http://schemas.microsoft.com/office/drawing/2014/main" id="{2C884B50-1D85-AE01-C728-6397C11592AB}"/>
              </a:ext>
            </a:extLst>
          </p:cNvPr>
          <p:cNvSpPr/>
          <p:nvPr/>
        </p:nvSpPr>
        <p:spPr bwMode="auto">
          <a:xfrm>
            <a:off x="609600" y="2811034"/>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Mons Mouton Plateau</a:t>
            </a:r>
          </a:p>
        </p:txBody>
      </p:sp>
      <p:sp>
        <p:nvSpPr>
          <p:cNvPr id="18" name="Rectangle 17">
            <a:extLst>
              <a:ext uri="{FF2B5EF4-FFF2-40B4-BE49-F238E27FC236}">
                <a16:creationId xmlns:a16="http://schemas.microsoft.com/office/drawing/2014/main" id="{DE1CE3C1-588B-9DC9-8237-DB8446E84C5E}"/>
              </a:ext>
            </a:extLst>
          </p:cNvPr>
          <p:cNvSpPr/>
          <p:nvPr/>
        </p:nvSpPr>
        <p:spPr bwMode="auto">
          <a:xfrm>
            <a:off x="609600" y="4822969"/>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Mons Mouton</a:t>
            </a:r>
          </a:p>
        </p:txBody>
      </p:sp>
      <p:pic>
        <p:nvPicPr>
          <p:cNvPr id="20" name="Picture 19">
            <a:extLst>
              <a:ext uri="{FF2B5EF4-FFF2-40B4-BE49-F238E27FC236}">
                <a16:creationId xmlns:a16="http://schemas.microsoft.com/office/drawing/2014/main" id="{22C26E98-0479-BAC8-FCD6-E1666837AB96}"/>
              </a:ext>
            </a:extLst>
          </p:cNvPr>
          <p:cNvPicPr>
            <a:picLocks noChangeAspect="1"/>
          </p:cNvPicPr>
          <p:nvPr/>
        </p:nvPicPr>
        <p:blipFill>
          <a:blip r:embed="rId6"/>
          <a:stretch>
            <a:fillRect/>
          </a:stretch>
        </p:blipFill>
        <p:spPr>
          <a:xfrm>
            <a:off x="4153168" y="1031355"/>
            <a:ext cx="3270478" cy="1748014"/>
          </a:xfrm>
          <a:prstGeom prst="rect">
            <a:avLst/>
          </a:prstGeom>
        </p:spPr>
      </p:pic>
      <p:sp>
        <p:nvSpPr>
          <p:cNvPr id="21" name="Rectangle 20">
            <a:extLst>
              <a:ext uri="{FF2B5EF4-FFF2-40B4-BE49-F238E27FC236}">
                <a16:creationId xmlns:a16="http://schemas.microsoft.com/office/drawing/2014/main" id="{9147AEA3-2653-D9C8-2D6F-2CD9FD6F46B9}"/>
              </a:ext>
            </a:extLst>
          </p:cNvPr>
          <p:cNvSpPr/>
          <p:nvPr/>
        </p:nvSpPr>
        <p:spPr bwMode="auto">
          <a:xfrm>
            <a:off x="4153168" y="770644"/>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Nobile Rim 1</a:t>
            </a:r>
          </a:p>
        </p:txBody>
      </p:sp>
      <p:pic>
        <p:nvPicPr>
          <p:cNvPr id="23" name="Picture 22">
            <a:extLst>
              <a:ext uri="{FF2B5EF4-FFF2-40B4-BE49-F238E27FC236}">
                <a16:creationId xmlns:a16="http://schemas.microsoft.com/office/drawing/2014/main" id="{A965A677-378D-61CF-8ECC-30F1B20F63F0}"/>
              </a:ext>
            </a:extLst>
          </p:cNvPr>
          <p:cNvPicPr>
            <a:picLocks noChangeAspect="1"/>
          </p:cNvPicPr>
          <p:nvPr/>
        </p:nvPicPr>
        <p:blipFill>
          <a:blip r:embed="rId7"/>
          <a:stretch>
            <a:fillRect/>
          </a:stretch>
        </p:blipFill>
        <p:spPr>
          <a:xfrm>
            <a:off x="4165600" y="3005474"/>
            <a:ext cx="3218688" cy="1781728"/>
          </a:xfrm>
          <a:prstGeom prst="rect">
            <a:avLst/>
          </a:prstGeom>
        </p:spPr>
      </p:pic>
      <p:sp>
        <p:nvSpPr>
          <p:cNvPr id="24" name="Rectangle 23">
            <a:extLst>
              <a:ext uri="{FF2B5EF4-FFF2-40B4-BE49-F238E27FC236}">
                <a16:creationId xmlns:a16="http://schemas.microsoft.com/office/drawing/2014/main" id="{BD0F44AD-747A-15CA-39E2-718536CBF745}"/>
              </a:ext>
            </a:extLst>
          </p:cNvPr>
          <p:cNvSpPr/>
          <p:nvPr/>
        </p:nvSpPr>
        <p:spPr bwMode="auto">
          <a:xfrm>
            <a:off x="4234452" y="2814225"/>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Nobile Rim 2</a:t>
            </a:r>
          </a:p>
        </p:txBody>
      </p:sp>
      <p:pic>
        <p:nvPicPr>
          <p:cNvPr id="26" name="Picture 25">
            <a:extLst>
              <a:ext uri="{FF2B5EF4-FFF2-40B4-BE49-F238E27FC236}">
                <a16:creationId xmlns:a16="http://schemas.microsoft.com/office/drawing/2014/main" id="{E32E95DB-F279-DD8F-1B26-219A4FF8E537}"/>
              </a:ext>
            </a:extLst>
          </p:cNvPr>
          <p:cNvPicPr>
            <a:picLocks noChangeAspect="1"/>
          </p:cNvPicPr>
          <p:nvPr/>
        </p:nvPicPr>
        <p:blipFill>
          <a:blip r:embed="rId8"/>
          <a:stretch>
            <a:fillRect/>
          </a:stretch>
        </p:blipFill>
        <p:spPr>
          <a:xfrm>
            <a:off x="4162986" y="5077673"/>
            <a:ext cx="3302586" cy="1755713"/>
          </a:xfrm>
          <a:prstGeom prst="rect">
            <a:avLst/>
          </a:prstGeom>
        </p:spPr>
      </p:pic>
      <p:sp>
        <p:nvSpPr>
          <p:cNvPr id="27" name="Rectangle 26">
            <a:extLst>
              <a:ext uri="{FF2B5EF4-FFF2-40B4-BE49-F238E27FC236}">
                <a16:creationId xmlns:a16="http://schemas.microsoft.com/office/drawing/2014/main" id="{E618418F-3313-A04E-288D-ABEFBFAAE550}"/>
              </a:ext>
            </a:extLst>
          </p:cNvPr>
          <p:cNvSpPr/>
          <p:nvPr/>
        </p:nvSpPr>
        <p:spPr bwMode="auto">
          <a:xfrm>
            <a:off x="4255108" y="4805397"/>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Slater Plain</a:t>
            </a:r>
          </a:p>
        </p:txBody>
      </p:sp>
      <p:sp>
        <p:nvSpPr>
          <p:cNvPr id="30" name="Rectangle 29">
            <a:extLst>
              <a:ext uri="{FF2B5EF4-FFF2-40B4-BE49-F238E27FC236}">
                <a16:creationId xmlns:a16="http://schemas.microsoft.com/office/drawing/2014/main" id="{67D3BDF8-8D72-F21B-4914-E163B7059685}"/>
              </a:ext>
            </a:extLst>
          </p:cNvPr>
          <p:cNvSpPr/>
          <p:nvPr/>
        </p:nvSpPr>
        <p:spPr bwMode="auto">
          <a:xfrm>
            <a:off x="7811108" y="4787202"/>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Haworth</a:t>
            </a:r>
          </a:p>
        </p:txBody>
      </p:sp>
      <p:pic>
        <p:nvPicPr>
          <p:cNvPr id="32" name="Picture 31">
            <a:extLst>
              <a:ext uri="{FF2B5EF4-FFF2-40B4-BE49-F238E27FC236}">
                <a16:creationId xmlns:a16="http://schemas.microsoft.com/office/drawing/2014/main" id="{481F13FD-E2F2-CAD5-A736-9BE839060CC9}"/>
              </a:ext>
            </a:extLst>
          </p:cNvPr>
          <p:cNvPicPr>
            <a:picLocks noChangeAspect="1"/>
          </p:cNvPicPr>
          <p:nvPr/>
        </p:nvPicPr>
        <p:blipFill>
          <a:blip r:embed="rId9"/>
          <a:stretch>
            <a:fillRect/>
          </a:stretch>
        </p:blipFill>
        <p:spPr>
          <a:xfrm>
            <a:off x="7721496" y="1051572"/>
            <a:ext cx="3058632" cy="1824984"/>
          </a:xfrm>
          <a:prstGeom prst="rect">
            <a:avLst/>
          </a:prstGeom>
        </p:spPr>
      </p:pic>
      <p:sp>
        <p:nvSpPr>
          <p:cNvPr id="33" name="Rectangle 32">
            <a:extLst>
              <a:ext uri="{FF2B5EF4-FFF2-40B4-BE49-F238E27FC236}">
                <a16:creationId xmlns:a16="http://schemas.microsoft.com/office/drawing/2014/main" id="{F78EC480-61DA-D777-EEB9-F15F1ABE5307}"/>
              </a:ext>
            </a:extLst>
          </p:cNvPr>
          <p:cNvSpPr/>
          <p:nvPr/>
        </p:nvSpPr>
        <p:spPr bwMode="auto">
          <a:xfrm>
            <a:off x="7721496" y="749820"/>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de </a:t>
            </a:r>
            <a:r>
              <a:rPr kumimoji="0" lang="en-US" sz="1400" b="1" i="0" u="none" strike="noStrike" cap="none" normalizeH="0" baseline="0" dirty="0" err="1">
                <a:ln>
                  <a:noFill/>
                </a:ln>
                <a:solidFill>
                  <a:schemeClr val="tx1"/>
                </a:solidFill>
                <a:effectLst/>
                <a:latin typeface="Times" pitchFamily="18" charset="0"/>
              </a:rPr>
              <a:t>Gerlache</a:t>
            </a:r>
            <a:r>
              <a:rPr kumimoji="0" lang="en-US" sz="1400" b="1" i="0" u="none" strike="noStrike" cap="none" normalizeH="0" baseline="0" dirty="0">
                <a:ln>
                  <a:noFill/>
                </a:ln>
                <a:solidFill>
                  <a:schemeClr val="tx1"/>
                </a:solidFill>
                <a:effectLst/>
                <a:latin typeface="Times" pitchFamily="18" charset="0"/>
              </a:rPr>
              <a:t> Rim 2</a:t>
            </a:r>
          </a:p>
        </p:txBody>
      </p:sp>
      <p:pic>
        <p:nvPicPr>
          <p:cNvPr id="35" name="Picture 34">
            <a:extLst>
              <a:ext uri="{FF2B5EF4-FFF2-40B4-BE49-F238E27FC236}">
                <a16:creationId xmlns:a16="http://schemas.microsoft.com/office/drawing/2014/main" id="{4A18356F-F6CF-C5C8-922B-BBB1D14C81D9}"/>
              </a:ext>
            </a:extLst>
          </p:cNvPr>
          <p:cNvPicPr>
            <a:picLocks noChangeAspect="1"/>
          </p:cNvPicPr>
          <p:nvPr/>
        </p:nvPicPr>
        <p:blipFill>
          <a:blip r:embed="rId10"/>
          <a:stretch>
            <a:fillRect/>
          </a:stretch>
        </p:blipFill>
        <p:spPr>
          <a:xfrm>
            <a:off x="7721496" y="3102145"/>
            <a:ext cx="2943590" cy="1766154"/>
          </a:xfrm>
          <a:prstGeom prst="rect">
            <a:avLst/>
          </a:prstGeom>
        </p:spPr>
      </p:pic>
      <p:sp>
        <p:nvSpPr>
          <p:cNvPr id="36" name="Rectangle 35">
            <a:extLst>
              <a:ext uri="{FF2B5EF4-FFF2-40B4-BE49-F238E27FC236}">
                <a16:creationId xmlns:a16="http://schemas.microsoft.com/office/drawing/2014/main" id="{76506D17-06CB-F1B1-247B-00E3B86CCD1C}"/>
              </a:ext>
            </a:extLst>
          </p:cNvPr>
          <p:cNvSpPr/>
          <p:nvPr/>
        </p:nvSpPr>
        <p:spPr bwMode="auto">
          <a:xfrm>
            <a:off x="7709168" y="2835484"/>
            <a:ext cx="3299972" cy="287511"/>
          </a:xfrm>
          <a:prstGeom prst="rect">
            <a:avLst/>
          </a:prstGeom>
          <a:noFill/>
          <a:ln w="28575" cap="rnd" cmpd="sng" algn="ctr">
            <a:no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Peak Near </a:t>
            </a:r>
            <a:r>
              <a:rPr kumimoji="0" lang="en-US" sz="1400" b="1" i="0" u="none" strike="noStrike" cap="none" normalizeH="0" baseline="0" dirty="0" err="1">
                <a:ln>
                  <a:noFill/>
                </a:ln>
                <a:solidFill>
                  <a:schemeClr val="tx1"/>
                </a:solidFill>
                <a:effectLst/>
                <a:latin typeface="Times" pitchFamily="18" charset="0"/>
              </a:rPr>
              <a:t>Cabeus</a:t>
            </a:r>
            <a:r>
              <a:rPr kumimoji="0" lang="en-US" sz="1400" b="1" i="0" u="none" strike="noStrike" cap="none" normalizeH="0" baseline="0" dirty="0">
                <a:ln>
                  <a:noFill/>
                </a:ln>
                <a:solidFill>
                  <a:schemeClr val="tx1"/>
                </a:solidFill>
                <a:effectLst/>
                <a:latin typeface="Times" pitchFamily="18" charset="0"/>
              </a:rPr>
              <a:t> B</a:t>
            </a:r>
          </a:p>
        </p:txBody>
      </p:sp>
    </p:spTree>
    <p:extLst>
      <p:ext uri="{BB962C8B-B14F-4D97-AF65-F5344CB8AC3E}">
        <p14:creationId xmlns:p14="http://schemas.microsoft.com/office/powerpoint/2010/main" val="90876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049027E7-FC48-3443-8995-1FF580F47587}"/>
              </a:ext>
            </a:extLst>
          </p:cNvPr>
          <p:cNvPicPr>
            <a:picLocks noChangeAspect="1"/>
          </p:cNvPicPr>
          <p:nvPr/>
        </p:nvPicPr>
        <p:blipFill>
          <a:blip r:embed="rId2"/>
          <a:srcRect t="14910"/>
          <a:stretch/>
        </p:blipFill>
        <p:spPr>
          <a:xfrm>
            <a:off x="172359" y="2897836"/>
            <a:ext cx="4094841" cy="2819838"/>
          </a:xfrm>
          <a:prstGeom prst="rect">
            <a:avLst/>
          </a:prstGeom>
        </p:spPr>
      </p:pic>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Terrain Thermal Model Building: Solar Data</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18</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176347" y="961797"/>
            <a:ext cx="4748078" cy="2184028"/>
          </a:xfrm>
        </p:spPr>
        <p:txBody>
          <a:bodyPr/>
          <a:lstStyle/>
          <a:p>
            <a:r>
              <a:rPr lang="en-US" sz="1200" dirty="0"/>
              <a:t>JPL Horizons can be used to generate solar data from the perspective of a specific location:</a:t>
            </a:r>
          </a:p>
          <a:p>
            <a:pPr marL="0" indent="0">
              <a:buNone/>
            </a:pPr>
            <a:r>
              <a:rPr lang="en-US" sz="1200" dirty="0"/>
              <a:t>	https://ssd.jpl.nasa.gov/horizons/app.html#/</a:t>
            </a:r>
          </a:p>
          <a:p>
            <a:r>
              <a:rPr lang="en-US" sz="1200" dirty="0"/>
              <a:t>Azimuth is reported using local north as the datum</a:t>
            </a:r>
          </a:p>
          <a:p>
            <a:r>
              <a:rPr lang="en-US" sz="1200" dirty="0"/>
              <a:t>Excel can be used to format the azimuth and elevation data to a format that Thermal Desktop’s  “Orbital Sun/Planet/Radius Vector List” orbit can read</a:t>
            </a:r>
          </a:p>
          <a:p>
            <a:r>
              <a:rPr lang="en-US" sz="1200" dirty="0"/>
              <a:t>Use “Observer range” to calculate solar flux as a function of distance and time, scaled to solar luminosity</a:t>
            </a:r>
          </a:p>
        </p:txBody>
      </p:sp>
      <p:pic>
        <p:nvPicPr>
          <p:cNvPr id="3" name="Picture 2">
            <a:extLst>
              <a:ext uri="{FF2B5EF4-FFF2-40B4-BE49-F238E27FC236}">
                <a16:creationId xmlns:a16="http://schemas.microsoft.com/office/drawing/2014/main" id="{1CDAA325-3800-431E-A594-C2A85DF85231}"/>
              </a:ext>
            </a:extLst>
          </p:cNvPr>
          <p:cNvPicPr>
            <a:picLocks noChangeAspect="1"/>
          </p:cNvPicPr>
          <p:nvPr/>
        </p:nvPicPr>
        <p:blipFill>
          <a:blip r:embed="rId3"/>
          <a:srcRect b="35174"/>
          <a:stretch/>
        </p:blipFill>
        <p:spPr>
          <a:xfrm>
            <a:off x="7441621" y="1341146"/>
            <a:ext cx="2699908" cy="1503139"/>
          </a:xfrm>
          <a:prstGeom prst="rect">
            <a:avLst/>
          </a:prstGeom>
          <a:ln w="38100">
            <a:solidFill>
              <a:srgbClr val="FF0000"/>
            </a:solidFill>
          </a:ln>
        </p:spPr>
      </p:pic>
      <p:sp>
        <p:nvSpPr>
          <p:cNvPr id="17" name="Rectangle 16">
            <a:extLst>
              <a:ext uri="{FF2B5EF4-FFF2-40B4-BE49-F238E27FC236}">
                <a16:creationId xmlns:a16="http://schemas.microsoft.com/office/drawing/2014/main" id="{E67FB1BA-107D-CF97-207B-A11B2C868D43}"/>
              </a:ext>
            </a:extLst>
          </p:cNvPr>
          <p:cNvSpPr/>
          <p:nvPr/>
        </p:nvSpPr>
        <p:spPr bwMode="auto">
          <a:xfrm>
            <a:off x="261418" y="4353253"/>
            <a:ext cx="3981450" cy="20245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8" name="Rectangle 17">
            <a:extLst>
              <a:ext uri="{FF2B5EF4-FFF2-40B4-BE49-F238E27FC236}">
                <a16:creationId xmlns:a16="http://schemas.microsoft.com/office/drawing/2014/main" id="{44C0824D-3322-29FF-AEA0-F941F67EEFD5}"/>
              </a:ext>
            </a:extLst>
          </p:cNvPr>
          <p:cNvSpPr/>
          <p:nvPr/>
        </p:nvSpPr>
        <p:spPr bwMode="auto">
          <a:xfrm>
            <a:off x="261938" y="4106007"/>
            <a:ext cx="3981450" cy="197891"/>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2" name="TextBox 21">
            <a:extLst>
              <a:ext uri="{FF2B5EF4-FFF2-40B4-BE49-F238E27FC236}">
                <a16:creationId xmlns:a16="http://schemas.microsoft.com/office/drawing/2014/main" id="{E51BD6C5-34E2-DC52-9FE1-98208B895E3B}"/>
              </a:ext>
            </a:extLst>
          </p:cNvPr>
          <p:cNvSpPr txBox="1"/>
          <p:nvPr/>
        </p:nvSpPr>
        <p:spPr>
          <a:xfrm>
            <a:off x="6475564" y="807356"/>
            <a:ext cx="2316011" cy="338554"/>
          </a:xfrm>
          <a:prstGeom prst="rect">
            <a:avLst/>
          </a:prstGeom>
          <a:noFill/>
          <a:ln w="38100">
            <a:solidFill>
              <a:srgbClr val="C00000"/>
            </a:solidFill>
          </a:ln>
        </p:spPr>
        <p:txBody>
          <a:bodyPr wrap="square" rtlCol="0">
            <a:spAutoFit/>
          </a:bodyPr>
          <a:lstStyle/>
          <a:p>
            <a:r>
              <a:rPr lang="en-US" sz="1600" dirty="0"/>
              <a:t>Select “Observer Table”</a:t>
            </a:r>
          </a:p>
        </p:txBody>
      </p:sp>
      <p:cxnSp>
        <p:nvCxnSpPr>
          <p:cNvPr id="23" name="Straight Connector 22">
            <a:extLst>
              <a:ext uri="{FF2B5EF4-FFF2-40B4-BE49-F238E27FC236}">
                <a16:creationId xmlns:a16="http://schemas.microsoft.com/office/drawing/2014/main" id="{177D2135-750C-4D04-D01F-ADDECD42B84E}"/>
              </a:ext>
            </a:extLst>
          </p:cNvPr>
          <p:cNvCxnSpPr>
            <a:cxnSpLocks/>
            <a:stCxn id="18" idx="3"/>
            <a:endCxn id="22" idx="1"/>
          </p:cNvCxnSpPr>
          <p:nvPr/>
        </p:nvCxnSpPr>
        <p:spPr bwMode="auto">
          <a:xfrm flipV="1">
            <a:off x="4243388" y="976633"/>
            <a:ext cx="2232176" cy="322832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31" name="Rectangle 30">
            <a:extLst>
              <a:ext uri="{FF2B5EF4-FFF2-40B4-BE49-F238E27FC236}">
                <a16:creationId xmlns:a16="http://schemas.microsoft.com/office/drawing/2014/main" id="{6661DE0D-120B-285C-480F-E655D88CFDE0}"/>
              </a:ext>
            </a:extLst>
          </p:cNvPr>
          <p:cNvSpPr/>
          <p:nvPr/>
        </p:nvSpPr>
        <p:spPr bwMode="auto">
          <a:xfrm>
            <a:off x="261418" y="4581491"/>
            <a:ext cx="3981450" cy="188634"/>
          </a:xfrm>
          <a:prstGeom prst="rect">
            <a:avLst/>
          </a:prstGeom>
          <a:noFill/>
          <a:ln w="38100" cap="flat" cmpd="sng" algn="ctr">
            <a:solidFill>
              <a:srgbClr val="FF832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pic>
        <p:nvPicPr>
          <p:cNvPr id="32" name="Picture 31">
            <a:extLst>
              <a:ext uri="{FF2B5EF4-FFF2-40B4-BE49-F238E27FC236}">
                <a16:creationId xmlns:a16="http://schemas.microsoft.com/office/drawing/2014/main" id="{7815C659-0C58-4304-8558-16B93492B8A4}"/>
              </a:ext>
            </a:extLst>
          </p:cNvPr>
          <p:cNvPicPr>
            <a:picLocks noChangeAspect="1"/>
          </p:cNvPicPr>
          <p:nvPr/>
        </p:nvPicPr>
        <p:blipFill>
          <a:blip r:embed="rId4"/>
          <a:srcRect t="23111" r="30223"/>
          <a:stretch/>
        </p:blipFill>
        <p:spPr>
          <a:xfrm>
            <a:off x="8399825" y="3094354"/>
            <a:ext cx="2001103" cy="1866167"/>
          </a:xfrm>
          <a:prstGeom prst="rect">
            <a:avLst/>
          </a:prstGeom>
          <a:ln w="38100">
            <a:solidFill>
              <a:srgbClr val="FF832F"/>
            </a:solidFill>
          </a:ln>
        </p:spPr>
      </p:pic>
      <p:sp>
        <p:nvSpPr>
          <p:cNvPr id="40" name="Rectangle 39">
            <a:extLst>
              <a:ext uri="{FF2B5EF4-FFF2-40B4-BE49-F238E27FC236}">
                <a16:creationId xmlns:a16="http://schemas.microsoft.com/office/drawing/2014/main" id="{1E4848CD-FB25-752A-1CD9-0E2BA24D475D}"/>
              </a:ext>
            </a:extLst>
          </p:cNvPr>
          <p:cNvSpPr/>
          <p:nvPr/>
        </p:nvSpPr>
        <p:spPr bwMode="auto">
          <a:xfrm>
            <a:off x="261418" y="4824830"/>
            <a:ext cx="3981970" cy="188634"/>
          </a:xfrm>
          <a:prstGeom prst="rect">
            <a:avLst/>
          </a:prstGeom>
          <a:noFill/>
          <a:ln w="38100" cap="flat" cmpd="sng" algn="ctr">
            <a:solidFill>
              <a:srgbClr val="FED73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pitchFamily="18" charset="0"/>
            </a:endParaRPr>
          </a:p>
        </p:txBody>
      </p:sp>
      <p:cxnSp>
        <p:nvCxnSpPr>
          <p:cNvPr id="44" name="Straight Connector 43">
            <a:extLst>
              <a:ext uri="{FF2B5EF4-FFF2-40B4-BE49-F238E27FC236}">
                <a16:creationId xmlns:a16="http://schemas.microsoft.com/office/drawing/2014/main" id="{FFA5FD24-90C0-1EA9-09DC-8081C2253BCF}"/>
              </a:ext>
            </a:extLst>
          </p:cNvPr>
          <p:cNvCxnSpPr>
            <a:cxnSpLocks/>
            <a:stCxn id="31" idx="3"/>
            <a:endCxn id="32" idx="1"/>
          </p:cNvCxnSpPr>
          <p:nvPr/>
        </p:nvCxnSpPr>
        <p:spPr bwMode="auto">
          <a:xfrm flipV="1">
            <a:off x="4242868" y="4027438"/>
            <a:ext cx="4156957" cy="648370"/>
          </a:xfrm>
          <a:prstGeom prst="line">
            <a:avLst/>
          </a:prstGeom>
          <a:solidFill>
            <a:schemeClr val="accent1"/>
          </a:solidFill>
          <a:ln w="38100" cap="flat" cmpd="sng" algn="ctr">
            <a:solidFill>
              <a:srgbClr val="FF832F"/>
            </a:solidFill>
            <a:prstDash val="solid"/>
            <a:round/>
            <a:headEnd type="none" w="med" len="med"/>
            <a:tailEnd type="none" w="med" len="med"/>
          </a:ln>
          <a:effectLst/>
        </p:spPr>
      </p:cxnSp>
      <p:sp>
        <p:nvSpPr>
          <p:cNvPr id="65" name="Rectangle 64">
            <a:extLst>
              <a:ext uri="{FF2B5EF4-FFF2-40B4-BE49-F238E27FC236}">
                <a16:creationId xmlns:a16="http://schemas.microsoft.com/office/drawing/2014/main" id="{07EA30CB-0659-35FD-080E-5D4C09425F7A}"/>
              </a:ext>
            </a:extLst>
          </p:cNvPr>
          <p:cNvSpPr/>
          <p:nvPr/>
        </p:nvSpPr>
        <p:spPr bwMode="auto">
          <a:xfrm>
            <a:off x="261417" y="5062818"/>
            <a:ext cx="3981449" cy="192957"/>
          </a:xfrm>
          <a:prstGeom prst="rect">
            <a:avLst/>
          </a:prstGeom>
          <a:noFill/>
          <a:ln w="38100"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pitchFamily="18" charset="0"/>
            </a:endParaRPr>
          </a:p>
        </p:txBody>
      </p:sp>
      <p:pic>
        <p:nvPicPr>
          <p:cNvPr id="67" name="Picture 66">
            <a:extLst>
              <a:ext uri="{FF2B5EF4-FFF2-40B4-BE49-F238E27FC236}">
                <a16:creationId xmlns:a16="http://schemas.microsoft.com/office/drawing/2014/main" id="{D2702AF8-4261-EED4-08BF-618B03A8014D}"/>
              </a:ext>
            </a:extLst>
          </p:cNvPr>
          <p:cNvPicPr>
            <a:picLocks noChangeAspect="1"/>
          </p:cNvPicPr>
          <p:nvPr/>
        </p:nvPicPr>
        <p:blipFill>
          <a:blip r:embed="rId5"/>
          <a:stretch>
            <a:fillRect/>
          </a:stretch>
        </p:blipFill>
        <p:spPr>
          <a:xfrm>
            <a:off x="2714482" y="5814535"/>
            <a:ext cx="4197143" cy="476470"/>
          </a:xfrm>
          <a:prstGeom prst="rect">
            <a:avLst/>
          </a:prstGeom>
          <a:ln w="38100">
            <a:solidFill>
              <a:srgbClr val="92D050"/>
            </a:solidFill>
          </a:ln>
        </p:spPr>
      </p:pic>
      <p:pic>
        <p:nvPicPr>
          <p:cNvPr id="69" name="Picture 68">
            <a:extLst>
              <a:ext uri="{FF2B5EF4-FFF2-40B4-BE49-F238E27FC236}">
                <a16:creationId xmlns:a16="http://schemas.microsoft.com/office/drawing/2014/main" id="{CC953EF0-3B23-9E5B-64C7-5C49313F1050}"/>
              </a:ext>
            </a:extLst>
          </p:cNvPr>
          <p:cNvPicPr>
            <a:picLocks noChangeAspect="1"/>
          </p:cNvPicPr>
          <p:nvPr/>
        </p:nvPicPr>
        <p:blipFill>
          <a:blip r:embed="rId6"/>
          <a:stretch>
            <a:fillRect/>
          </a:stretch>
        </p:blipFill>
        <p:spPr>
          <a:xfrm>
            <a:off x="2714482" y="6321888"/>
            <a:ext cx="1619476" cy="257211"/>
          </a:xfrm>
          <a:prstGeom prst="rect">
            <a:avLst/>
          </a:prstGeom>
          <a:ln w="38100">
            <a:solidFill>
              <a:srgbClr val="92D050"/>
            </a:solidFill>
          </a:ln>
        </p:spPr>
      </p:pic>
      <p:cxnSp>
        <p:nvCxnSpPr>
          <p:cNvPr id="71" name="Straight Connector 70">
            <a:extLst>
              <a:ext uri="{FF2B5EF4-FFF2-40B4-BE49-F238E27FC236}">
                <a16:creationId xmlns:a16="http://schemas.microsoft.com/office/drawing/2014/main" id="{1B6C1F7F-330C-EE97-D8B8-BBC3C780EFE0}"/>
              </a:ext>
            </a:extLst>
          </p:cNvPr>
          <p:cNvCxnSpPr>
            <a:cxnSpLocks/>
            <a:stCxn id="65" idx="3"/>
          </p:cNvCxnSpPr>
          <p:nvPr/>
        </p:nvCxnSpPr>
        <p:spPr bwMode="auto">
          <a:xfrm>
            <a:off x="4242866" y="5159297"/>
            <a:ext cx="681559" cy="603584"/>
          </a:xfrm>
          <a:prstGeom prst="line">
            <a:avLst/>
          </a:prstGeom>
          <a:solidFill>
            <a:schemeClr val="accent1"/>
          </a:solidFill>
          <a:ln w="38100" cap="flat" cmpd="sng" algn="ctr">
            <a:solidFill>
              <a:srgbClr val="92D050"/>
            </a:solidFill>
            <a:prstDash val="solid"/>
            <a:round/>
            <a:headEnd type="none" w="med" len="med"/>
            <a:tailEnd type="none" w="med" len="med"/>
          </a:ln>
          <a:effectLst/>
        </p:spPr>
      </p:cxnSp>
      <p:pic>
        <p:nvPicPr>
          <p:cNvPr id="77" name="Picture 76">
            <a:extLst>
              <a:ext uri="{FF2B5EF4-FFF2-40B4-BE49-F238E27FC236}">
                <a16:creationId xmlns:a16="http://schemas.microsoft.com/office/drawing/2014/main" id="{D22E74B9-7F1E-DD37-CDCA-ABE10D17BF1B}"/>
              </a:ext>
            </a:extLst>
          </p:cNvPr>
          <p:cNvPicPr>
            <a:picLocks noChangeAspect="1"/>
          </p:cNvPicPr>
          <p:nvPr/>
        </p:nvPicPr>
        <p:blipFill>
          <a:blip r:embed="rId7"/>
          <a:stretch>
            <a:fillRect/>
          </a:stretch>
        </p:blipFill>
        <p:spPr>
          <a:xfrm>
            <a:off x="7746874" y="5247586"/>
            <a:ext cx="3441683" cy="1158168"/>
          </a:xfrm>
          <a:prstGeom prst="rect">
            <a:avLst/>
          </a:prstGeom>
          <a:ln w="38100">
            <a:solidFill>
              <a:srgbClr val="FED730"/>
            </a:solidFill>
          </a:ln>
        </p:spPr>
      </p:pic>
      <p:cxnSp>
        <p:nvCxnSpPr>
          <p:cNvPr id="78" name="Straight Connector 77">
            <a:extLst>
              <a:ext uri="{FF2B5EF4-FFF2-40B4-BE49-F238E27FC236}">
                <a16:creationId xmlns:a16="http://schemas.microsoft.com/office/drawing/2014/main" id="{A05D2329-DAC1-5E92-83EA-0477250C8FE8}"/>
              </a:ext>
            </a:extLst>
          </p:cNvPr>
          <p:cNvCxnSpPr>
            <a:cxnSpLocks/>
            <a:stCxn id="40" idx="3"/>
            <a:endCxn id="77" idx="1"/>
          </p:cNvCxnSpPr>
          <p:nvPr/>
        </p:nvCxnSpPr>
        <p:spPr bwMode="auto">
          <a:xfrm>
            <a:off x="4243388" y="4919147"/>
            <a:ext cx="3503486" cy="907523"/>
          </a:xfrm>
          <a:prstGeom prst="line">
            <a:avLst/>
          </a:prstGeom>
          <a:solidFill>
            <a:schemeClr val="accent1"/>
          </a:solidFill>
          <a:ln w="38100" cap="flat" cmpd="sng" algn="ctr">
            <a:solidFill>
              <a:srgbClr val="FED730"/>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E1C622B-C78F-7F87-BDF0-DB7C676F1EBF}"/>
              </a:ext>
            </a:extLst>
          </p:cNvPr>
          <p:cNvCxnSpPr>
            <a:cxnSpLocks/>
            <a:stCxn id="17" idx="3"/>
            <a:endCxn id="3" idx="1"/>
          </p:cNvCxnSpPr>
          <p:nvPr/>
        </p:nvCxnSpPr>
        <p:spPr bwMode="auto">
          <a:xfrm flipV="1">
            <a:off x="4242868" y="2092716"/>
            <a:ext cx="3198753" cy="236176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FFE84B03-D432-D17D-E821-2095A1525EDE}"/>
              </a:ext>
            </a:extLst>
          </p:cNvPr>
          <p:cNvSpPr txBox="1"/>
          <p:nvPr/>
        </p:nvSpPr>
        <p:spPr>
          <a:xfrm>
            <a:off x="10411824" y="3494301"/>
            <a:ext cx="1780176" cy="1061829"/>
          </a:xfrm>
          <a:prstGeom prst="rect">
            <a:avLst/>
          </a:prstGeom>
          <a:noFill/>
        </p:spPr>
        <p:txBody>
          <a:bodyPr wrap="square">
            <a:spAutoFit/>
          </a:bodyPr>
          <a:lstStyle/>
          <a:p>
            <a:r>
              <a:rPr lang="en-US" sz="1050" b="0" dirty="0"/>
              <a:t>Note: to find altitude, go to </a:t>
            </a:r>
            <a:r>
              <a:rPr lang="en-US" sz="1050" b="0" dirty="0" err="1"/>
              <a:t>Quickmap</a:t>
            </a:r>
            <a:r>
              <a:rPr lang="en-US" sz="1050" b="0" dirty="0"/>
              <a:t>, select LOLA SLDEM data, and use the “Value at Cursor” tool</a:t>
            </a:r>
          </a:p>
          <a:p>
            <a:r>
              <a:rPr lang="en-US" sz="1050" b="0" dirty="0"/>
              <a:t>https://quickmap.lroc.im-ldi.com/</a:t>
            </a:r>
          </a:p>
        </p:txBody>
      </p:sp>
      <p:sp>
        <p:nvSpPr>
          <p:cNvPr id="6" name="Rectangle 5">
            <a:extLst>
              <a:ext uri="{FF2B5EF4-FFF2-40B4-BE49-F238E27FC236}">
                <a16:creationId xmlns:a16="http://schemas.microsoft.com/office/drawing/2014/main" id="{4F338947-1EA9-3F7B-3633-5E443418A5FF}"/>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667361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Terrain Thermal Model Building: Regolith Properties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19</a:t>
            </a:fld>
            <a:endParaRPr lang="en-US"/>
          </a:p>
        </p:txBody>
      </p:sp>
      <p:sp>
        <p:nvSpPr>
          <p:cNvPr id="8" name="Rectangle: Rounded Corners 7">
            <a:extLst>
              <a:ext uri="{FF2B5EF4-FFF2-40B4-BE49-F238E27FC236}">
                <a16:creationId xmlns:a16="http://schemas.microsoft.com/office/drawing/2014/main" id="{F99A1DB5-AECC-4C77-C7A6-D960934E22B8}"/>
              </a:ext>
            </a:extLst>
          </p:cNvPr>
          <p:cNvSpPr/>
          <p:nvPr/>
        </p:nvSpPr>
        <p:spPr bwMode="auto">
          <a:xfrm>
            <a:off x="374904" y="3127248"/>
            <a:ext cx="10972800" cy="3273552"/>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pitchFamily="18" charset="0"/>
              </a:rPr>
              <a:t>Optical Properties</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Times" pitchFamily="18" charset="0"/>
              </a:rPr>
              <a:t>IR Emissivity: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pitchFamily="18" charset="0"/>
              </a:rPr>
              <a:t>The Cross-program Design Specification For Natural Environments (DSNE) </a:t>
            </a:r>
            <a:r>
              <a:rPr lang="en-US" sz="1600" b="0" dirty="0">
                <a:latin typeface="Times" pitchFamily="18" charset="0"/>
              </a:rPr>
              <a:t>recommended value used: </a:t>
            </a:r>
            <a:r>
              <a:rPr lang="el-GR" b="0" dirty="0">
                <a:latin typeface="Times" pitchFamily="18" charset="0"/>
              </a:rPr>
              <a:t>ε</a:t>
            </a:r>
            <a:r>
              <a:rPr lang="en-US" b="0" dirty="0">
                <a:latin typeface="Times" pitchFamily="18" charset="0"/>
              </a:rPr>
              <a:t> </a:t>
            </a:r>
            <a:r>
              <a:rPr lang="en-US" sz="1600" b="0" dirty="0">
                <a:latin typeface="Times" pitchFamily="18" charset="0"/>
              </a:rPr>
              <a:t>= 0.95 [11]</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Times" pitchFamily="18" charset="0"/>
              </a:rPr>
              <a:t>Solar Absorptivity: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Times" pitchFamily="18" charset="0"/>
              </a:rPr>
              <a:t>A worst-case hot min albedo piecewise function</a:t>
            </a:r>
            <a:r>
              <a:rPr kumimoji="0" lang="en-US" sz="1600" b="0" i="0" u="none" strike="noStrike" cap="none" normalizeH="0" baseline="0" dirty="0">
                <a:ln>
                  <a:noFill/>
                </a:ln>
                <a:solidFill>
                  <a:schemeClr val="tx1"/>
                </a:solidFill>
                <a:effectLst/>
                <a:latin typeface="Times" pitchFamily="18" charset="0"/>
              </a:rPr>
              <a:t> (courtesy of Lisa Erickson) was used to calculate solar absorptivity as a function</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pitchFamily="18" charset="0"/>
              </a:rPr>
              <a:t>of solar incidence [12,13]:</a:t>
            </a:r>
          </a:p>
          <a:p>
            <a:pPr marL="0" marR="0" indent="0" algn="l" defTabSz="914400" rtl="0" eaLnBrk="0" fontAlgn="base" latinLnBrk="0" hangingPunct="0">
              <a:lnSpc>
                <a:spcPct val="100000"/>
              </a:lnSpc>
              <a:spcBef>
                <a:spcPct val="0"/>
              </a:spcBef>
              <a:spcAft>
                <a:spcPct val="0"/>
              </a:spcAft>
              <a:buClrTx/>
              <a:buSzTx/>
              <a:buFontTx/>
              <a:buNone/>
              <a:tabLst/>
            </a:pPr>
            <a:endParaRPr lang="en-US" sz="1600" b="0" dirty="0">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b="0" dirty="0">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pitchFamily="18" charset="0"/>
              </a:rPr>
              <a:t>Albedo is converted to absorptivity with: (absorptivity) = (1 – albedo)</a:t>
            </a:r>
          </a:p>
        </p:txBody>
      </p:sp>
      <p:pic>
        <p:nvPicPr>
          <p:cNvPr id="13" name="Picture 12">
            <a:extLst>
              <a:ext uri="{FF2B5EF4-FFF2-40B4-BE49-F238E27FC236}">
                <a16:creationId xmlns:a16="http://schemas.microsoft.com/office/drawing/2014/main" id="{DE2F4095-2651-0D8B-6B36-8FA38078DC83}"/>
              </a:ext>
            </a:extLst>
          </p:cNvPr>
          <p:cNvPicPr>
            <a:picLocks noChangeAspect="1"/>
          </p:cNvPicPr>
          <p:nvPr/>
        </p:nvPicPr>
        <p:blipFill>
          <a:blip r:embed="rId2"/>
          <a:stretch>
            <a:fillRect/>
          </a:stretch>
        </p:blipFill>
        <p:spPr>
          <a:xfrm>
            <a:off x="3089275" y="4839273"/>
            <a:ext cx="5445125" cy="967054"/>
          </a:xfrm>
          <a:prstGeom prst="rect">
            <a:avLst/>
          </a:prstGeom>
        </p:spPr>
      </p:pic>
      <p:sp>
        <p:nvSpPr>
          <p:cNvPr id="14" name="Rectangle: Rounded Corners 13">
            <a:extLst>
              <a:ext uri="{FF2B5EF4-FFF2-40B4-BE49-F238E27FC236}">
                <a16:creationId xmlns:a16="http://schemas.microsoft.com/office/drawing/2014/main" id="{FF066EA0-7C45-4B46-9ECD-1D315506A5B8}"/>
              </a:ext>
            </a:extLst>
          </p:cNvPr>
          <p:cNvSpPr/>
          <p:nvPr/>
        </p:nvSpPr>
        <p:spPr bwMode="auto">
          <a:xfrm>
            <a:off x="374904" y="971248"/>
            <a:ext cx="10972800" cy="1954832"/>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pitchFamily="18" charset="0"/>
              </a:rPr>
              <a:t>Thermophysical Properties</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b="0" dirty="0">
                <a:latin typeface="Times" pitchFamily="18" charset="0"/>
              </a:rPr>
              <a:t>Thermal conductivity as a function of temperature and density is obtained from: Martinez, et al. 2021 [6]</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b="0" dirty="0">
                <a:latin typeface="Times" pitchFamily="18" charset="0"/>
              </a:rPr>
              <a:t>Density as a function of depth is obtained from: Vasavada,  et al. 2012 &amp; Hayne, et al. 2017 [7,8]</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b="0" dirty="0">
                <a:latin typeface="Times" pitchFamily="18" charset="0"/>
              </a:rPr>
              <a:t>Specific heat as a function of temperature is obtained from: Woods‐Robinson, et al. 2019 [9]</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b="0" dirty="0">
                <a:latin typeface="Times" pitchFamily="18" charset="0"/>
              </a:rPr>
              <a:t>Regolith is modeled down to 2m with a total of 8 layers per methods described in the HLS Lunar </a:t>
            </a:r>
          </a:p>
          <a:p>
            <a:pPr marR="0" algn="l" defTabSz="914400" rtl="0" eaLnBrk="0" fontAlgn="base" latinLnBrk="0" hangingPunct="0">
              <a:lnSpc>
                <a:spcPct val="100000"/>
              </a:lnSpc>
              <a:spcBef>
                <a:spcPct val="0"/>
              </a:spcBef>
              <a:spcAft>
                <a:spcPct val="0"/>
              </a:spcAft>
              <a:buClrTx/>
              <a:buSzTx/>
              <a:tabLst/>
            </a:pPr>
            <a:r>
              <a:rPr lang="en-US" sz="1800" b="0" dirty="0">
                <a:latin typeface="Times" pitchFamily="18" charset="0"/>
              </a:rPr>
              <a:t>   Thermal Analysis Guidebook (LTAG) [10]</a:t>
            </a:r>
          </a:p>
        </p:txBody>
      </p:sp>
      <p:sp>
        <p:nvSpPr>
          <p:cNvPr id="3" name="Rectangle 2">
            <a:extLst>
              <a:ext uri="{FF2B5EF4-FFF2-40B4-BE49-F238E27FC236}">
                <a16:creationId xmlns:a16="http://schemas.microsoft.com/office/drawing/2014/main" id="{BFDE6EAC-2926-6E89-B2FD-57F23E3743D7}"/>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38923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92B6092-C122-3EAB-853F-4C166A75F126}"/>
              </a:ext>
            </a:extLst>
          </p:cNvPr>
          <p:cNvGrpSpPr/>
          <p:nvPr/>
        </p:nvGrpSpPr>
        <p:grpSpPr>
          <a:xfrm>
            <a:off x="8099770" y="3786731"/>
            <a:ext cx="1771956" cy="1244549"/>
            <a:chOff x="6469178" y="5020235"/>
            <a:chExt cx="2332553" cy="1550067"/>
          </a:xfrm>
        </p:grpSpPr>
        <p:pic>
          <p:nvPicPr>
            <p:cNvPr id="11" name="Picture 14" descr="Fig. 1">
              <a:extLst>
                <a:ext uri="{FF2B5EF4-FFF2-40B4-BE49-F238E27FC236}">
                  <a16:creationId xmlns:a16="http://schemas.microsoft.com/office/drawing/2014/main" id="{1FD40BFD-D5E0-6AD8-3239-5AA0A42F1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178" y="5020235"/>
              <a:ext cx="2332553" cy="15500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115F268-98B5-36EF-1B62-2A2EB6A8116B}"/>
                </a:ext>
              </a:extLst>
            </p:cNvPr>
            <p:cNvSpPr/>
            <p:nvPr/>
          </p:nvSpPr>
          <p:spPr>
            <a:xfrm>
              <a:off x="8079675" y="5040996"/>
              <a:ext cx="692585" cy="569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LUMENATE</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429768" y="990600"/>
            <a:ext cx="7674864" cy="5410200"/>
          </a:xfrm>
        </p:spPr>
        <p:txBody>
          <a:bodyPr/>
          <a:lstStyle/>
          <a:p>
            <a:r>
              <a:rPr lang="en-US" sz="1800" dirty="0"/>
              <a:t>The Lunar and Mars Environments Analysis Team (LUMENATE) is the new HLS funded team, attempting to improve lunar and mars environments thermal modeling practices </a:t>
            </a:r>
          </a:p>
          <a:p>
            <a:r>
              <a:rPr lang="en-US" sz="1800" dirty="0"/>
              <a:t>Activities planned for the immediate future include:</a:t>
            </a:r>
          </a:p>
          <a:p>
            <a:pPr lvl="1"/>
            <a:r>
              <a:rPr lang="en-US" sz="1600" dirty="0"/>
              <a:t>Support and connect the broader lunar and mars thermal analysis community</a:t>
            </a:r>
          </a:p>
          <a:p>
            <a:pPr lvl="1"/>
            <a:r>
              <a:rPr lang="en-US" sz="1600" dirty="0"/>
              <a:t>Updating the Lunar Thermal Analysis Guidebook (LTAG or HLS-UG-001) with improved guidance on modeling worst cases on the lunar surface, improved procedures for performing mission specific lunar surface analysis, predict impacts of lunar dust, etc.</a:t>
            </a:r>
          </a:p>
          <a:p>
            <a:pPr lvl="1"/>
            <a:r>
              <a:rPr lang="en-US" sz="1600" dirty="0"/>
              <a:t>Assembling/authoring a Mars Thermal Analysis Guidebook (MTAG)</a:t>
            </a:r>
          </a:p>
          <a:p>
            <a:r>
              <a:rPr lang="en-US" sz="1800" dirty="0"/>
              <a:t>The team is growing, but currently the three primary members are:</a:t>
            </a:r>
          </a:p>
          <a:p>
            <a:pPr lvl="1"/>
            <a:r>
              <a:rPr lang="en-US" sz="1400" b="0" dirty="0">
                <a:latin typeface="Arial"/>
                <a:ea typeface="ＭＳ Ｐゴシック"/>
                <a:cs typeface="Arial"/>
              </a:rPr>
              <a:t>Lisa </a:t>
            </a:r>
            <a:r>
              <a:rPr lang="en-US" sz="1400" dirty="0">
                <a:latin typeface="Arial"/>
                <a:ea typeface="ＭＳ Ｐゴシック"/>
                <a:cs typeface="Arial"/>
              </a:rPr>
              <a:t>Erickson		(</a:t>
            </a:r>
            <a:r>
              <a:rPr lang="en-US" sz="1400" dirty="0">
                <a:latin typeface="Arial"/>
                <a:ea typeface="ＭＳ Ｐゴシック"/>
                <a:cs typeface="Arial"/>
                <a:hlinkClick r:id="rId3">
                  <a:extLst>
                    <a:ext uri="{A12FA001-AC4F-418D-AE19-62706E023703}">
                      <ahyp:hlinkClr xmlns:ahyp="http://schemas.microsoft.com/office/drawing/2018/hyperlinkcolor" val="tx"/>
                    </a:ext>
                  </a:extLst>
                </a:hlinkClick>
              </a:rPr>
              <a:t>lisa.erickson@nasa.gov</a:t>
            </a:r>
            <a:r>
              <a:rPr lang="en-US" sz="1400" dirty="0">
                <a:latin typeface="Arial"/>
                <a:ea typeface="ＭＳ Ｐゴシック"/>
                <a:cs typeface="Arial"/>
              </a:rPr>
              <a:t>)</a:t>
            </a:r>
            <a:r>
              <a:rPr lang="en-US" sz="1400" b="0" dirty="0">
                <a:latin typeface="Arial"/>
                <a:ea typeface="ＭＳ Ｐゴシック"/>
                <a:cs typeface="Arial"/>
              </a:rPr>
              <a:t> 	NASA / JSC / EC611</a:t>
            </a:r>
            <a:endParaRPr lang="en-US" sz="1400" dirty="0">
              <a:latin typeface="Arial"/>
              <a:ea typeface="ＭＳ Ｐゴシック"/>
              <a:cs typeface="Arial"/>
            </a:endParaRPr>
          </a:p>
          <a:p>
            <a:pPr lvl="1"/>
            <a:r>
              <a:rPr lang="en-US" sz="1400" dirty="0">
                <a:latin typeface="Arial"/>
                <a:ea typeface="ＭＳ Ｐゴシック"/>
                <a:cs typeface="Arial"/>
              </a:rPr>
              <a:t>Will Grier 		(</a:t>
            </a:r>
            <a:r>
              <a:rPr lang="en-US" sz="1400" dirty="0">
                <a:latin typeface="Arial"/>
                <a:ea typeface="ＭＳ Ｐゴシック"/>
                <a:cs typeface="Arial"/>
                <a:hlinkClick r:id="rId4">
                  <a:extLst>
                    <a:ext uri="{A12FA001-AC4F-418D-AE19-62706E023703}">
                      <ahyp:hlinkClr xmlns:ahyp="http://schemas.microsoft.com/office/drawing/2018/hyperlinkcolor" val="tx"/>
                    </a:ext>
                  </a:extLst>
                </a:hlinkClick>
              </a:rPr>
              <a:t>will.j.grier@nasa.gov</a:t>
            </a:r>
            <a:r>
              <a:rPr lang="en-US" sz="1400" dirty="0">
                <a:latin typeface="Arial"/>
                <a:ea typeface="ＭＳ Ｐゴシック"/>
                <a:cs typeface="Arial"/>
              </a:rPr>
              <a:t>)</a:t>
            </a:r>
            <a:r>
              <a:rPr lang="en-US" sz="1400" b="0" dirty="0">
                <a:latin typeface="Arial"/>
                <a:ea typeface="ＭＳ Ｐゴシック"/>
                <a:cs typeface="Arial"/>
              </a:rPr>
              <a:t> 		NASA / LRC / D206</a:t>
            </a:r>
            <a:endParaRPr lang="en-US" sz="1400" dirty="0">
              <a:latin typeface="Arial"/>
              <a:ea typeface="ＭＳ Ｐゴシック"/>
              <a:cs typeface="Arial"/>
            </a:endParaRPr>
          </a:p>
          <a:p>
            <a:pPr lvl="1"/>
            <a:r>
              <a:rPr lang="en-US" sz="1400" dirty="0">
                <a:latin typeface="Arial"/>
                <a:ea typeface="ＭＳ Ｐゴシック"/>
                <a:cs typeface="Arial"/>
              </a:rPr>
              <a:t>Will Birmingham 	(</a:t>
            </a:r>
            <a:r>
              <a:rPr lang="en-US" sz="1400" u="sng" dirty="0">
                <a:latin typeface="Arial"/>
                <a:ea typeface="ＭＳ Ｐゴシック"/>
                <a:cs typeface="Arial"/>
              </a:rPr>
              <a:t>w</a:t>
            </a:r>
            <a:r>
              <a:rPr lang="en-US" sz="1400" dirty="0">
                <a:latin typeface="Arial"/>
                <a:ea typeface="ＭＳ Ｐゴシック"/>
                <a:cs typeface="Arial"/>
                <a:hlinkClick r:id="rId5">
                  <a:extLst>
                    <a:ext uri="{A12FA001-AC4F-418D-AE19-62706E023703}">
                      <ahyp:hlinkClr xmlns:ahyp="http://schemas.microsoft.com/office/drawing/2018/hyperlinkcolor" val="tx"/>
                    </a:ext>
                  </a:extLst>
                </a:hlinkClick>
              </a:rPr>
              <a:t>illiam.j.birmingham@nasa.gov</a:t>
            </a:r>
            <a:r>
              <a:rPr lang="en-US" sz="1400" dirty="0">
                <a:latin typeface="Arial"/>
                <a:ea typeface="ＭＳ Ｐゴシック"/>
                <a:cs typeface="Arial"/>
              </a:rPr>
              <a:t>) 	</a:t>
            </a:r>
            <a:r>
              <a:rPr lang="en-US" sz="1400" b="0" dirty="0">
                <a:latin typeface="Arial"/>
                <a:ea typeface="ＭＳ Ｐゴシック"/>
                <a:cs typeface="Arial"/>
              </a:rPr>
              <a:t>NASA / MSFC / EV34</a:t>
            </a:r>
          </a:p>
          <a:p>
            <a:pPr lvl="1"/>
            <a:endParaRPr lang="en-US" sz="1400" b="0" dirty="0">
              <a:latin typeface="Arial"/>
              <a:ea typeface="ＭＳ Ｐゴシック"/>
              <a:cs typeface="Arial"/>
            </a:endParaRPr>
          </a:p>
          <a:p>
            <a:pPr lvl="1"/>
            <a:endParaRPr lang="en-US" sz="1400" dirty="0">
              <a:latin typeface="Arial"/>
              <a:ea typeface="ＭＳ Ｐゴシック"/>
              <a:cs typeface="Arial"/>
            </a:endParaRPr>
          </a:p>
          <a:p>
            <a:r>
              <a:rPr lang="en-US" sz="1800" b="1" dirty="0"/>
              <a:t>See Will Grier’s TFAWS 2025 presentation for more information and context</a:t>
            </a:r>
          </a:p>
        </p:txBody>
      </p:sp>
      <p:sp>
        <p:nvSpPr>
          <p:cNvPr id="3" name="TextBox 2">
            <a:extLst>
              <a:ext uri="{FF2B5EF4-FFF2-40B4-BE49-F238E27FC236}">
                <a16:creationId xmlns:a16="http://schemas.microsoft.com/office/drawing/2014/main" id="{9895D67F-AD37-0DC9-8F53-2B8507A5313E}"/>
              </a:ext>
            </a:extLst>
          </p:cNvPr>
          <p:cNvSpPr txBox="1"/>
          <p:nvPr/>
        </p:nvSpPr>
        <p:spPr>
          <a:xfrm>
            <a:off x="1600200" y="5298835"/>
            <a:ext cx="5138928" cy="338554"/>
          </a:xfrm>
          <a:prstGeom prst="rect">
            <a:avLst/>
          </a:prstGeom>
          <a:noFill/>
        </p:spPr>
        <p:txBody>
          <a:bodyPr wrap="square" rtlCol="0">
            <a:spAutoFit/>
          </a:bodyPr>
          <a:lstStyle/>
          <a:p>
            <a:r>
              <a:rPr lang="en-US" sz="1600" i="1" dirty="0"/>
              <a:t>AKA “Lisa and the Wills”</a:t>
            </a:r>
          </a:p>
        </p:txBody>
      </p:sp>
      <p:pic>
        <p:nvPicPr>
          <p:cNvPr id="7" name="Picture 6">
            <a:extLst>
              <a:ext uri="{FF2B5EF4-FFF2-40B4-BE49-F238E27FC236}">
                <a16:creationId xmlns:a16="http://schemas.microsoft.com/office/drawing/2014/main" id="{2DD8FA77-EDBB-5DAA-234A-54139D8CA8CC}"/>
              </a:ext>
            </a:extLst>
          </p:cNvPr>
          <p:cNvPicPr>
            <a:picLocks noChangeAspect="1"/>
          </p:cNvPicPr>
          <p:nvPr/>
        </p:nvPicPr>
        <p:blipFill>
          <a:blip r:embed="rId6"/>
          <a:stretch>
            <a:fillRect/>
          </a:stretch>
        </p:blipFill>
        <p:spPr>
          <a:xfrm>
            <a:off x="8547663" y="1150671"/>
            <a:ext cx="1801545" cy="2271024"/>
          </a:xfrm>
          <a:prstGeom prst="rect">
            <a:avLst/>
          </a:prstGeom>
          <a:ln>
            <a:solidFill>
              <a:schemeClr val="tx1"/>
            </a:solidFill>
          </a:ln>
        </p:spPr>
      </p:pic>
      <p:pic>
        <p:nvPicPr>
          <p:cNvPr id="8" name="Picture 7">
            <a:extLst>
              <a:ext uri="{FF2B5EF4-FFF2-40B4-BE49-F238E27FC236}">
                <a16:creationId xmlns:a16="http://schemas.microsoft.com/office/drawing/2014/main" id="{05274DE5-DBFB-F5A8-A619-3FE699E42832}"/>
              </a:ext>
            </a:extLst>
          </p:cNvPr>
          <p:cNvPicPr>
            <a:picLocks noChangeAspect="1"/>
          </p:cNvPicPr>
          <p:nvPr/>
        </p:nvPicPr>
        <p:blipFill>
          <a:blip r:embed="rId7"/>
          <a:stretch>
            <a:fillRect/>
          </a:stretch>
        </p:blipFill>
        <p:spPr>
          <a:xfrm>
            <a:off x="10100103" y="2741279"/>
            <a:ext cx="1790050" cy="1914854"/>
          </a:xfrm>
          <a:prstGeom prst="rect">
            <a:avLst/>
          </a:prstGeom>
        </p:spPr>
      </p:pic>
      <p:pic>
        <p:nvPicPr>
          <p:cNvPr id="13" name="Picture 12">
            <a:extLst>
              <a:ext uri="{FF2B5EF4-FFF2-40B4-BE49-F238E27FC236}">
                <a16:creationId xmlns:a16="http://schemas.microsoft.com/office/drawing/2014/main" id="{D9B5C1AF-AD2B-81CA-E426-B9BEB01A85AF}"/>
              </a:ext>
            </a:extLst>
          </p:cNvPr>
          <p:cNvPicPr>
            <a:picLocks noChangeAspect="1"/>
          </p:cNvPicPr>
          <p:nvPr/>
        </p:nvPicPr>
        <p:blipFill rotWithShape="1">
          <a:blip r:embed="rId8"/>
          <a:srcRect l="3103" t="170" r="5377"/>
          <a:stretch/>
        </p:blipFill>
        <p:spPr>
          <a:xfrm>
            <a:off x="10268077" y="4658507"/>
            <a:ext cx="1506183" cy="1056468"/>
          </a:xfrm>
          <a:prstGeom prst="rect">
            <a:avLst/>
          </a:prstGeom>
        </p:spPr>
      </p:pic>
      <p:grpSp>
        <p:nvGrpSpPr>
          <p:cNvPr id="14" name="Group 13">
            <a:extLst>
              <a:ext uri="{FF2B5EF4-FFF2-40B4-BE49-F238E27FC236}">
                <a16:creationId xmlns:a16="http://schemas.microsoft.com/office/drawing/2014/main" id="{19EF7E3F-0AD0-BCF8-CA54-670B59CE1D9B}"/>
              </a:ext>
            </a:extLst>
          </p:cNvPr>
          <p:cNvGrpSpPr/>
          <p:nvPr/>
        </p:nvGrpSpPr>
        <p:grpSpPr>
          <a:xfrm>
            <a:off x="8453365" y="5475715"/>
            <a:ext cx="1693506" cy="1232259"/>
            <a:chOff x="5396754" y="3293393"/>
            <a:chExt cx="3378946" cy="2497142"/>
          </a:xfrm>
        </p:grpSpPr>
        <p:pic>
          <p:nvPicPr>
            <p:cNvPr id="15" name="Picture 14">
              <a:extLst>
                <a:ext uri="{FF2B5EF4-FFF2-40B4-BE49-F238E27FC236}">
                  <a16:creationId xmlns:a16="http://schemas.microsoft.com/office/drawing/2014/main" id="{9506D4B9-8F25-4036-DE47-0FF54C0620CA}"/>
                </a:ext>
              </a:extLst>
            </p:cNvPr>
            <p:cNvPicPr>
              <a:picLocks noChangeAspect="1"/>
            </p:cNvPicPr>
            <p:nvPr/>
          </p:nvPicPr>
          <p:blipFill rotWithShape="1">
            <a:blip r:embed="rId9"/>
            <a:srcRect l="61628" t="9003" b="23631"/>
            <a:stretch/>
          </p:blipFill>
          <p:spPr>
            <a:xfrm>
              <a:off x="5988615" y="3293393"/>
              <a:ext cx="2787085" cy="2497142"/>
            </a:xfrm>
            <a:prstGeom prst="rect">
              <a:avLst/>
            </a:prstGeom>
          </p:spPr>
        </p:pic>
        <p:cxnSp>
          <p:nvCxnSpPr>
            <p:cNvPr id="16" name="Straight Arrow Connector 15">
              <a:extLst>
                <a:ext uri="{FF2B5EF4-FFF2-40B4-BE49-F238E27FC236}">
                  <a16:creationId xmlns:a16="http://schemas.microsoft.com/office/drawing/2014/main" id="{1874EDBC-3243-B9D2-83B0-6C775BFFC2A4}"/>
                </a:ext>
              </a:extLst>
            </p:cNvPr>
            <p:cNvCxnSpPr>
              <a:cxnSpLocks/>
            </p:cNvCxnSpPr>
            <p:nvPr/>
          </p:nvCxnSpPr>
          <p:spPr>
            <a:xfrm flipV="1">
              <a:off x="7354678" y="5196904"/>
              <a:ext cx="357963" cy="39341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4DCFAC-270C-1F10-2404-5C78B47493C8}"/>
                </a:ext>
              </a:extLst>
            </p:cNvPr>
            <p:cNvSpPr txBox="1"/>
            <p:nvPr/>
          </p:nvSpPr>
          <p:spPr>
            <a:xfrm>
              <a:off x="5396754" y="4888693"/>
              <a:ext cx="2624192" cy="623702"/>
            </a:xfrm>
            <a:prstGeom prst="rect">
              <a:avLst/>
            </a:prstGeom>
            <a:noFill/>
            <a:ln>
              <a:noFill/>
            </a:ln>
          </p:spPr>
          <p:txBody>
            <a:bodyPr wrap="square" rtlCol="0">
              <a:spAutoFit/>
            </a:bodyPr>
            <a:lstStyle/>
            <a:p>
              <a:r>
                <a:rPr lang="en-US" sz="700" b="1" dirty="0">
                  <a:solidFill>
                    <a:schemeClr val="bg1"/>
                  </a:solidFill>
                </a:rPr>
                <a:t>Crater with PSR  </a:t>
              </a:r>
            </a:p>
            <a:p>
              <a:r>
                <a:rPr lang="en-US" sz="700" b="1" dirty="0">
                  <a:solidFill>
                    <a:schemeClr val="bg1"/>
                  </a:solidFill>
                </a:rPr>
                <a:t>(~4.5km wide)</a:t>
              </a:r>
            </a:p>
          </p:txBody>
        </p:sp>
        <p:sp>
          <p:nvSpPr>
            <p:cNvPr id="18" name="TextBox 17">
              <a:extLst>
                <a:ext uri="{FF2B5EF4-FFF2-40B4-BE49-F238E27FC236}">
                  <a16:creationId xmlns:a16="http://schemas.microsoft.com/office/drawing/2014/main" id="{F4E17AA2-05F5-F3C5-9DA8-A8240716CB09}"/>
                </a:ext>
              </a:extLst>
            </p:cNvPr>
            <p:cNvSpPr txBox="1"/>
            <p:nvPr/>
          </p:nvSpPr>
          <p:spPr>
            <a:xfrm>
              <a:off x="6755550" y="3560916"/>
              <a:ext cx="1652029" cy="514554"/>
            </a:xfrm>
            <a:prstGeom prst="rect">
              <a:avLst/>
            </a:prstGeom>
            <a:noFill/>
            <a:ln>
              <a:noFill/>
            </a:ln>
          </p:spPr>
          <p:txBody>
            <a:bodyPr wrap="square" rtlCol="0">
              <a:spAutoFit/>
            </a:bodyPr>
            <a:lstStyle/>
            <a:p>
              <a:r>
                <a:rPr lang="en-US" sz="1050" b="1" dirty="0">
                  <a:solidFill>
                    <a:schemeClr val="bg1"/>
                  </a:solidFill>
                </a:rPr>
                <a:t>Shackleton</a:t>
              </a:r>
            </a:p>
          </p:txBody>
        </p:sp>
        <p:cxnSp>
          <p:nvCxnSpPr>
            <p:cNvPr id="19" name="Straight Arrow Connector 18">
              <a:extLst>
                <a:ext uri="{FF2B5EF4-FFF2-40B4-BE49-F238E27FC236}">
                  <a16:creationId xmlns:a16="http://schemas.microsoft.com/office/drawing/2014/main" id="{8A3C225A-7FF2-FDB1-BE88-1641DCF11EC7}"/>
                </a:ext>
              </a:extLst>
            </p:cNvPr>
            <p:cNvCxnSpPr/>
            <p:nvPr/>
          </p:nvCxnSpPr>
          <p:spPr>
            <a:xfrm>
              <a:off x="7949685" y="3973133"/>
              <a:ext cx="554069" cy="55621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724AFBC0-50BB-2E4E-080F-0968D18A309E}"/>
              </a:ext>
            </a:extLst>
          </p:cNvPr>
          <p:cNvSpPr txBox="1"/>
          <p:nvPr/>
        </p:nvSpPr>
        <p:spPr>
          <a:xfrm>
            <a:off x="10116736" y="5937647"/>
            <a:ext cx="1506183" cy="615553"/>
          </a:xfrm>
          <a:prstGeom prst="rect">
            <a:avLst/>
          </a:prstGeom>
          <a:noFill/>
        </p:spPr>
        <p:txBody>
          <a:bodyPr wrap="square" rtlCol="0">
            <a:spAutoFit/>
          </a:bodyPr>
          <a:lstStyle/>
          <a:p>
            <a:r>
              <a:rPr lang="en-US" sz="800" dirty="0"/>
              <a:t>PSRs are oddly shaped </a:t>
            </a:r>
            <a:r>
              <a:rPr lang="en-US" sz="800" dirty="0">
                <a:sym typeface="Wingdings" panose="05000000000000000000" pitchFamily="2" charset="2"/>
              </a:rPr>
              <a:t> LTAG methods are needed for thermal analysis of PSR operations.</a:t>
            </a:r>
            <a:endParaRPr lang="en-US" sz="100" dirty="0">
              <a:sym typeface="Wingdings" panose="05000000000000000000" pitchFamily="2" charset="2"/>
            </a:endParaRPr>
          </a:p>
          <a:p>
            <a:r>
              <a:rPr lang="en-US" sz="100" dirty="0">
                <a:hlinkClick r:id="rId10"/>
              </a:rPr>
              <a:t>https://quickmap.lroc.asu.edu</a:t>
            </a:r>
            <a:r>
              <a:rPr lang="en-US" sz="100" dirty="0">
                <a:sym typeface="Wingdings" panose="05000000000000000000" pitchFamily="2" charset="2"/>
              </a:rPr>
              <a:t> </a:t>
            </a:r>
            <a:endParaRPr lang="en-US" sz="100" dirty="0"/>
          </a:p>
        </p:txBody>
      </p:sp>
      <p:pic>
        <p:nvPicPr>
          <p:cNvPr id="6" name="Picture 5">
            <a:extLst>
              <a:ext uri="{FF2B5EF4-FFF2-40B4-BE49-F238E27FC236}">
                <a16:creationId xmlns:a16="http://schemas.microsoft.com/office/drawing/2014/main" id="{7E1CEED8-8EC5-F1DC-60AA-7ABEE4ADC5F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912" b="94132" l="9845" r="89845">
                        <a14:foregroundMark x1="30363" y1="12958" x2="50259" y2="7090"/>
                        <a14:foregroundMark x1="50259" y1="7090" x2="62902" y2="8924"/>
                        <a14:foregroundMark x1="62902" y1="8924" x2="67461" y2="12592"/>
                        <a14:foregroundMark x1="61969" y1="8435" x2="35233" y2="6479"/>
                        <a14:foregroundMark x1="38549" y1="5623" x2="49430" y2="4034"/>
                        <a14:foregroundMark x1="49430" y1="4034" x2="52746" y2="4401"/>
                        <a14:foregroundMark x1="49326" y1="49144" x2="37513" y2="49756"/>
                        <a14:foregroundMark x1="37513" y1="49756" x2="51503" y2="51589"/>
                        <a14:foregroundMark x1="51503" y1="51589" x2="39689" y2="64792"/>
                        <a14:foregroundMark x1="39689" y1="64792" x2="34611" y2="55379"/>
                        <a14:foregroundMark x1="34611" y1="55379" x2="43938" y2="48655"/>
                        <a14:foregroundMark x1="43938" y1="48655" x2="53264" y2="52812"/>
                        <a14:foregroundMark x1="53264" y1="52812" x2="54197" y2="42665"/>
                        <a14:foregroundMark x1="54197" y1="42665" x2="41244" y2="21638"/>
                        <a14:foregroundMark x1="41244" y1="21638" x2="65596" y2="36675"/>
                        <a14:foregroundMark x1="65596" y1="36675" x2="68290" y2="43521"/>
                        <a14:foregroundMark x1="68290" y1="43521" x2="68290" y2="68093"/>
                        <a14:foregroundMark x1="68290" y1="68093" x2="53782" y2="79340"/>
                        <a14:foregroundMark x1="53782" y1="79340" x2="35026" y2="81540"/>
                        <a14:foregroundMark x1="35026" y1="81540" x2="34093" y2="74328"/>
                        <a14:foregroundMark x1="34093" y1="74328" x2="51088" y2="61980"/>
                        <a14:foregroundMark x1="51088" y1="61980" x2="58446" y2="63447"/>
                        <a14:foregroundMark x1="58446" y1="63447" x2="50363" y2="74572"/>
                        <a14:foregroundMark x1="50363" y1="74572" x2="42073" y2="64548"/>
                        <a14:foregroundMark x1="42073" y1="64548" x2="38135" y2="64425"/>
                        <a14:foregroundMark x1="55337" y1="84963" x2="34922" y2="77139"/>
                        <a14:foregroundMark x1="34922" y1="77139" x2="21036" y2="57335"/>
                        <a14:foregroundMark x1="21036" y1="57335" x2="21762" y2="54279"/>
                        <a14:foregroundMark x1="46632" y1="71027" x2="27358" y2="55257"/>
                        <a14:foregroundMark x1="22798" y1="64059" x2="36166" y2="76895"/>
                        <a14:foregroundMark x1="36166" y1="76895" x2="46114" y2="82152"/>
                        <a14:foregroundMark x1="34301" y1="34474" x2="54508" y2="20782"/>
                        <a14:foregroundMark x1="49326" y1="16626" x2="54404" y2="27628"/>
                        <a14:foregroundMark x1="51606" y1="35575" x2="48187" y2="48778"/>
                        <a14:foregroundMark x1="40104" y1="37286" x2="33472" y2="40709"/>
                        <a14:foregroundMark x1="64145" y1="31785" x2="50570" y2="27751"/>
                        <a14:foregroundMark x1="53161" y1="39731" x2="28497" y2="36919"/>
                        <a14:foregroundMark x1="29948" y1="53301" x2="82591" y2="47677"/>
                        <a14:foregroundMark x1="82591" y1="47677" x2="82591" y2="47677"/>
                        <a14:foregroundMark x1="74819" y1="49633" x2="55440" y2="57335"/>
                        <a14:foregroundMark x1="70570" y1="64303" x2="67150" y2="73716"/>
                        <a14:foregroundMark x1="67150" y1="73716" x2="67150" y2="73716"/>
                        <a14:foregroundMark x1="82176" y1="50856" x2="26528" y2="51100"/>
                        <a14:foregroundMark x1="26528" y1="51100" x2="26010" y2="50856"/>
                        <a14:foregroundMark x1="57720" y1="58802" x2="51813" y2="69682"/>
                        <a14:foregroundMark x1="55337" y1="89120" x2="34922" y2="81418"/>
                        <a14:foregroundMark x1="34922" y1="81418" x2="19689" y2="68215"/>
                        <a14:foregroundMark x1="19689" y1="68215" x2="19067" y2="66381"/>
                        <a14:foregroundMark x1="41036" y1="84474" x2="31399" y2="80073"/>
                        <a14:foregroundMark x1="50674" y1="94010" x2="48601" y2="94132"/>
                        <a14:foregroundMark x1="75337" y1="71149" x2="69119" y2="70782"/>
                        <a14:foregroundMark x1="40000" y1="57090" x2="26632" y2="45110"/>
                        <a14:foregroundMark x1="38756" y1="46699" x2="26425" y2="58191"/>
                        <a14:foregroundMark x1="24870" y1="55501" x2="17098" y2="51345"/>
                        <a14:foregroundMark x1="38860" y1="3912" x2="38860" y2="3912"/>
                        <a14:foregroundMark x1="61140" y1="4034" x2="61140" y2="4034"/>
                      </a14:backgroundRemoval>
                    </a14:imgEffect>
                  </a14:imgLayer>
                </a14:imgProps>
              </a:ext>
            </a:extLst>
          </a:blip>
          <a:stretch>
            <a:fillRect/>
          </a:stretch>
        </p:blipFill>
        <p:spPr>
          <a:xfrm>
            <a:off x="10052566" y="1327326"/>
            <a:ext cx="1570353" cy="1331141"/>
          </a:xfrm>
          <a:prstGeom prst="rect">
            <a:avLst/>
          </a:prstGeom>
        </p:spPr>
      </p:pic>
      <p:sp>
        <p:nvSpPr>
          <p:cNvPr id="21" name="Rectangle 20">
            <a:extLst>
              <a:ext uri="{FF2B5EF4-FFF2-40B4-BE49-F238E27FC236}">
                <a16:creationId xmlns:a16="http://schemas.microsoft.com/office/drawing/2014/main" id="{0ECDDD46-F379-26D8-42E3-ABA055655545}"/>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1063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Lander Model</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20</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609600" y="866398"/>
            <a:ext cx="6905047" cy="5801101"/>
          </a:xfrm>
        </p:spPr>
        <p:txBody>
          <a:bodyPr/>
          <a:lstStyle/>
          <a:p>
            <a:r>
              <a:rPr lang="en-US" sz="1400" dirty="0"/>
              <a:t>Main structure is an enclosed cylinder: 4.5m diameter, 5m tall.</a:t>
            </a:r>
          </a:p>
          <a:p>
            <a:r>
              <a:rPr lang="en-US" sz="1400" dirty="0"/>
              <a:t>The walls of the lander are convectively coupled to a 20°C bulk gas node.</a:t>
            </a:r>
          </a:p>
          <a:p>
            <a:r>
              <a:rPr lang="en-US" sz="1400" dirty="0"/>
              <a:t>Lander legs position the main cylinder ~1.5m off the ground.</a:t>
            </a:r>
          </a:p>
          <a:p>
            <a:r>
              <a:rPr lang="en-US" sz="1400" dirty="0"/>
              <a:t>The main goal of the lander is to create reasonable and realistic shadows/reflections on the regolith.</a:t>
            </a:r>
          </a:p>
          <a:p>
            <a:r>
              <a:rPr lang="en-US" sz="1400" dirty="0"/>
              <a:t>Radiators are all </a:t>
            </a:r>
            <a:r>
              <a:rPr lang="en-US" sz="1400" b="1" dirty="0"/>
              <a:t>one-sided and 10m^2 each</a:t>
            </a:r>
            <a:r>
              <a:rPr lang="en-US" sz="1400" dirty="0"/>
              <a:t>. </a:t>
            </a:r>
          </a:p>
          <a:p>
            <a:r>
              <a:rPr lang="en-US" sz="1400" dirty="0"/>
              <a:t>Vertical radiators are arranged in an array, so the most terrain-impacted radiator can be selected for calculating terrain-induced knock downs</a:t>
            </a:r>
          </a:p>
          <a:p>
            <a:r>
              <a:rPr lang="en-US" sz="1400" dirty="0"/>
              <a:t> Optical Properties:</a:t>
            </a:r>
          </a:p>
          <a:p>
            <a:pPr lvl="1"/>
            <a:r>
              <a:rPr lang="en-US" sz="1200" dirty="0"/>
              <a:t>Radiators (two analyzed): </a:t>
            </a:r>
          </a:p>
          <a:p>
            <a:pPr lvl="2"/>
            <a:r>
              <a:rPr lang="en-US" sz="1100" dirty="0"/>
              <a:t>Z93: 			</a:t>
            </a:r>
            <a:r>
              <a:rPr lang="el-GR" sz="1100" dirty="0"/>
              <a:t>α</a:t>
            </a:r>
            <a:r>
              <a:rPr lang="en-US" sz="1100" dirty="0"/>
              <a:t>/</a:t>
            </a:r>
            <a:r>
              <a:rPr lang="el-GR" sz="1200" dirty="0"/>
              <a:t>ε</a:t>
            </a:r>
            <a:r>
              <a:rPr lang="en-US" sz="1100" dirty="0"/>
              <a:t> = 0.16/0.92 	[14]</a:t>
            </a:r>
          </a:p>
          <a:p>
            <a:pPr lvl="2"/>
            <a:r>
              <a:rPr lang="en-US" sz="1100" dirty="0"/>
              <a:t>Dusted Z93: 		</a:t>
            </a:r>
            <a:r>
              <a:rPr lang="el-GR" sz="1100" dirty="0"/>
              <a:t>α</a:t>
            </a:r>
            <a:r>
              <a:rPr lang="en-US" sz="1100" dirty="0"/>
              <a:t>/</a:t>
            </a:r>
            <a:r>
              <a:rPr lang="el-GR" sz="1200" dirty="0"/>
              <a:t>ε</a:t>
            </a:r>
            <a:r>
              <a:rPr lang="en-US" sz="1100" dirty="0"/>
              <a:t> = 0.5/0.92*</a:t>
            </a:r>
          </a:p>
          <a:p>
            <a:pPr marL="914400" lvl="2" indent="0">
              <a:buNone/>
            </a:pPr>
            <a:r>
              <a:rPr lang="en-US" sz="800" dirty="0"/>
              <a:t>*</a:t>
            </a:r>
            <a:r>
              <a:rPr lang="el-GR" sz="800" dirty="0"/>
              <a:t>α</a:t>
            </a:r>
            <a:r>
              <a:rPr lang="en-US" sz="800" dirty="0"/>
              <a:t> approximated using the rule of mixtures, assuming a coverage fraction of 50%: </a:t>
            </a:r>
          </a:p>
          <a:p>
            <a:pPr marL="914400" lvl="2" indent="0">
              <a:buNone/>
            </a:pPr>
            <a:r>
              <a:rPr lang="el-GR" sz="800" dirty="0"/>
              <a:t>α</a:t>
            </a:r>
            <a:r>
              <a:rPr lang="en-US" sz="800" baseline="-25000" dirty="0"/>
              <a:t>dusted</a:t>
            </a:r>
            <a:r>
              <a:rPr lang="en-US" sz="800" dirty="0"/>
              <a:t> = 0.5*</a:t>
            </a:r>
            <a:r>
              <a:rPr lang="el-GR" sz="800" dirty="0"/>
              <a:t> α</a:t>
            </a:r>
            <a:r>
              <a:rPr lang="en-US" sz="800" baseline="-25000" dirty="0"/>
              <a:t>dust</a:t>
            </a:r>
            <a:r>
              <a:rPr lang="en-US" sz="800" dirty="0"/>
              <a:t> + 0.5</a:t>
            </a:r>
            <a:r>
              <a:rPr lang="el-GR" sz="800" dirty="0"/>
              <a:t>α</a:t>
            </a:r>
            <a:r>
              <a:rPr lang="en-US" sz="800" baseline="-25000" dirty="0"/>
              <a:t>Z93</a:t>
            </a:r>
            <a:r>
              <a:rPr lang="en-US" sz="800" dirty="0"/>
              <a:t> = 0.5 x 0.84 + 0.5 x 0.16 = 0.5</a:t>
            </a:r>
            <a:endParaRPr lang="en-US" sz="1000" dirty="0"/>
          </a:p>
          <a:p>
            <a:pPr lvl="1"/>
            <a:r>
              <a:rPr lang="en-US" sz="1200" dirty="0"/>
              <a:t>Lander exterior: </a:t>
            </a:r>
          </a:p>
          <a:p>
            <a:pPr lvl="2"/>
            <a:r>
              <a:rPr lang="en-US" sz="1100" dirty="0"/>
              <a:t>Beta Cloth: 		</a:t>
            </a:r>
            <a:r>
              <a:rPr lang="el-GR" sz="1100" dirty="0"/>
              <a:t>α</a:t>
            </a:r>
            <a:r>
              <a:rPr lang="en-US" sz="1100" dirty="0"/>
              <a:t>/</a:t>
            </a:r>
            <a:r>
              <a:rPr lang="el-GR" sz="1200" dirty="0"/>
              <a:t>ε</a:t>
            </a:r>
            <a:r>
              <a:rPr lang="en-US" sz="1100" dirty="0"/>
              <a:t> = 0.3/0.9		[14]</a:t>
            </a:r>
          </a:p>
          <a:p>
            <a:pPr lvl="1"/>
            <a:r>
              <a:rPr lang="en-US" sz="1200" dirty="0"/>
              <a:t>Lander legs: </a:t>
            </a:r>
          </a:p>
          <a:p>
            <a:pPr lvl="2"/>
            <a:r>
              <a:rPr lang="en-US" sz="1100" dirty="0"/>
              <a:t>Dusty Silver Teflon: 		</a:t>
            </a:r>
            <a:r>
              <a:rPr lang="el-GR" sz="1100" dirty="0"/>
              <a:t>α</a:t>
            </a:r>
            <a:r>
              <a:rPr lang="en-US" sz="1100" dirty="0"/>
              <a:t>/</a:t>
            </a:r>
            <a:r>
              <a:rPr lang="el-GR" sz="1200" dirty="0"/>
              <a:t>ε</a:t>
            </a:r>
            <a:r>
              <a:rPr lang="en-US" sz="1100" dirty="0"/>
              <a:t> = 0.46/0.81**	[14]</a:t>
            </a:r>
          </a:p>
          <a:p>
            <a:pPr marL="914400" lvl="2" indent="0">
              <a:buNone/>
            </a:pPr>
            <a:r>
              <a:rPr lang="en-US" sz="800" dirty="0"/>
              <a:t>**</a:t>
            </a:r>
            <a:r>
              <a:rPr lang="el-GR" sz="800" dirty="0"/>
              <a:t>α</a:t>
            </a:r>
            <a:r>
              <a:rPr lang="en-US" sz="800" dirty="0"/>
              <a:t> approximated using the rule of mixtures, assuming a coverage fraction of 50%: </a:t>
            </a:r>
          </a:p>
          <a:p>
            <a:pPr marL="914400" lvl="2" indent="0">
              <a:buNone/>
            </a:pPr>
            <a:r>
              <a:rPr lang="el-GR" sz="800" dirty="0"/>
              <a:t>α</a:t>
            </a:r>
            <a:r>
              <a:rPr lang="en-US" sz="800" baseline="-25000" dirty="0"/>
              <a:t>dusted</a:t>
            </a:r>
            <a:r>
              <a:rPr lang="en-US" sz="800" dirty="0"/>
              <a:t> = 0.5*</a:t>
            </a:r>
            <a:r>
              <a:rPr lang="el-GR" sz="800" dirty="0"/>
              <a:t> α</a:t>
            </a:r>
            <a:r>
              <a:rPr lang="en-US" sz="800" baseline="-25000" dirty="0"/>
              <a:t>dust</a:t>
            </a:r>
            <a:r>
              <a:rPr lang="en-US" sz="800" dirty="0"/>
              <a:t> + 0.5</a:t>
            </a:r>
            <a:r>
              <a:rPr lang="el-GR" sz="800" dirty="0"/>
              <a:t>α</a:t>
            </a:r>
            <a:r>
              <a:rPr lang="en-US" sz="800" baseline="-25000" dirty="0"/>
              <a:t>Z93</a:t>
            </a:r>
            <a:r>
              <a:rPr lang="en-US" sz="800" dirty="0"/>
              <a:t> = 0.5 x 0.84 + 0.5 x 0.08 = 0.46</a:t>
            </a:r>
          </a:p>
          <a:p>
            <a:r>
              <a:rPr lang="en-US" sz="1400" dirty="0"/>
              <a:t>NOTE: Emissivity is held constant for the dusted surface to maintain conservatism because emissivity will trend upward toward the emissivity of regolith for </a:t>
            </a:r>
            <a:r>
              <a:rPr lang="en-US" sz="1400" i="1" dirty="0"/>
              <a:t>lightly dusted surfaces (in this case “lightly dusted” is assumed to be below 50% coverage [15]).</a:t>
            </a:r>
            <a:r>
              <a:rPr lang="en-US" sz="1400" dirty="0"/>
              <a:t> </a:t>
            </a:r>
            <a:r>
              <a:rPr lang="en-US" sz="1400" b="1" dirty="0"/>
              <a:t>Note that heavily dusted surfaces will exhibit a decrease in effective emissivity. </a:t>
            </a:r>
            <a:r>
              <a:rPr lang="en-US" sz="1400" dirty="0"/>
              <a:t>Surfaces expected to be heavily dusted should be analyzed with greater conservatism.</a:t>
            </a:r>
            <a:endParaRPr lang="en-US" sz="1400" b="1" dirty="0"/>
          </a:p>
        </p:txBody>
      </p:sp>
      <p:pic>
        <p:nvPicPr>
          <p:cNvPr id="3" name="Picture 2">
            <a:extLst>
              <a:ext uri="{FF2B5EF4-FFF2-40B4-BE49-F238E27FC236}">
                <a16:creationId xmlns:a16="http://schemas.microsoft.com/office/drawing/2014/main" id="{BC49B9F1-C50E-B38E-2B43-5122F5BCB6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7514647" y="866399"/>
            <a:ext cx="3799603" cy="4943851"/>
          </a:xfrm>
          <a:prstGeom prst="rect">
            <a:avLst/>
          </a:prstGeom>
        </p:spPr>
      </p:pic>
      <p:sp>
        <p:nvSpPr>
          <p:cNvPr id="6" name="Rectangle 5">
            <a:extLst>
              <a:ext uri="{FF2B5EF4-FFF2-40B4-BE49-F238E27FC236}">
                <a16:creationId xmlns:a16="http://schemas.microsoft.com/office/drawing/2014/main" id="{48E7B245-26F4-36A8-4B52-563A68B26A31}"/>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216965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Lander Model: Case Matrix</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21</a:t>
            </a:fld>
            <a:endParaRPr lang="en-US"/>
          </a:p>
        </p:txBody>
      </p:sp>
      <p:pic>
        <p:nvPicPr>
          <p:cNvPr id="12" name="Picture 11">
            <a:extLst>
              <a:ext uri="{FF2B5EF4-FFF2-40B4-BE49-F238E27FC236}">
                <a16:creationId xmlns:a16="http://schemas.microsoft.com/office/drawing/2014/main" id="{A53A2F93-CA57-8675-77DE-FC2DB91A229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979796" y="2115442"/>
            <a:ext cx="1292269" cy="1681435"/>
          </a:xfrm>
          <a:prstGeom prst="rect">
            <a:avLst/>
          </a:prstGeom>
        </p:spPr>
      </p:pic>
      <p:sp>
        <p:nvSpPr>
          <p:cNvPr id="14" name="Rectangle: Rounded Corners 13">
            <a:extLst>
              <a:ext uri="{FF2B5EF4-FFF2-40B4-BE49-F238E27FC236}">
                <a16:creationId xmlns:a16="http://schemas.microsoft.com/office/drawing/2014/main" id="{BF0AF72B-B613-BBD3-4028-BCB0C8001EDA}"/>
              </a:ext>
            </a:extLst>
          </p:cNvPr>
          <p:cNvSpPr/>
          <p:nvPr/>
        </p:nvSpPr>
        <p:spPr bwMode="auto">
          <a:xfrm>
            <a:off x="2656381" y="2209151"/>
            <a:ext cx="1315616" cy="533400"/>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pitchFamily="18" charset="0"/>
              </a:rPr>
              <a:t>Gravity Aligned</a:t>
            </a:r>
          </a:p>
        </p:txBody>
      </p:sp>
      <p:sp>
        <p:nvSpPr>
          <p:cNvPr id="15" name="Rectangle: Rounded Corners 14">
            <a:extLst>
              <a:ext uri="{FF2B5EF4-FFF2-40B4-BE49-F238E27FC236}">
                <a16:creationId xmlns:a16="http://schemas.microsoft.com/office/drawing/2014/main" id="{153908A1-6299-5E64-C2C7-0795450C25EB}"/>
              </a:ext>
            </a:extLst>
          </p:cNvPr>
          <p:cNvSpPr/>
          <p:nvPr/>
        </p:nvSpPr>
        <p:spPr bwMode="auto">
          <a:xfrm>
            <a:off x="2656381" y="3077716"/>
            <a:ext cx="1315616" cy="533400"/>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pitchFamily="18" charset="0"/>
              </a:rPr>
              <a:t>Terrain Aligned</a:t>
            </a:r>
          </a:p>
        </p:txBody>
      </p:sp>
      <p:sp>
        <p:nvSpPr>
          <p:cNvPr id="16" name="Rectangle: Rounded Corners 15">
            <a:extLst>
              <a:ext uri="{FF2B5EF4-FFF2-40B4-BE49-F238E27FC236}">
                <a16:creationId xmlns:a16="http://schemas.microsoft.com/office/drawing/2014/main" id="{B7907D36-46E5-17C2-9118-9E82406E4124}"/>
              </a:ext>
            </a:extLst>
          </p:cNvPr>
          <p:cNvSpPr/>
          <p:nvPr/>
        </p:nvSpPr>
        <p:spPr bwMode="auto">
          <a:xfrm>
            <a:off x="4322590" y="1312559"/>
            <a:ext cx="1315616" cy="533400"/>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Clean Z93</a:t>
            </a:r>
          </a:p>
        </p:txBody>
      </p:sp>
      <p:sp>
        <p:nvSpPr>
          <p:cNvPr id="17" name="Rectangle: Rounded Corners 16">
            <a:extLst>
              <a:ext uri="{FF2B5EF4-FFF2-40B4-BE49-F238E27FC236}">
                <a16:creationId xmlns:a16="http://schemas.microsoft.com/office/drawing/2014/main" id="{BA39DD44-33D2-0A4D-096B-4E6BC6572080}"/>
              </a:ext>
            </a:extLst>
          </p:cNvPr>
          <p:cNvSpPr/>
          <p:nvPr/>
        </p:nvSpPr>
        <p:spPr bwMode="auto">
          <a:xfrm>
            <a:off x="4322590" y="3077715"/>
            <a:ext cx="1315616" cy="533400"/>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Clean Z93</a:t>
            </a:r>
          </a:p>
        </p:txBody>
      </p:sp>
      <p:sp>
        <p:nvSpPr>
          <p:cNvPr id="20" name="Rectangle: Rounded Corners 19">
            <a:extLst>
              <a:ext uri="{FF2B5EF4-FFF2-40B4-BE49-F238E27FC236}">
                <a16:creationId xmlns:a16="http://schemas.microsoft.com/office/drawing/2014/main" id="{5213ECB7-187B-7EFB-2D93-9F21CD0E5A98}"/>
              </a:ext>
            </a:extLst>
          </p:cNvPr>
          <p:cNvSpPr/>
          <p:nvPr/>
        </p:nvSpPr>
        <p:spPr bwMode="auto">
          <a:xfrm>
            <a:off x="4322590" y="2209151"/>
            <a:ext cx="1315616" cy="533400"/>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Dusty Z93</a:t>
            </a:r>
          </a:p>
        </p:txBody>
      </p:sp>
      <p:sp>
        <p:nvSpPr>
          <p:cNvPr id="21" name="Rectangle: Rounded Corners 20">
            <a:extLst>
              <a:ext uri="{FF2B5EF4-FFF2-40B4-BE49-F238E27FC236}">
                <a16:creationId xmlns:a16="http://schemas.microsoft.com/office/drawing/2014/main" id="{3042A434-71B1-D32E-C620-D601CAD0AFAD}"/>
              </a:ext>
            </a:extLst>
          </p:cNvPr>
          <p:cNvSpPr/>
          <p:nvPr/>
        </p:nvSpPr>
        <p:spPr bwMode="auto">
          <a:xfrm>
            <a:off x="4322590" y="3982060"/>
            <a:ext cx="1315616" cy="533400"/>
          </a:xfrm>
          <a:prstGeom prst="round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Dusty Z93</a:t>
            </a:r>
          </a:p>
        </p:txBody>
      </p:sp>
      <p:cxnSp>
        <p:nvCxnSpPr>
          <p:cNvPr id="43" name="Straight Connector 42">
            <a:extLst>
              <a:ext uri="{FF2B5EF4-FFF2-40B4-BE49-F238E27FC236}">
                <a16:creationId xmlns:a16="http://schemas.microsoft.com/office/drawing/2014/main" id="{FC72AE5B-7DE5-C2C7-7366-9ECBAD8F238A}"/>
              </a:ext>
            </a:extLst>
          </p:cNvPr>
          <p:cNvCxnSpPr>
            <a:stCxn id="14" idx="3"/>
            <a:endCxn id="16" idx="1"/>
          </p:cNvCxnSpPr>
          <p:nvPr/>
        </p:nvCxnSpPr>
        <p:spPr bwMode="auto">
          <a:xfrm flipV="1">
            <a:off x="3971997" y="1579259"/>
            <a:ext cx="350593" cy="8965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64C35C1E-AE9C-DA8E-962F-CE47C029FC6B}"/>
              </a:ext>
            </a:extLst>
          </p:cNvPr>
          <p:cNvCxnSpPr>
            <a:stCxn id="14" idx="3"/>
            <a:endCxn id="20" idx="1"/>
          </p:cNvCxnSpPr>
          <p:nvPr/>
        </p:nvCxnSpPr>
        <p:spPr bwMode="auto">
          <a:xfrm>
            <a:off x="3971997" y="2475851"/>
            <a:ext cx="350593"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68440871-25AA-02A8-1EA7-6B4B7A2BCD57}"/>
              </a:ext>
            </a:extLst>
          </p:cNvPr>
          <p:cNvCxnSpPr>
            <a:stCxn id="15" idx="3"/>
            <a:endCxn id="17" idx="1"/>
          </p:cNvCxnSpPr>
          <p:nvPr/>
        </p:nvCxnSpPr>
        <p:spPr bwMode="auto">
          <a:xfrm flipV="1">
            <a:off x="3971997" y="3344415"/>
            <a:ext cx="350593"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D496CAAB-BF91-331A-8172-7F4A6BF3A84E}"/>
              </a:ext>
            </a:extLst>
          </p:cNvPr>
          <p:cNvCxnSpPr>
            <a:stCxn id="15" idx="3"/>
            <a:endCxn id="21" idx="1"/>
          </p:cNvCxnSpPr>
          <p:nvPr/>
        </p:nvCxnSpPr>
        <p:spPr bwMode="auto">
          <a:xfrm>
            <a:off x="3971997" y="3344416"/>
            <a:ext cx="350593" cy="9043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3FD8774F-B6BC-92D6-53A7-3C082B587EB2}"/>
              </a:ext>
            </a:extLst>
          </p:cNvPr>
          <p:cNvCxnSpPr>
            <a:cxnSpLocks/>
            <a:stCxn id="12" idx="3"/>
            <a:endCxn id="14" idx="1"/>
          </p:cNvCxnSpPr>
          <p:nvPr/>
        </p:nvCxnSpPr>
        <p:spPr bwMode="auto">
          <a:xfrm flipV="1">
            <a:off x="2272065" y="2475851"/>
            <a:ext cx="384316" cy="480309"/>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94FD8B5A-AF3D-5490-2799-D631012A79F8}"/>
              </a:ext>
            </a:extLst>
          </p:cNvPr>
          <p:cNvCxnSpPr>
            <a:cxnSpLocks/>
            <a:stCxn id="12" idx="3"/>
            <a:endCxn id="15" idx="1"/>
          </p:cNvCxnSpPr>
          <p:nvPr/>
        </p:nvCxnSpPr>
        <p:spPr bwMode="auto">
          <a:xfrm>
            <a:off x="2272065" y="2956160"/>
            <a:ext cx="384316" cy="388256"/>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8" name="Picture 87">
            <a:extLst>
              <a:ext uri="{FF2B5EF4-FFF2-40B4-BE49-F238E27FC236}">
                <a16:creationId xmlns:a16="http://schemas.microsoft.com/office/drawing/2014/main" id="{B325757A-20FC-77B9-9B28-B8FAF46852BA}"/>
              </a:ext>
            </a:extLst>
          </p:cNvPr>
          <p:cNvPicPr>
            <a:picLocks noChangeAspect="1"/>
          </p:cNvPicPr>
          <p:nvPr/>
        </p:nvPicPr>
        <p:blipFill>
          <a:blip r:embed="rId4"/>
          <a:stretch>
            <a:fillRect/>
          </a:stretch>
        </p:blipFill>
        <p:spPr>
          <a:xfrm>
            <a:off x="6718336" y="1785006"/>
            <a:ext cx="1816064" cy="2511102"/>
          </a:xfrm>
          <a:prstGeom prst="rect">
            <a:avLst/>
          </a:prstGeom>
        </p:spPr>
      </p:pic>
      <p:sp>
        <p:nvSpPr>
          <p:cNvPr id="89" name="Rectangle 88">
            <a:extLst>
              <a:ext uri="{FF2B5EF4-FFF2-40B4-BE49-F238E27FC236}">
                <a16:creationId xmlns:a16="http://schemas.microsoft.com/office/drawing/2014/main" id="{9D462FDA-CCDF-6E81-EECA-0C623E61ADF2}"/>
              </a:ext>
            </a:extLst>
          </p:cNvPr>
          <p:cNvSpPr/>
          <p:nvPr/>
        </p:nvSpPr>
        <p:spPr bwMode="auto">
          <a:xfrm>
            <a:off x="6786137" y="1287183"/>
            <a:ext cx="1596610" cy="287511"/>
          </a:xfrm>
          <a:prstGeom prst="rect">
            <a:avLst/>
          </a:prstGeom>
          <a:no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Gravity Aligned</a:t>
            </a:r>
          </a:p>
        </p:txBody>
      </p:sp>
      <p:pic>
        <p:nvPicPr>
          <p:cNvPr id="93" name="Picture 92">
            <a:extLst>
              <a:ext uri="{FF2B5EF4-FFF2-40B4-BE49-F238E27FC236}">
                <a16:creationId xmlns:a16="http://schemas.microsoft.com/office/drawing/2014/main" id="{DE71A3CD-AC9A-FC6B-6523-4EE7FB4AC5A9}"/>
              </a:ext>
            </a:extLst>
          </p:cNvPr>
          <p:cNvPicPr>
            <a:picLocks noChangeAspect="1"/>
          </p:cNvPicPr>
          <p:nvPr/>
        </p:nvPicPr>
        <p:blipFill>
          <a:blip r:embed="rId5"/>
          <a:stretch>
            <a:fillRect/>
          </a:stretch>
        </p:blipFill>
        <p:spPr>
          <a:xfrm>
            <a:off x="8845401" y="1791458"/>
            <a:ext cx="1724213" cy="2511102"/>
          </a:xfrm>
          <a:prstGeom prst="rect">
            <a:avLst/>
          </a:prstGeom>
        </p:spPr>
      </p:pic>
      <p:sp>
        <p:nvSpPr>
          <p:cNvPr id="94" name="Rectangle 93">
            <a:extLst>
              <a:ext uri="{FF2B5EF4-FFF2-40B4-BE49-F238E27FC236}">
                <a16:creationId xmlns:a16="http://schemas.microsoft.com/office/drawing/2014/main" id="{23AE7F41-4E8A-91E3-3B0C-1D77439A99D0}"/>
              </a:ext>
            </a:extLst>
          </p:cNvPr>
          <p:cNvSpPr/>
          <p:nvPr/>
        </p:nvSpPr>
        <p:spPr bwMode="auto">
          <a:xfrm>
            <a:off x="8900058" y="1293635"/>
            <a:ext cx="1596610" cy="287511"/>
          </a:xfrm>
          <a:prstGeom prst="rect">
            <a:avLst/>
          </a:prstGeom>
          <a:no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Terrain Aligned</a:t>
            </a:r>
          </a:p>
        </p:txBody>
      </p:sp>
      <p:sp>
        <p:nvSpPr>
          <p:cNvPr id="95" name="Content Placeholder 8">
            <a:extLst>
              <a:ext uri="{FF2B5EF4-FFF2-40B4-BE49-F238E27FC236}">
                <a16:creationId xmlns:a16="http://schemas.microsoft.com/office/drawing/2014/main" id="{0E8078CC-1028-A525-BD75-EE35F6D386F6}"/>
              </a:ext>
            </a:extLst>
          </p:cNvPr>
          <p:cNvSpPr txBox="1">
            <a:spLocks/>
          </p:cNvSpPr>
          <p:nvPr/>
        </p:nvSpPr>
        <p:spPr bwMode="auto">
          <a:xfrm>
            <a:off x="482108" y="5072994"/>
            <a:ext cx="11600708" cy="96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600" b="0" kern="0" dirty="0"/>
              <a:t>All 4 cases are run for each of the 9 hot spot locations, resulting in 36 heat flux reductions calculated</a:t>
            </a:r>
          </a:p>
          <a:p>
            <a:r>
              <a:rPr lang="en-US" sz="1600" b="0" kern="0" dirty="0"/>
              <a:t>Only 2 Thermal Desktop models need to be run for each lunar location: The gravity aligned and terrain aligned cases. All other data points can be derived using infrared and solar flux calculated from TSINKs</a:t>
            </a:r>
          </a:p>
        </p:txBody>
      </p:sp>
      <p:sp>
        <p:nvSpPr>
          <p:cNvPr id="3" name="Rectangle 2">
            <a:extLst>
              <a:ext uri="{FF2B5EF4-FFF2-40B4-BE49-F238E27FC236}">
                <a16:creationId xmlns:a16="http://schemas.microsoft.com/office/drawing/2014/main" id="{CFD5A504-CD0D-539D-4039-FD9FC97B2689}"/>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569457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00DAE28-A181-01C7-A849-05B903C0D20B}"/>
              </a:ext>
            </a:extLst>
          </p:cNvPr>
          <p:cNvPicPr>
            <a:picLocks noChangeAspect="1"/>
          </p:cNvPicPr>
          <p:nvPr/>
        </p:nvPicPr>
        <p:blipFill>
          <a:blip r:embed="rId2"/>
          <a:stretch>
            <a:fillRect/>
          </a:stretch>
        </p:blipFill>
        <p:spPr>
          <a:xfrm>
            <a:off x="3416857" y="3769109"/>
            <a:ext cx="3153185" cy="2436307"/>
          </a:xfrm>
          <a:prstGeom prst="rect">
            <a:avLst/>
          </a:prstGeom>
        </p:spPr>
      </p:pic>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Radiator Degradation Calculation Example</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22</a:t>
            </a:fld>
            <a:endParaRPr lang="en-US"/>
          </a:p>
        </p:txBody>
      </p:sp>
      <p:pic>
        <p:nvPicPr>
          <p:cNvPr id="27" name="Picture 26">
            <a:extLst>
              <a:ext uri="{FF2B5EF4-FFF2-40B4-BE49-F238E27FC236}">
                <a16:creationId xmlns:a16="http://schemas.microsoft.com/office/drawing/2014/main" id="{CF3BBD3C-1507-55B6-0911-03897DE54F10}"/>
              </a:ext>
            </a:extLst>
          </p:cNvPr>
          <p:cNvPicPr>
            <a:picLocks noChangeAspect="1"/>
          </p:cNvPicPr>
          <p:nvPr/>
        </p:nvPicPr>
        <p:blipFill>
          <a:blip r:embed="rId3"/>
          <a:stretch>
            <a:fillRect/>
          </a:stretch>
        </p:blipFill>
        <p:spPr>
          <a:xfrm>
            <a:off x="191766" y="1075627"/>
            <a:ext cx="2444041" cy="2436307"/>
          </a:xfrm>
          <a:prstGeom prst="rect">
            <a:avLst/>
          </a:prstGeom>
        </p:spPr>
      </p:pic>
      <p:pic>
        <p:nvPicPr>
          <p:cNvPr id="28" name="Picture 27">
            <a:extLst>
              <a:ext uri="{FF2B5EF4-FFF2-40B4-BE49-F238E27FC236}">
                <a16:creationId xmlns:a16="http://schemas.microsoft.com/office/drawing/2014/main" id="{2C5150B4-6FFD-A0D7-9A05-B3B40352F849}"/>
              </a:ext>
            </a:extLst>
          </p:cNvPr>
          <p:cNvPicPr>
            <a:picLocks noChangeAspect="1"/>
          </p:cNvPicPr>
          <p:nvPr/>
        </p:nvPicPr>
        <p:blipFill>
          <a:blip r:embed="rId4"/>
          <a:stretch>
            <a:fillRect/>
          </a:stretch>
        </p:blipFill>
        <p:spPr>
          <a:xfrm>
            <a:off x="191766" y="3769109"/>
            <a:ext cx="2444041" cy="2436307"/>
          </a:xfrm>
          <a:prstGeom prst="rect">
            <a:avLst/>
          </a:prstGeom>
        </p:spPr>
      </p:pic>
      <p:sp>
        <p:nvSpPr>
          <p:cNvPr id="29" name="Arrow: Right 28">
            <a:extLst>
              <a:ext uri="{FF2B5EF4-FFF2-40B4-BE49-F238E27FC236}">
                <a16:creationId xmlns:a16="http://schemas.microsoft.com/office/drawing/2014/main" id="{C701B21C-3101-70CD-5A49-862181A4B8F5}"/>
              </a:ext>
            </a:extLst>
          </p:cNvPr>
          <p:cNvSpPr/>
          <p:nvPr/>
        </p:nvSpPr>
        <p:spPr bwMode="auto">
          <a:xfrm>
            <a:off x="2635807" y="2027080"/>
            <a:ext cx="781050" cy="533399"/>
          </a:xfrm>
          <a:prstGeom prst="rightArrow">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30" name="Arrow: Right 29">
            <a:extLst>
              <a:ext uri="{FF2B5EF4-FFF2-40B4-BE49-F238E27FC236}">
                <a16:creationId xmlns:a16="http://schemas.microsoft.com/office/drawing/2014/main" id="{CF47A321-6B98-B8E3-E197-2B8E4BA7371E}"/>
              </a:ext>
            </a:extLst>
          </p:cNvPr>
          <p:cNvSpPr/>
          <p:nvPr/>
        </p:nvSpPr>
        <p:spPr bwMode="auto">
          <a:xfrm>
            <a:off x="2635807" y="4720562"/>
            <a:ext cx="781050" cy="533399"/>
          </a:xfrm>
          <a:prstGeom prst="rightArrow">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pic>
        <p:nvPicPr>
          <p:cNvPr id="36" name="Picture 35">
            <a:extLst>
              <a:ext uri="{FF2B5EF4-FFF2-40B4-BE49-F238E27FC236}">
                <a16:creationId xmlns:a16="http://schemas.microsoft.com/office/drawing/2014/main" id="{DFC1F05F-CA0B-C2E9-7DE5-CD6E26183048}"/>
              </a:ext>
            </a:extLst>
          </p:cNvPr>
          <p:cNvPicPr>
            <a:picLocks noChangeAspect="1"/>
          </p:cNvPicPr>
          <p:nvPr/>
        </p:nvPicPr>
        <p:blipFill>
          <a:blip r:embed="rId5"/>
          <a:stretch>
            <a:fillRect/>
          </a:stretch>
        </p:blipFill>
        <p:spPr>
          <a:xfrm>
            <a:off x="3416857" y="1013476"/>
            <a:ext cx="3153185" cy="2436307"/>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AD14F5C-09AF-B32E-E273-359F63654D8D}"/>
                  </a:ext>
                </a:extLst>
              </p:cNvPr>
              <p:cNvSpPr txBox="1"/>
              <p:nvPr/>
            </p:nvSpPr>
            <p:spPr>
              <a:xfrm>
                <a:off x="6725818" y="3449783"/>
                <a:ext cx="3878882" cy="5663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𝑸</m:t>
                      </m:r>
                      <m:r>
                        <a:rPr lang="en-US" sz="1400" b="1" i="1" smtClean="0">
                          <a:latin typeface="Cambria Math" panose="02040503050406030204" pitchFamily="18" charset="0"/>
                        </a:rPr>
                        <m:t>=</m:t>
                      </m:r>
                      <m:sSub>
                        <m:sSubPr>
                          <m:ctrlPr>
                            <a:rPr lang="en-US" sz="1400" i="1">
                              <a:latin typeface="Cambria Math" panose="02040503050406030204" pitchFamily="18" charset="0"/>
                            </a:rPr>
                          </m:ctrlPr>
                        </m:sSubPr>
                        <m:e>
                          <m:sSub>
                            <m:sSubPr>
                              <m:ctrlPr>
                                <a:rPr lang="en-US" sz="1400" i="1">
                                  <a:latin typeface="Cambria Math" panose="02040503050406030204" pitchFamily="18" charset="0"/>
                                </a:rPr>
                              </m:ctrlPr>
                            </m:sSubPr>
                            <m:e>
                              <m:r>
                                <a:rPr lang="en-US" sz="1400" i="1">
                                  <a:latin typeface="Cambria Math" panose="02040503050406030204" pitchFamily="18" charset="0"/>
                                </a:rPr>
                                <m:t>𝑸</m:t>
                              </m:r>
                            </m:e>
                            <m:sub>
                              <m:r>
                                <a:rPr lang="en-US" sz="1400" i="1">
                                  <a:latin typeface="Cambria Math" panose="02040503050406030204" pitchFamily="18" charset="0"/>
                                </a:rPr>
                                <m:t>𝒇𝒍𝒂𝒕</m:t>
                              </m:r>
                              <m:r>
                                <a:rPr lang="en-US" sz="1400" i="1">
                                  <a:latin typeface="Cambria Math" panose="02040503050406030204" pitchFamily="18" charset="0"/>
                                </a:rPr>
                                <m:t> </m:t>
                              </m:r>
                            </m:sub>
                          </m:sSub>
                          <m:r>
                            <a:rPr lang="en-US" sz="1400" i="1">
                              <a:latin typeface="Cambria Math" panose="02040503050406030204" pitchFamily="18" charset="0"/>
                            </a:rPr>
                            <m:t>− </m:t>
                          </m:r>
                          <m:r>
                            <a:rPr lang="en-US" sz="1400" i="1">
                              <a:latin typeface="Cambria Math" panose="02040503050406030204" pitchFamily="18" charset="0"/>
                            </a:rPr>
                            <m:t>𝑸</m:t>
                          </m:r>
                        </m:e>
                        <m:sub>
                          <m:r>
                            <a:rPr lang="en-US" sz="1400" i="1">
                              <a:latin typeface="Cambria Math" panose="02040503050406030204" pitchFamily="18" charset="0"/>
                            </a:rPr>
                            <m:t>𝒕𝒆𝒓𝒓𝒂𝒊𝒏</m:t>
                          </m:r>
                        </m:sub>
                      </m:sSub>
                      <m:r>
                        <a:rPr lang="en-US" sz="1400" b="1" i="1" smtClean="0">
                          <a:latin typeface="Cambria Math" panose="02040503050406030204" pitchFamily="18" charset="0"/>
                        </a:rPr>
                        <m:t>=</m:t>
                      </m:r>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𝟑𝟏𝟐</m:t>
                          </m:r>
                          <m:r>
                            <a:rPr lang="en-US" sz="1400" b="1" i="1" smtClean="0">
                              <a:latin typeface="Cambria Math" panose="02040503050406030204" pitchFamily="18" charset="0"/>
                            </a:rPr>
                            <m:t>.</m:t>
                          </m:r>
                          <m:r>
                            <a:rPr lang="en-US" sz="1400" b="1" i="1" smtClean="0">
                              <a:latin typeface="Cambria Math" panose="02040503050406030204" pitchFamily="18" charset="0"/>
                            </a:rPr>
                            <m:t>𝟒</m:t>
                          </m:r>
                          <m:r>
                            <a:rPr lang="en-US" sz="1400" b="1" i="1" smtClean="0">
                              <a:latin typeface="Cambria Math" panose="02040503050406030204" pitchFamily="18" charset="0"/>
                            </a:rPr>
                            <m:t>𝑾</m:t>
                          </m:r>
                        </m:num>
                        <m:den>
                          <m:r>
                            <a:rPr lang="en-US" sz="1400" b="1" i="1" smtClean="0">
                              <a:latin typeface="Cambria Math" panose="02040503050406030204" pitchFamily="18" charset="0"/>
                            </a:rPr>
                            <m:t>𝟏𝟎</m:t>
                          </m:r>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𝒎</m:t>
                              </m:r>
                            </m:e>
                            <m:sup>
                              <m:r>
                                <a:rPr lang="en-US" sz="1400" b="1" i="1" smtClean="0">
                                  <a:latin typeface="Cambria Math" panose="02040503050406030204" pitchFamily="18" charset="0"/>
                                </a:rPr>
                                <m:t>𝟐</m:t>
                              </m:r>
                            </m:sup>
                          </m:sSup>
                        </m:den>
                      </m:f>
                      <m:r>
                        <a:rPr lang="en-US" sz="1400" b="1" i="1" smtClean="0">
                          <a:latin typeface="Cambria Math" panose="02040503050406030204" pitchFamily="18" charset="0"/>
                        </a:rPr>
                        <m:t> − </m:t>
                      </m:r>
                      <m:f>
                        <m:fPr>
                          <m:ctrlPr>
                            <a:rPr lang="en-US" sz="1400" i="1">
                              <a:latin typeface="Cambria Math" panose="02040503050406030204" pitchFamily="18" charset="0"/>
                            </a:rPr>
                          </m:ctrlPr>
                        </m:fPr>
                        <m:num>
                          <m:r>
                            <a:rPr lang="en-US" sz="1400" b="1" i="1" smtClean="0">
                              <a:latin typeface="Cambria Math" panose="02040503050406030204" pitchFamily="18" charset="0"/>
                            </a:rPr>
                            <m:t>𝟐𝟔𝟎</m:t>
                          </m:r>
                          <m:r>
                            <a:rPr lang="en-US" sz="1400" b="1" i="1" smtClean="0">
                              <a:latin typeface="Cambria Math" panose="02040503050406030204" pitchFamily="18" charset="0"/>
                            </a:rPr>
                            <m:t>.</m:t>
                          </m:r>
                          <m:r>
                            <a:rPr lang="en-US" sz="1400" b="1" i="1" smtClean="0">
                              <a:latin typeface="Cambria Math" panose="02040503050406030204" pitchFamily="18" charset="0"/>
                            </a:rPr>
                            <m:t>𝟗</m:t>
                          </m:r>
                          <m:r>
                            <a:rPr lang="en-US" sz="1400" i="1">
                              <a:latin typeface="Cambria Math" panose="02040503050406030204" pitchFamily="18" charset="0"/>
                            </a:rPr>
                            <m:t>𝑾</m:t>
                          </m:r>
                        </m:num>
                        <m:den>
                          <m:r>
                            <a:rPr lang="en-US" sz="1400" i="1">
                              <a:latin typeface="Cambria Math" panose="02040503050406030204" pitchFamily="18" charset="0"/>
                            </a:rPr>
                            <m:t>𝟏𝟎</m:t>
                          </m:r>
                          <m:sSup>
                            <m:sSupPr>
                              <m:ctrlPr>
                                <a:rPr lang="en-US" sz="1400" i="1">
                                  <a:latin typeface="Cambria Math" panose="02040503050406030204" pitchFamily="18" charset="0"/>
                                </a:rPr>
                              </m:ctrlPr>
                            </m:sSupPr>
                            <m:e>
                              <m:r>
                                <a:rPr lang="en-US" sz="1400" i="1">
                                  <a:latin typeface="Cambria Math" panose="02040503050406030204" pitchFamily="18" charset="0"/>
                                </a:rPr>
                                <m:t>𝒎</m:t>
                              </m:r>
                            </m:e>
                            <m:sup>
                              <m:r>
                                <a:rPr lang="en-US" sz="1400" i="1">
                                  <a:latin typeface="Cambria Math" panose="02040503050406030204" pitchFamily="18" charset="0"/>
                                </a:rPr>
                                <m:t>𝟐</m:t>
                              </m:r>
                            </m:sup>
                          </m:sSup>
                        </m:den>
                      </m:f>
                      <m:r>
                        <a:rPr lang="en-US" sz="1400" b="1" i="1" smtClean="0">
                          <a:latin typeface="Cambria Math" panose="02040503050406030204" pitchFamily="18" charset="0"/>
                        </a:rPr>
                        <m:t>=</m:t>
                      </m:r>
                    </m:oMath>
                  </m:oMathPara>
                </a14:m>
                <a:endParaRPr lang="en-US" sz="1000" b="1" dirty="0"/>
              </a:p>
              <a:p>
                <a:endParaRPr lang="en-US" sz="1000" dirty="0"/>
              </a:p>
            </p:txBody>
          </p:sp>
        </mc:Choice>
        <mc:Fallback xmlns="">
          <p:sp>
            <p:nvSpPr>
              <p:cNvPr id="38" name="TextBox 37">
                <a:extLst>
                  <a:ext uri="{FF2B5EF4-FFF2-40B4-BE49-F238E27FC236}">
                    <a16:creationId xmlns:a16="http://schemas.microsoft.com/office/drawing/2014/main" id="{5AD14F5C-09AF-B32E-E273-359F63654D8D}"/>
                  </a:ext>
                </a:extLst>
              </p:cNvPr>
              <p:cNvSpPr txBox="1">
                <a:spLocks noRot="1" noChangeAspect="1" noMove="1" noResize="1" noEditPoints="1" noAdjustHandles="1" noChangeArrowheads="1" noChangeShapeType="1" noTextEdit="1"/>
              </p:cNvSpPr>
              <p:nvPr/>
            </p:nvSpPr>
            <p:spPr>
              <a:xfrm>
                <a:off x="6725818" y="3449783"/>
                <a:ext cx="3878882" cy="566309"/>
              </a:xfrm>
              <a:prstGeom prst="rect">
                <a:avLst/>
              </a:prstGeom>
              <a:blipFill>
                <a:blip r:embed="rId6"/>
                <a:stretch>
                  <a:fillRect l="-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0D6917E-F909-D14C-D67E-D4FBBE70F5BA}"/>
                  </a:ext>
                </a:extLst>
              </p:cNvPr>
              <p:cNvSpPr txBox="1"/>
              <p:nvPr/>
            </p:nvSpPr>
            <p:spPr>
              <a:xfrm>
                <a:off x="10760476" y="3378787"/>
                <a:ext cx="5967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𝟓𝟐</m:t>
                      </m:r>
                    </m:oMath>
                  </m:oMathPara>
                </a14:m>
                <a:endParaRPr lang="en-US" sz="3200" dirty="0"/>
              </a:p>
            </p:txBody>
          </p:sp>
        </mc:Choice>
        <mc:Fallback xmlns="">
          <p:sp>
            <p:nvSpPr>
              <p:cNvPr id="40" name="TextBox 39">
                <a:extLst>
                  <a:ext uri="{FF2B5EF4-FFF2-40B4-BE49-F238E27FC236}">
                    <a16:creationId xmlns:a16="http://schemas.microsoft.com/office/drawing/2014/main" id="{D0D6917E-F909-D14C-D67E-D4FBBE70F5BA}"/>
                  </a:ext>
                </a:extLst>
              </p:cNvPr>
              <p:cNvSpPr txBox="1">
                <a:spLocks noRot="1" noChangeAspect="1" noMove="1" noResize="1" noEditPoints="1" noAdjustHandles="1" noChangeArrowheads="1" noChangeShapeType="1" noTextEdit="1"/>
              </p:cNvSpPr>
              <p:nvPr/>
            </p:nvSpPr>
            <p:spPr>
              <a:xfrm>
                <a:off x="10760476" y="3378787"/>
                <a:ext cx="596700" cy="461665"/>
              </a:xfrm>
              <a:prstGeom prst="rect">
                <a:avLst/>
              </a:prstGeom>
              <a:blipFill>
                <a:blip r:embed="rId7"/>
                <a:stretch>
                  <a:fillRect l="-5102"/>
                </a:stretch>
              </a:blipFill>
            </p:spPr>
            <p:txBody>
              <a:bodyPr/>
              <a:lstStyle/>
              <a:p>
                <a:r>
                  <a:rPr lang="en-US">
                    <a:noFill/>
                  </a:rPr>
                  <a:t> </a:t>
                </a:r>
              </a:p>
            </p:txBody>
          </p:sp>
        </mc:Fallback>
      </mc:AlternateContent>
      <p:sp>
        <p:nvSpPr>
          <p:cNvPr id="41" name="Oval 40">
            <a:extLst>
              <a:ext uri="{FF2B5EF4-FFF2-40B4-BE49-F238E27FC236}">
                <a16:creationId xmlns:a16="http://schemas.microsoft.com/office/drawing/2014/main" id="{B7DF87DC-42C7-ACBB-5932-A0C889127D5E}"/>
              </a:ext>
            </a:extLst>
          </p:cNvPr>
          <p:cNvSpPr/>
          <p:nvPr/>
        </p:nvSpPr>
        <p:spPr bwMode="auto">
          <a:xfrm>
            <a:off x="4391024" y="2162175"/>
            <a:ext cx="371475" cy="20955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42" name="Oval 41">
            <a:extLst>
              <a:ext uri="{FF2B5EF4-FFF2-40B4-BE49-F238E27FC236}">
                <a16:creationId xmlns:a16="http://schemas.microsoft.com/office/drawing/2014/main" id="{30C4B2B2-3441-248E-AC2D-0EB1792DACE9}"/>
              </a:ext>
            </a:extLst>
          </p:cNvPr>
          <p:cNvSpPr/>
          <p:nvPr/>
        </p:nvSpPr>
        <p:spPr bwMode="auto">
          <a:xfrm>
            <a:off x="4467398" y="5448300"/>
            <a:ext cx="371475" cy="20955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52" name="Freeform: Shape 51">
            <a:extLst>
              <a:ext uri="{FF2B5EF4-FFF2-40B4-BE49-F238E27FC236}">
                <a16:creationId xmlns:a16="http://schemas.microsoft.com/office/drawing/2014/main" id="{029C9CE9-AD71-5002-18B0-5EB809CE6824}"/>
              </a:ext>
            </a:extLst>
          </p:cNvPr>
          <p:cNvSpPr/>
          <p:nvPr/>
        </p:nvSpPr>
        <p:spPr bwMode="auto">
          <a:xfrm>
            <a:off x="4835695" y="3943350"/>
            <a:ext cx="5276850" cy="1609725"/>
          </a:xfrm>
          <a:custGeom>
            <a:avLst/>
            <a:gdLst>
              <a:gd name="connsiteX0" fmla="*/ 0 w 5464461"/>
              <a:gd name="connsiteY0" fmla="*/ 1609725 h 1609725"/>
              <a:gd name="connsiteX1" fmla="*/ 2152650 w 5464461"/>
              <a:gd name="connsiteY1" fmla="*/ 1219200 h 1609725"/>
              <a:gd name="connsiteX2" fmla="*/ 5191125 w 5464461"/>
              <a:gd name="connsiteY2" fmla="*/ 1228725 h 1609725"/>
              <a:gd name="connsiteX3" fmla="*/ 5343525 w 5464461"/>
              <a:gd name="connsiteY3" fmla="*/ 0 h 1609725"/>
              <a:gd name="connsiteX0" fmla="*/ 0 w 5443023"/>
              <a:gd name="connsiteY0" fmla="*/ 1609725 h 1609725"/>
              <a:gd name="connsiteX1" fmla="*/ 2152650 w 5443023"/>
              <a:gd name="connsiteY1" fmla="*/ 1219200 h 1609725"/>
              <a:gd name="connsiteX2" fmla="*/ 5191125 w 5443023"/>
              <a:gd name="connsiteY2" fmla="*/ 1228725 h 1609725"/>
              <a:gd name="connsiteX3" fmla="*/ 5276850 w 5443023"/>
              <a:gd name="connsiteY3" fmla="*/ 0 h 1609725"/>
              <a:gd name="connsiteX0" fmla="*/ 0 w 5479527"/>
              <a:gd name="connsiteY0" fmla="*/ 1609725 h 1609725"/>
              <a:gd name="connsiteX1" fmla="*/ 2152650 w 5479527"/>
              <a:gd name="connsiteY1" fmla="*/ 1219200 h 1609725"/>
              <a:gd name="connsiteX2" fmla="*/ 5191125 w 5479527"/>
              <a:gd name="connsiteY2" fmla="*/ 1228725 h 1609725"/>
              <a:gd name="connsiteX3" fmla="*/ 5276850 w 5479527"/>
              <a:gd name="connsiteY3" fmla="*/ 0 h 1609725"/>
              <a:gd name="connsiteX0" fmla="*/ 0 w 5476705"/>
              <a:gd name="connsiteY0" fmla="*/ 1609725 h 1609725"/>
              <a:gd name="connsiteX1" fmla="*/ 2152650 w 5476705"/>
              <a:gd name="connsiteY1" fmla="*/ 1219200 h 1609725"/>
              <a:gd name="connsiteX2" fmla="*/ 5191125 w 5476705"/>
              <a:gd name="connsiteY2" fmla="*/ 1228725 h 1609725"/>
              <a:gd name="connsiteX3" fmla="*/ 5276850 w 5476705"/>
              <a:gd name="connsiteY3" fmla="*/ 0 h 1609725"/>
              <a:gd name="connsiteX0" fmla="*/ 0 w 5284784"/>
              <a:gd name="connsiteY0" fmla="*/ 1609725 h 1609725"/>
              <a:gd name="connsiteX1" fmla="*/ 2152650 w 5284784"/>
              <a:gd name="connsiteY1" fmla="*/ 1219200 h 1609725"/>
              <a:gd name="connsiteX2" fmla="*/ 4157662 w 5284784"/>
              <a:gd name="connsiteY2" fmla="*/ 838200 h 1609725"/>
              <a:gd name="connsiteX3" fmla="*/ 5276850 w 5284784"/>
              <a:gd name="connsiteY3" fmla="*/ 0 h 1609725"/>
              <a:gd name="connsiteX0" fmla="*/ 0 w 5276850"/>
              <a:gd name="connsiteY0" fmla="*/ 1609725 h 1609725"/>
              <a:gd name="connsiteX1" fmla="*/ 2152650 w 5276850"/>
              <a:gd name="connsiteY1" fmla="*/ 1219200 h 1609725"/>
              <a:gd name="connsiteX2" fmla="*/ 4157662 w 5276850"/>
              <a:gd name="connsiteY2" fmla="*/ 838200 h 1609725"/>
              <a:gd name="connsiteX3" fmla="*/ 5276850 w 5276850"/>
              <a:gd name="connsiteY3" fmla="*/ 0 h 1609725"/>
              <a:gd name="connsiteX0" fmla="*/ 0 w 5276850"/>
              <a:gd name="connsiteY0" fmla="*/ 1609725 h 1609725"/>
              <a:gd name="connsiteX1" fmla="*/ 2185987 w 5276850"/>
              <a:gd name="connsiteY1" fmla="*/ 809625 h 1609725"/>
              <a:gd name="connsiteX2" fmla="*/ 4157662 w 5276850"/>
              <a:gd name="connsiteY2" fmla="*/ 8382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185987 w 5276850"/>
              <a:gd name="connsiteY1" fmla="*/ 809625 h 1609725"/>
              <a:gd name="connsiteX2" fmla="*/ 490537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490537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490537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490537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504253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504253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504253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504253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5042534 w 5276850"/>
              <a:gd name="connsiteY2" fmla="*/ 647700 h 1609725"/>
              <a:gd name="connsiteX3" fmla="*/ 5276850 w 5276850"/>
              <a:gd name="connsiteY3" fmla="*/ 0 h 1609725"/>
              <a:gd name="connsiteX0" fmla="*/ 0 w 5276850"/>
              <a:gd name="connsiteY0" fmla="*/ 1609725 h 1609725"/>
              <a:gd name="connsiteX1" fmla="*/ 2222563 w 5276850"/>
              <a:gd name="connsiteY1" fmla="*/ 480441 h 1609725"/>
              <a:gd name="connsiteX2" fmla="*/ 5042534 w 5276850"/>
              <a:gd name="connsiteY2" fmla="*/ 647700 h 1609725"/>
              <a:gd name="connsiteX3" fmla="*/ 5276850 w 5276850"/>
              <a:gd name="connsiteY3" fmla="*/ 0 h 1609725"/>
            </a:gdLst>
            <a:ahLst/>
            <a:cxnLst>
              <a:cxn ang="0">
                <a:pos x="connsiteX0" y="connsiteY0"/>
              </a:cxn>
              <a:cxn ang="0">
                <a:pos x="connsiteX1" y="connsiteY1"/>
              </a:cxn>
              <a:cxn ang="0">
                <a:pos x="connsiteX2" y="connsiteY2"/>
              </a:cxn>
              <a:cxn ang="0">
                <a:pos x="connsiteX3" y="connsiteY3"/>
              </a:cxn>
            </a:cxnLst>
            <a:rect l="l" t="t" r="r" b="b"/>
            <a:pathLst>
              <a:path w="5276850" h="1609725">
                <a:moveTo>
                  <a:pt x="0" y="1609725"/>
                </a:moveTo>
                <a:cubicBezTo>
                  <a:pt x="643731" y="1446212"/>
                  <a:pt x="1382141" y="640779"/>
                  <a:pt x="2222563" y="480441"/>
                </a:cubicBezTo>
                <a:cubicBezTo>
                  <a:pt x="3062985" y="320103"/>
                  <a:pt x="4531486" y="1006729"/>
                  <a:pt x="5042534" y="647700"/>
                </a:cubicBezTo>
                <a:cubicBezTo>
                  <a:pt x="5208016" y="505079"/>
                  <a:pt x="5189537" y="320675"/>
                  <a:pt x="5276850" y="0"/>
                </a:cubicBezTo>
              </a:path>
            </a:pathLst>
          </a:custGeom>
          <a:noFill/>
          <a:ln w="28575" cap="flat" cmpd="sng" algn="ctr">
            <a:solidFill>
              <a:srgbClr val="FF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55" name="Freeform: Shape 54">
            <a:extLst>
              <a:ext uri="{FF2B5EF4-FFF2-40B4-BE49-F238E27FC236}">
                <a16:creationId xmlns:a16="http://schemas.microsoft.com/office/drawing/2014/main" id="{92FE6815-E83C-40AA-17E0-10EE0039127E}"/>
              </a:ext>
            </a:extLst>
          </p:cNvPr>
          <p:cNvSpPr/>
          <p:nvPr/>
        </p:nvSpPr>
        <p:spPr bwMode="auto">
          <a:xfrm>
            <a:off x="4741418" y="2301192"/>
            <a:ext cx="4297807" cy="1042083"/>
          </a:xfrm>
          <a:custGeom>
            <a:avLst/>
            <a:gdLst>
              <a:gd name="connsiteX0" fmla="*/ 0 w 4458275"/>
              <a:gd name="connsiteY0" fmla="*/ 76951 h 1077076"/>
              <a:gd name="connsiteX1" fmla="*/ 66675 w 4458275"/>
              <a:gd name="connsiteY1" fmla="*/ 76951 h 1077076"/>
              <a:gd name="connsiteX2" fmla="*/ 1819275 w 4458275"/>
              <a:gd name="connsiteY2" fmla="*/ 343651 h 1077076"/>
              <a:gd name="connsiteX3" fmla="*/ 3924300 w 4458275"/>
              <a:gd name="connsiteY3" fmla="*/ 751 h 1077076"/>
              <a:gd name="connsiteX4" fmla="*/ 4448175 w 4458275"/>
              <a:gd name="connsiteY4" fmla="*/ 457951 h 1077076"/>
              <a:gd name="connsiteX5" fmla="*/ 4305300 w 4458275"/>
              <a:gd name="connsiteY5" fmla="*/ 1077076 h 1077076"/>
              <a:gd name="connsiteX0" fmla="*/ 0 w 4448175"/>
              <a:gd name="connsiteY0" fmla="*/ 76951 h 1077076"/>
              <a:gd name="connsiteX1" fmla="*/ 66675 w 4448175"/>
              <a:gd name="connsiteY1" fmla="*/ 76951 h 1077076"/>
              <a:gd name="connsiteX2" fmla="*/ 1819275 w 4448175"/>
              <a:gd name="connsiteY2" fmla="*/ 343651 h 1077076"/>
              <a:gd name="connsiteX3" fmla="*/ 3924300 w 4448175"/>
              <a:gd name="connsiteY3" fmla="*/ 751 h 1077076"/>
              <a:gd name="connsiteX4" fmla="*/ 4448175 w 4448175"/>
              <a:gd name="connsiteY4" fmla="*/ 457951 h 1077076"/>
              <a:gd name="connsiteX5" fmla="*/ 4305300 w 4448175"/>
              <a:gd name="connsiteY5" fmla="*/ 1077076 h 1077076"/>
              <a:gd name="connsiteX0" fmla="*/ 0 w 4450285"/>
              <a:gd name="connsiteY0" fmla="*/ 76951 h 1077076"/>
              <a:gd name="connsiteX1" fmla="*/ 66675 w 4450285"/>
              <a:gd name="connsiteY1" fmla="*/ 76951 h 1077076"/>
              <a:gd name="connsiteX2" fmla="*/ 1819275 w 4450285"/>
              <a:gd name="connsiteY2" fmla="*/ 343651 h 1077076"/>
              <a:gd name="connsiteX3" fmla="*/ 3924300 w 4450285"/>
              <a:gd name="connsiteY3" fmla="*/ 751 h 1077076"/>
              <a:gd name="connsiteX4" fmla="*/ 4448175 w 4450285"/>
              <a:gd name="connsiteY4" fmla="*/ 457951 h 1077076"/>
              <a:gd name="connsiteX5" fmla="*/ 4305300 w 4450285"/>
              <a:gd name="connsiteY5" fmla="*/ 1077076 h 1077076"/>
              <a:gd name="connsiteX0" fmla="*/ 0 w 4450285"/>
              <a:gd name="connsiteY0" fmla="*/ 76951 h 1077076"/>
              <a:gd name="connsiteX1" fmla="*/ 66675 w 4450285"/>
              <a:gd name="connsiteY1" fmla="*/ 76951 h 1077076"/>
              <a:gd name="connsiteX2" fmla="*/ 1819275 w 4450285"/>
              <a:gd name="connsiteY2" fmla="*/ 343651 h 1077076"/>
              <a:gd name="connsiteX3" fmla="*/ 3924300 w 4450285"/>
              <a:gd name="connsiteY3" fmla="*/ 751 h 1077076"/>
              <a:gd name="connsiteX4" fmla="*/ 4448175 w 4450285"/>
              <a:gd name="connsiteY4" fmla="*/ 457951 h 1077076"/>
              <a:gd name="connsiteX5" fmla="*/ 4305300 w 4450285"/>
              <a:gd name="connsiteY5" fmla="*/ 1077076 h 1077076"/>
              <a:gd name="connsiteX0" fmla="*/ 0 w 4450285"/>
              <a:gd name="connsiteY0" fmla="*/ 518205 h 1518330"/>
              <a:gd name="connsiteX1" fmla="*/ 48387 w 4450285"/>
              <a:gd name="connsiteY1" fmla="*/ 0 h 1518330"/>
              <a:gd name="connsiteX2" fmla="*/ 1819275 w 4450285"/>
              <a:gd name="connsiteY2" fmla="*/ 784905 h 1518330"/>
              <a:gd name="connsiteX3" fmla="*/ 3924300 w 4450285"/>
              <a:gd name="connsiteY3" fmla="*/ 442005 h 1518330"/>
              <a:gd name="connsiteX4" fmla="*/ 4448175 w 4450285"/>
              <a:gd name="connsiteY4" fmla="*/ 899205 h 1518330"/>
              <a:gd name="connsiteX5" fmla="*/ 4305300 w 4450285"/>
              <a:gd name="connsiteY5" fmla="*/ 1518330 h 1518330"/>
              <a:gd name="connsiteX0" fmla="*/ 0 w 4450285"/>
              <a:gd name="connsiteY0" fmla="*/ 345470 h 1345595"/>
              <a:gd name="connsiteX1" fmla="*/ 286131 w 4450285"/>
              <a:gd name="connsiteY1" fmla="*/ 0 h 1345595"/>
              <a:gd name="connsiteX2" fmla="*/ 1819275 w 4450285"/>
              <a:gd name="connsiteY2" fmla="*/ 612170 h 1345595"/>
              <a:gd name="connsiteX3" fmla="*/ 3924300 w 4450285"/>
              <a:gd name="connsiteY3" fmla="*/ 269270 h 1345595"/>
              <a:gd name="connsiteX4" fmla="*/ 4448175 w 4450285"/>
              <a:gd name="connsiteY4" fmla="*/ 726470 h 1345595"/>
              <a:gd name="connsiteX5" fmla="*/ 4305300 w 4450285"/>
              <a:gd name="connsiteY5" fmla="*/ 1345595 h 1345595"/>
              <a:gd name="connsiteX0" fmla="*/ 0 w 4477717"/>
              <a:gd name="connsiteY0" fmla="*/ 0 h 1505043"/>
              <a:gd name="connsiteX1" fmla="*/ 313563 w 4477717"/>
              <a:gd name="connsiteY1" fmla="*/ 159448 h 1505043"/>
              <a:gd name="connsiteX2" fmla="*/ 1846707 w 4477717"/>
              <a:gd name="connsiteY2" fmla="*/ 771618 h 1505043"/>
              <a:gd name="connsiteX3" fmla="*/ 3951732 w 4477717"/>
              <a:gd name="connsiteY3" fmla="*/ 428718 h 1505043"/>
              <a:gd name="connsiteX4" fmla="*/ 4475607 w 4477717"/>
              <a:gd name="connsiteY4" fmla="*/ 885918 h 1505043"/>
              <a:gd name="connsiteX5" fmla="*/ 4332732 w 4477717"/>
              <a:gd name="connsiteY5" fmla="*/ 1505043 h 1505043"/>
              <a:gd name="connsiteX0" fmla="*/ 0 w 4477717"/>
              <a:gd name="connsiteY0" fmla="*/ 0 h 1505043"/>
              <a:gd name="connsiteX1" fmla="*/ 313563 w 4477717"/>
              <a:gd name="connsiteY1" fmla="*/ 159448 h 1505043"/>
              <a:gd name="connsiteX2" fmla="*/ 1846707 w 4477717"/>
              <a:gd name="connsiteY2" fmla="*/ 771618 h 1505043"/>
              <a:gd name="connsiteX3" fmla="*/ 3951732 w 4477717"/>
              <a:gd name="connsiteY3" fmla="*/ 428718 h 1505043"/>
              <a:gd name="connsiteX4" fmla="*/ 4475607 w 4477717"/>
              <a:gd name="connsiteY4" fmla="*/ 885918 h 1505043"/>
              <a:gd name="connsiteX5" fmla="*/ 4332732 w 4477717"/>
              <a:gd name="connsiteY5" fmla="*/ 1505043 h 1505043"/>
              <a:gd name="connsiteX0" fmla="*/ 0 w 4442792"/>
              <a:gd name="connsiteY0" fmla="*/ 0 h 1514270"/>
              <a:gd name="connsiteX1" fmla="*/ 278638 w 4442792"/>
              <a:gd name="connsiteY1" fmla="*/ 168675 h 1514270"/>
              <a:gd name="connsiteX2" fmla="*/ 1811782 w 4442792"/>
              <a:gd name="connsiteY2" fmla="*/ 780845 h 1514270"/>
              <a:gd name="connsiteX3" fmla="*/ 3916807 w 4442792"/>
              <a:gd name="connsiteY3" fmla="*/ 437945 h 1514270"/>
              <a:gd name="connsiteX4" fmla="*/ 4440682 w 4442792"/>
              <a:gd name="connsiteY4" fmla="*/ 895145 h 1514270"/>
              <a:gd name="connsiteX5" fmla="*/ 4297807 w 4442792"/>
              <a:gd name="connsiteY5" fmla="*/ 1514270 h 1514270"/>
              <a:gd name="connsiteX0" fmla="*/ 0 w 4440891"/>
              <a:gd name="connsiteY0" fmla="*/ 0 h 1514270"/>
              <a:gd name="connsiteX1" fmla="*/ 278638 w 4440891"/>
              <a:gd name="connsiteY1" fmla="*/ 168675 h 1514270"/>
              <a:gd name="connsiteX2" fmla="*/ 1811782 w 4440891"/>
              <a:gd name="connsiteY2" fmla="*/ 780845 h 1514270"/>
              <a:gd name="connsiteX3" fmla="*/ 2735707 w 4440891"/>
              <a:gd name="connsiteY3" fmla="*/ 931606 h 1514270"/>
              <a:gd name="connsiteX4" fmla="*/ 4440682 w 4440891"/>
              <a:gd name="connsiteY4" fmla="*/ 895145 h 1514270"/>
              <a:gd name="connsiteX5" fmla="*/ 4297807 w 4440891"/>
              <a:gd name="connsiteY5" fmla="*/ 1514270 h 1514270"/>
              <a:gd name="connsiteX0" fmla="*/ 0 w 4300665"/>
              <a:gd name="connsiteY0" fmla="*/ 0 h 1514270"/>
              <a:gd name="connsiteX1" fmla="*/ 278638 w 4300665"/>
              <a:gd name="connsiteY1" fmla="*/ 168675 h 1514270"/>
              <a:gd name="connsiteX2" fmla="*/ 1811782 w 4300665"/>
              <a:gd name="connsiteY2" fmla="*/ 780845 h 1514270"/>
              <a:gd name="connsiteX3" fmla="*/ 2735707 w 4300665"/>
              <a:gd name="connsiteY3" fmla="*/ 931606 h 1514270"/>
              <a:gd name="connsiteX4" fmla="*/ 3599307 w 4300665"/>
              <a:gd name="connsiteY4" fmla="*/ 1038169 h 1514270"/>
              <a:gd name="connsiteX5" fmla="*/ 4297807 w 4300665"/>
              <a:gd name="connsiteY5" fmla="*/ 1514270 h 1514270"/>
              <a:gd name="connsiteX0" fmla="*/ 0 w 4300665"/>
              <a:gd name="connsiteY0" fmla="*/ 0 h 1514270"/>
              <a:gd name="connsiteX1" fmla="*/ 278638 w 4300665"/>
              <a:gd name="connsiteY1" fmla="*/ 168675 h 1514270"/>
              <a:gd name="connsiteX2" fmla="*/ 1811782 w 4300665"/>
              <a:gd name="connsiteY2" fmla="*/ 780845 h 1514270"/>
              <a:gd name="connsiteX3" fmla="*/ 2735707 w 4300665"/>
              <a:gd name="connsiteY3" fmla="*/ 931606 h 1514270"/>
              <a:gd name="connsiteX4" fmla="*/ 3599307 w 4300665"/>
              <a:gd name="connsiteY4" fmla="*/ 1038169 h 1514270"/>
              <a:gd name="connsiteX5" fmla="*/ 4297807 w 4300665"/>
              <a:gd name="connsiteY5" fmla="*/ 1514270 h 1514270"/>
              <a:gd name="connsiteX0" fmla="*/ 0 w 4301564"/>
              <a:gd name="connsiteY0" fmla="*/ 0 h 1514270"/>
              <a:gd name="connsiteX1" fmla="*/ 278638 w 4301564"/>
              <a:gd name="connsiteY1" fmla="*/ 168675 h 1514270"/>
              <a:gd name="connsiteX2" fmla="*/ 1811782 w 4301564"/>
              <a:gd name="connsiteY2" fmla="*/ 780845 h 1514270"/>
              <a:gd name="connsiteX3" fmla="*/ 2735707 w 4301564"/>
              <a:gd name="connsiteY3" fmla="*/ 931606 h 1514270"/>
              <a:gd name="connsiteX4" fmla="*/ 3599307 w 4301564"/>
              <a:gd name="connsiteY4" fmla="*/ 1038169 h 1514270"/>
              <a:gd name="connsiteX5" fmla="*/ 4297807 w 4301564"/>
              <a:gd name="connsiteY5" fmla="*/ 1514270 h 1514270"/>
              <a:gd name="connsiteX0" fmla="*/ 0 w 4302032"/>
              <a:gd name="connsiteY0" fmla="*/ 0 h 1514270"/>
              <a:gd name="connsiteX1" fmla="*/ 278638 w 4302032"/>
              <a:gd name="connsiteY1" fmla="*/ 168675 h 1514270"/>
              <a:gd name="connsiteX2" fmla="*/ 1811782 w 4302032"/>
              <a:gd name="connsiteY2" fmla="*/ 780845 h 1514270"/>
              <a:gd name="connsiteX3" fmla="*/ 2735707 w 4302032"/>
              <a:gd name="connsiteY3" fmla="*/ 931606 h 1514270"/>
              <a:gd name="connsiteX4" fmla="*/ 3599307 w 4302032"/>
              <a:gd name="connsiteY4" fmla="*/ 1038169 h 1514270"/>
              <a:gd name="connsiteX5" fmla="*/ 4297807 w 4302032"/>
              <a:gd name="connsiteY5" fmla="*/ 1514270 h 1514270"/>
              <a:gd name="connsiteX0" fmla="*/ 0 w 4302518"/>
              <a:gd name="connsiteY0" fmla="*/ 0 h 1514270"/>
              <a:gd name="connsiteX1" fmla="*/ 278638 w 4302518"/>
              <a:gd name="connsiteY1" fmla="*/ 168675 h 1514270"/>
              <a:gd name="connsiteX2" fmla="*/ 1811782 w 4302518"/>
              <a:gd name="connsiteY2" fmla="*/ 780845 h 1514270"/>
              <a:gd name="connsiteX3" fmla="*/ 2735707 w 4302518"/>
              <a:gd name="connsiteY3" fmla="*/ 931606 h 1514270"/>
              <a:gd name="connsiteX4" fmla="*/ 3656457 w 4302518"/>
              <a:gd name="connsiteY4" fmla="*/ 881305 h 1514270"/>
              <a:gd name="connsiteX5" fmla="*/ 4297807 w 4302518"/>
              <a:gd name="connsiteY5" fmla="*/ 1514270 h 1514270"/>
              <a:gd name="connsiteX0" fmla="*/ 0 w 4342938"/>
              <a:gd name="connsiteY0" fmla="*/ 0 h 1514270"/>
              <a:gd name="connsiteX1" fmla="*/ 278638 w 4342938"/>
              <a:gd name="connsiteY1" fmla="*/ 168675 h 1514270"/>
              <a:gd name="connsiteX2" fmla="*/ 1811782 w 4342938"/>
              <a:gd name="connsiteY2" fmla="*/ 780845 h 1514270"/>
              <a:gd name="connsiteX3" fmla="*/ 2735707 w 4342938"/>
              <a:gd name="connsiteY3" fmla="*/ 931606 h 1514270"/>
              <a:gd name="connsiteX4" fmla="*/ 4154932 w 4342938"/>
              <a:gd name="connsiteY4" fmla="*/ 858236 h 1514270"/>
              <a:gd name="connsiteX5" fmla="*/ 4297807 w 4342938"/>
              <a:gd name="connsiteY5" fmla="*/ 1514270 h 1514270"/>
              <a:gd name="connsiteX0" fmla="*/ 0 w 4297807"/>
              <a:gd name="connsiteY0" fmla="*/ 0 h 1514270"/>
              <a:gd name="connsiteX1" fmla="*/ 278638 w 4297807"/>
              <a:gd name="connsiteY1" fmla="*/ 168675 h 1514270"/>
              <a:gd name="connsiteX2" fmla="*/ 1811782 w 4297807"/>
              <a:gd name="connsiteY2" fmla="*/ 780845 h 1514270"/>
              <a:gd name="connsiteX3" fmla="*/ 2735707 w 4297807"/>
              <a:gd name="connsiteY3" fmla="*/ 931606 h 1514270"/>
              <a:gd name="connsiteX4" fmla="*/ 4154932 w 4297807"/>
              <a:gd name="connsiteY4" fmla="*/ 858236 h 1514270"/>
              <a:gd name="connsiteX5" fmla="*/ 4297807 w 4297807"/>
              <a:gd name="connsiteY5" fmla="*/ 1514270 h 1514270"/>
              <a:gd name="connsiteX0" fmla="*/ 0 w 4297807"/>
              <a:gd name="connsiteY0" fmla="*/ 0 h 1514270"/>
              <a:gd name="connsiteX1" fmla="*/ 278638 w 4297807"/>
              <a:gd name="connsiteY1" fmla="*/ 168675 h 1514270"/>
              <a:gd name="connsiteX2" fmla="*/ 1811782 w 4297807"/>
              <a:gd name="connsiteY2" fmla="*/ 780845 h 1514270"/>
              <a:gd name="connsiteX3" fmla="*/ 2735707 w 4297807"/>
              <a:gd name="connsiteY3" fmla="*/ 931606 h 1514270"/>
              <a:gd name="connsiteX4" fmla="*/ 3818382 w 4297807"/>
              <a:gd name="connsiteY4" fmla="*/ 973578 h 1514270"/>
              <a:gd name="connsiteX5" fmla="*/ 4297807 w 4297807"/>
              <a:gd name="connsiteY5" fmla="*/ 1514270 h 1514270"/>
              <a:gd name="connsiteX0" fmla="*/ 0 w 4297807"/>
              <a:gd name="connsiteY0" fmla="*/ 0 h 1514270"/>
              <a:gd name="connsiteX1" fmla="*/ 278638 w 4297807"/>
              <a:gd name="connsiteY1" fmla="*/ 168675 h 1514270"/>
              <a:gd name="connsiteX2" fmla="*/ 1811782 w 4297807"/>
              <a:gd name="connsiteY2" fmla="*/ 780845 h 1514270"/>
              <a:gd name="connsiteX3" fmla="*/ 2735707 w 4297807"/>
              <a:gd name="connsiteY3" fmla="*/ 931606 h 1514270"/>
              <a:gd name="connsiteX4" fmla="*/ 3827526 w 4297807"/>
              <a:gd name="connsiteY4" fmla="*/ 495234 h 1514270"/>
              <a:gd name="connsiteX5" fmla="*/ 4297807 w 4297807"/>
              <a:gd name="connsiteY5" fmla="*/ 1514270 h 1514270"/>
              <a:gd name="connsiteX0" fmla="*/ 0 w 4297807"/>
              <a:gd name="connsiteY0" fmla="*/ 0 h 1514270"/>
              <a:gd name="connsiteX1" fmla="*/ 278638 w 4297807"/>
              <a:gd name="connsiteY1" fmla="*/ 168675 h 1514270"/>
              <a:gd name="connsiteX2" fmla="*/ 1811782 w 4297807"/>
              <a:gd name="connsiteY2" fmla="*/ 780845 h 1514270"/>
              <a:gd name="connsiteX3" fmla="*/ 2735707 w 4297807"/>
              <a:gd name="connsiteY3" fmla="*/ 931606 h 1514270"/>
              <a:gd name="connsiteX4" fmla="*/ 3827526 w 4297807"/>
              <a:gd name="connsiteY4" fmla="*/ 495234 h 1514270"/>
              <a:gd name="connsiteX5" fmla="*/ 4297807 w 4297807"/>
              <a:gd name="connsiteY5" fmla="*/ 1514270 h 15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7807" h="1514270">
                <a:moveTo>
                  <a:pt x="0" y="0"/>
                </a:moveTo>
                <a:cubicBezTo>
                  <a:pt x="22225" y="0"/>
                  <a:pt x="256413" y="168675"/>
                  <a:pt x="278638" y="168675"/>
                </a:cubicBezTo>
                <a:cubicBezTo>
                  <a:pt x="581851" y="291558"/>
                  <a:pt x="1402271" y="653690"/>
                  <a:pt x="1811782" y="780845"/>
                </a:cubicBezTo>
                <a:cubicBezTo>
                  <a:pt x="2221293" y="908000"/>
                  <a:pt x="2399750" y="979208"/>
                  <a:pt x="2735707" y="931606"/>
                </a:cubicBezTo>
                <a:cubicBezTo>
                  <a:pt x="3071664" y="884004"/>
                  <a:pt x="3586226" y="389615"/>
                  <a:pt x="3827526" y="495234"/>
                </a:cubicBezTo>
                <a:cubicBezTo>
                  <a:pt x="4075176" y="592766"/>
                  <a:pt x="4179888" y="1031267"/>
                  <a:pt x="4297807" y="1514270"/>
                </a:cubicBezTo>
              </a:path>
            </a:pathLst>
          </a:custGeom>
          <a:noFill/>
          <a:ln w="28575" cap="flat" cmpd="sng" algn="ctr">
            <a:solidFill>
              <a:srgbClr val="FF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endParaRPr lang="en-US">
              <a:latin typeface="Times" pitchFamily="18" charset="0"/>
            </a:endParaRPr>
          </a:p>
        </p:txBody>
      </p:sp>
      <p:sp>
        <p:nvSpPr>
          <p:cNvPr id="57" name="TextBox 56">
            <a:extLst>
              <a:ext uri="{FF2B5EF4-FFF2-40B4-BE49-F238E27FC236}">
                <a16:creationId xmlns:a16="http://schemas.microsoft.com/office/drawing/2014/main" id="{B03CA900-E868-71FF-A3BF-174225DEE41F}"/>
              </a:ext>
            </a:extLst>
          </p:cNvPr>
          <p:cNvSpPr txBox="1"/>
          <p:nvPr/>
        </p:nvSpPr>
        <p:spPr>
          <a:xfrm>
            <a:off x="6890321" y="4748212"/>
            <a:ext cx="5301679" cy="1815882"/>
          </a:xfrm>
          <a:prstGeom prst="rect">
            <a:avLst/>
          </a:prstGeom>
          <a:noFill/>
        </p:spPr>
        <p:txBody>
          <a:bodyPr wrap="square" rtlCol="0">
            <a:spAutoFit/>
          </a:bodyPr>
          <a:lstStyle/>
          <a:p>
            <a:pPr marL="285750" indent="-285750" algn="l">
              <a:buFont typeface="Arial" panose="020B0604020202020204" pitchFamily="34" charset="0"/>
              <a:buChar char="•"/>
            </a:pPr>
            <a:r>
              <a:rPr lang="en-US" sz="1400" b="0" dirty="0"/>
              <a:t>Example data taken from a Malapert Massif case with horizontal, gravity aligned, clean white radiators</a:t>
            </a:r>
          </a:p>
          <a:p>
            <a:pPr marL="285750" indent="-285750" algn="l">
              <a:buFont typeface="Arial" panose="020B0604020202020204" pitchFamily="34" charset="0"/>
              <a:buChar char="•"/>
            </a:pPr>
            <a:r>
              <a:rPr lang="en-US" sz="1400" b="0" dirty="0"/>
              <a:t>The same flat control is used for both gravity aligned (shown here) and terrain aligned</a:t>
            </a:r>
          </a:p>
          <a:p>
            <a:pPr marL="285750" indent="-285750" algn="l">
              <a:buFont typeface="Arial" panose="020B0604020202020204" pitchFamily="34" charset="0"/>
              <a:buChar char="•"/>
            </a:pPr>
            <a:r>
              <a:rPr lang="en-US" sz="1400" b="0" dirty="0"/>
              <a:t>Dusty radiator performance in terrain is compared against dusty radiator performance on flat terrain for a true comparison</a:t>
            </a:r>
          </a:p>
          <a:p>
            <a:pPr marL="285750" indent="-285750" algn="l">
              <a:buFont typeface="Arial" panose="020B0604020202020204" pitchFamily="34" charset="0"/>
              <a:buChar char="•"/>
            </a:pPr>
            <a:r>
              <a:rPr lang="en-US" sz="1400" b="0" dirty="0"/>
              <a:t>Note that while the values of Q are radiator temperature dependent, the difference between the two is not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683BFE7-0DAA-9D40-CCCC-60C15EFDFBC3}"/>
                  </a:ext>
                </a:extLst>
              </p:cNvPr>
              <p:cNvSpPr txBox="1"/>
              <p:nvPr/>
            </p:nvSpPr>
            <p:spPr>
              <a:xfrm>
                <a:off x="11131193" y="3387439"/>
                <a:ext cx="501450" cy="495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𝑾</m:t>
                          </m:r>
                        </m:num>
                        <m:den>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𝒎</m:t>
                              </m:r>
                            </m:e>
                            <m:sup>
                              <m:r>
                                <a:rPr lang="en-US" sz="1400" b="1" i="1" smtClean="0">
                                  <a:latin typeface="Cambria Math" panose="02040503050406030204" pitchFamily="18" charset="0"/>
                                </a:rPr>
                                <m:t>𝟐</m:t>
                              </m:r>
                            </m:sup>
                          </m:sSup>
                        </m:den>
                      </m:f>
                    </m:oMath>
                  </m:oMathPara>
                </a14:m>
                <a:endParaRPr lang="en-US" sz="1400" dirty="0"/>
              </a:p>
            </p:txBody>
          </p:sp>
        </mc:Choice>
        <mc:Fallback xmlns="">
          <p:sp>
            <p:nvSpPr>
              <p:cNvPr id="59" name="TextBox 58">
                <a:extLst>
                  <a:ext uri="{FF2B5EF4-FFF2-40B4-BE49-F238E27FC236}">
                    <a16:creationId xmlns:a16="http://schemas.microsoft.com/office/drawing/2014/main" id="{B683BFE7-0DAA-9D40-CCCC-60C15EFDFBC3}"/>
                  </a:ext>
                </a:extLst>
              </p:cNvPr>
              <p:cNvSpPr txBox="1">
                <a:spLocks noRot="1" noChangeAspect="1" noMove="1" noResize="1" noEditPoints="1" noAdjustHandles="1" noChangeArrowheads="1" noChangeShapeType="1" noTextEdit="1"/>
              </p:cNvSpPr>
              <p:nvPr/>
            </p:nvSpPr>
            <p:spPr>
              <a:xfrm>
                <a:off x="11131193" y="3387439"/>
                <a:ext cx="501450" cy="495649"/>
              </a:xfrm>
              <a:prstGeom prst="rect">
                <a:avLst/>
              </a:prstGeom>
              <a:blipFill>
                <a:blip r:embed="rId8"/>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D6B84164-A26F-F9DC-8DFE-5C6AD88155B3}"/>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6" name="TextBox 5">
            <a:extLst>
              <a:ext uri="{FF2B5EF4-FFF2-40B4-BE49-F238E27FC236}">
                <a16:creationId xmlns:a16="http://schemas.microsoft.com/office/drawing/2014/main" id="{9A4FF3FE-F2F3-18CA-790A-F385BD3E64BE}"/>
              </a:ext>
            </a:extLst>
          </p:cNvPr>
          <p:cNvSpPr txBox="1"/>
          <p:nvPr/>
        </p:nvSpPr>
        <p:spPr>
          <a:xfrm>
            <a:off x="6890320" y="1182283"/>
            <a:ext cx="5301679" cy="954107"/>
          </a:xfrm>
          <a:prstGeom prst="rect">
            <a:avLst/>
          </a:prstGeom>
          <a:noFill/>
        </p:spPr>
        <p:txBody>
          <a:bodyPr wrap="square" rtlCol="0">
            <a:spAutoFit/>
          </a:bodyPr>
          <a:lstStyle/>
          <a:p>
            <a:pPr marL="285750" indent="-285750" algn="l">
              <a:buFont typeface="Arial" panose="020B0604020202020204" pitchFamily="34" charset="0"/>
              <a:buChar char="•"/>
            </a:pPr>
            <a:r>
              <a:rPr lang="en-US" sz="1400" b="0" dirty="0"/>
              <a:t>Radiator performance is characterized by the </a:t>
            </a:r>
            <a:r>
              <a:rPr lang="en-US" sz="1400" dirty="0"/>
              <a:t>minimum</a:t>
            </a:r>
            <a:r>
              <a:rPr lang="en-US" sz="1400" b="0" dirty="0"/>
              <a:t> heat rejected over the course of a lunar day</a:t>
            </a:r>
          </a:p>
          <a:p>
            <a:pPr marL="285750" indent="-285750" algn="l">
              <a:buFont typeface="Arial" panose="020B0604020202020204" pitchFamily="34" charset="0"/>
              <a:buChar char="•"/>
            </a:pPr>
            <a:r>
              <a:rPr lang="en-US" sz="1400" b="0" dirty="0"/>
              <a:t>The minimum heat rejection is used because it is the worst-case heat rejection and likely the value used for early radiator sizing</a:t>
            </a:r>
          </a:p>
        </p:txBody>
      </p:sp>
    </p:spTree>
    <p:extLst>
      <p:ext uri="{BB962C8B-B14F-4D97-AF65-F5344CB8AC3E}">
        <p14:creationId xmlns:p14="http://schemas.microsoft.com/office/powerpoint/2010/main" val="4278454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Radiator Terrain Degradation</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23</a:t>
            </a:fld>
            <a:endParaRPr lang="en-US"/>
          </a:p>
        </p:txBody>
      </p:sp>
      <p:graphicFrame>
        <p:nvGraphicFramePr>
          <p:cNvPr id="3" name="Table 2">
            <a:extLst>
              <a:ext uri="{FF2B5EF4-FFF2-40B4-BE49-F238E27FC236}">
                <a16:creationId xmlns:a16="http://schemas.microsoft.com/office/drawing/2014/main" id="{8254F561-BA12-332A-A06D-CDF405CB1B5D}"/>
              </a:ext>
            </a:extLst>
          </p:cNvPr>
          <p:cNvGraphicFramePr>
            <a:graphicFrameLocks noGrp="1"/>
          </p:cNvGraphicFramePr>
          <p:nvPr>
            <p:extLst>
              <p:ext uri="{D42A27DB-BD31-4B8C-83A1-F6EECF244321}">
                <p14:modId xmlns:p14="http://schemas.microsoft.com/office/powerpoint/2010/main" val="2211862610"/>
              </p:ext>
            </p:extLst>
          </p:nvPr>
        </p:nvGraphicFramePr>
        <p:xfrm>
          <a:off x="2340079" y="1726927"/>
          <a:ext cx="6854075" cy="4260012"/>
        </p:xfrm>
        <a:graphic>
          <a:graphicData uri="http://schemas.openxmlformats.org/drawingml/2006/table">
            <a:tbl>
              <a:tblPr firstRow="1" bandRow="1">
                <a:tableStyleId>{5C22544A-7EE6-4342-B048-85BDC9FD1C3A}</a:tableStyleId>
              </a:tblPr>
              <a:tblGrid>
                <a:gridCol w="2125739">
                  <a:extLst>
                    <a:ext uri="{9D8B030D-6E8A-4147-A177-3AD203B41FA5}">
                      <a16:colId xmlns:a16="http://schemas.microsoft.com/office/drawing/2014/main" val="2218140188"/>
                    </a:ext>
                  </a:extLst>
                </a:gridCol>
                <a:gridCol w="1182084">
                  <a:extLst>
                    <a:ext uri="{9D8B030D-6E8A-4147-A177-3AD203B41FA5}">
                      <a16:colId xmlns:a16="http://schemas.microsoft.com/office/drawing/2014/main" val="1051544896"/>
                    </a:ext>
                  </a:extLst>
                </a:gridCol>
                <a:gridCol w="1182084">
                  <a:extLst>
                    <a:ext uri="{9D8B030D-6E8A-4147-A177-3AD203B41FA5}">
                      <a16:colId xmlns:a16="http://schemas.microsoft.com/office/drawing/2014/main" val="1168083806"/>
                    </a:ext>
                  </a:extLst>
                </a:gridCol>
                <a:gridCol w="1182084">
                  <a:extLst>
                    <a:ext uri="{9D8B030D-6E8A-4147-A177-3AD203B41FA5}">
                      <a16:colId xmlns:a16="http://schemas.microsoft.com/office/drawing/2014/main" val="3642484988"/>
                    </a:ext>
                  </a:extLst>
                </a:gridCol>
                <a:gridCol w="1182084">
                  <a:extLst>
                    <a:ext uri="{9D8B030D-6E8A-4147-A177-3AD203B41FA5}">
                      <a16:colId xmlns:a16="http://schemas.microsoft.com/office/drawing/2014/main" val="956612900"/>
                    </a:ext>
                  </a:extLst>
                </a:gridCol>
              </a:tblGrid>
              <a:tr h="330653">
                <a:tc rowSpan="3">
                  <a:txBody>
                    <a:bodyPr/>
                    <a:lstStyle/>
                    <a:p>
                      <a:r>
                        <a:rPr lang="en-US" sz="1600" b="1" dirty="0">
                          <a:solidFill>
                            <a:schemeClr val="tx1"/>
                          </a:solidFill>
                        </a:rPr>
                        <a:t>                   </a:t>
                      </a:r>
                      <a:r>
                        <a:rPr lang="en-US" sz="1100" b="1" dirty="0">
                          <a:solidFill>
                            <a:schemeClr val="tx1"/>
                          </a:solidFill>
                        </a:rPr>
                        <a:t>Radiator            </a:t>
                      </a:r>
                    </a:p>
                    <a:p>
                      <a:r>
                        <a:rPr lang="en-US" sz="1100" b="1" dirty="0">
                          <a:solidFill>
                            <a:schemeClr val="tx1"/>
                          </a:solidFill>
                        </a:rPr>
                        <a:t>                            Orientation</a:t>
                      </a:r>
                    </a:p>
                    <a:p>
                      <a:endParaRPr lang="en-US" sz="1100" b="1" dirty="0">
                        <a:solidFill>
                          <a:schemeClr val="tx1"/>
                        </a:solidFill>
                      </a:endParaRPr>
                    </a:p>
                    <a:p>
                      <a:r>
                        <a:rPr lang="en-US" sz="1100" b="1" dirty="0">
                          <a:solidFill>
                            <a:schemeClr val="tx1"/>
                          </a:solidFill>
                        </a:rPr>
                        <a:t>         Location</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gridSpan="2">
                  <a:txBody>
                    <a:bodyPr/>
                    <a:lstStyle/>
                    <a:p>
                      <a:pPr algn="ctr"/>
                      <a:r>
                        <a:rPr lang="en-US" sz="1400" dirty="0">
                          <a:solidFill>
                            <a:schemeClr val="tx1"/>
                          </a:solidFill>
                        </a:rPr>
                        <a:t>Gravity Aligned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solidFill>
                            <a:schemeClr val="tx1"/>
                          </a:solidFill>
                        </a:rPr>
                        <a:t>Terrain Aligned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8175324"/>
                  </a:ext>
                </a:extLst>
              </a:tr>
              <a:tr h="333715">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Horizontal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sz="1400" dirty="0">
                          <a:solidFill>
                            <a:schemeClr val="tx1"/>
                          </a:solidFill>
                        </a:rPr>
                        <a:t>Vertical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sz="1400" dirty="0">
                          <a:solidFill>
                            <a:schemeClr val="tx1"/>
                          </a:solidFill>
                        </a:rPr>
                        <a:t>Horizontal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Vertical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2547742295"/>
                  </a:ext>
                </a:extLst>
              </a:tr>
              <a:tr h="15240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12479533"/>
                  </a:ext>
                </a:extLst>
              </a:tr>
              <a:tr h="371576">
                <a:tc>
                  <a:txBody>
                    <a:bodyPr/>
                    <a:lstStyle/>
                    <a:p>
                      <a:pPr algn="ctr"/>
                      <a:r>
                        <a:rPr lang="en-US" sz="1400" dirty="0">
                          <a:solidFill>
                            <a:schemeClr val="tx1"/>
                          </a:solidFill>
                        </a:rPr>
                        <a:t>Malapert Massif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dirty="0">
                          <a:solidFill>
                            <a:srgbClr val="000000"/>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122184"/>
                  </a:ext>
                </a:extLst>
              </a:tr>
              <a:tr h="371576">
                <a:tc>
                  <a:txBody>
                    <a:bodyPr/>
                    <a:lstStyle/>
                    <a:p>
                      <a:pPr algn="ctr"/>
                      <a:r>
                        <a:rPr lang="en-US" sz="1400" dirty="0">
                          <a:solidFill>
                            <a:schemeClr val="tx1"/>
                          </a:solidFill>
                        </a:rPr>
                        <a:t>Mons Mouton Plateau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dirty="0">
                          <a:solidFill>
                            <a:srgbClr val="000000"/>
                          </a:solidFill>
                          <a:effectLst/>
                          <a:latin typeface="Calibri" panose="020F050202020403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9736938"/>
                  </a:ext>
                </a:extLst>
              </a:tr>
              <a:tr h="371576">
                <a:tc>
                  <a:txBody>
                    <a:bodyPr/>
                    <a:lstStyle/>
                    <a:p>
                      <a:pPr algn="ctr"/>
                      <a:r>
                        <a:rPr lang="en-US" sz="1400" dirty="0">
                          <a:solidFill>
                            <a:schemeClr val="tx1"/>
                          </a:solidFill>
                        </a:rPr>
                        <a:t>Mons Mouton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dirty="0">
                          <a:solidFill>
                            <a:srgbClr val="000000"/>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409879"/>
                  </a:ext>
                </a:extLst>
              </a:tr>
              <a:tr h="371576">
                <a:tc>
                  <a:txBody>
                    <a:bodyPr/>
                    <a:lstStyle/>
                    <a:p>
                      <a:pPr algn="ctr"/>
                      <a:r>
                        <a:rPr lang="en-US" sz="1400" dirty="0">
                          <a:solidFill>
                            <a:schemeClr val="tx1"/>
                          </a:solidFill>
                        </a:rPr>
                        <a:t>Noble Rim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189219"/>
                  </a:ext>
                </a:extLst>
              </a:tr>
              <a:tr h="371576">
                <a:tc>
                  <a:txBody>
                    <a:bodyPr/>
                    <a:lstStyle/>
                    <a:p>
                      <a:pPr algn="ctr"/>
                      <a:r>
                        <a:rPr lang="en-US" sz="1400" dirty="0">
                          <a:solidFill>
                            <a:schemeClr val="tx1"/>
                          </a:solidFill>
                        </a:rPr>
                        <a:t>Nobile Rim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514911"/>
                  </a:ext>
                </a:extLst>
              </a:tr>
              <a:tr h="371576">
                <a:tc>
                  <a:txBody>
                    <a:bodyPr/>
                    <a:lstStyle/>
                    <a:p>
                      <a:pPr algn="ctr"/>
                      <a:r>
                        <a:rPr lang="en-US" sz="1400" dirty="0">
                          <a:solidFill>
                            <a:schemeClr val="tx1"/>
                          </a:solidFill>
                        </a:rPr>
                        <a:t>Slater 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414166"/>
                  </a:ext>
                </a:extLst>
              </a:tr>
              <a:tr h="371576">
                <a:tc>
                  <a:txBody>
                    <a:bodyPr/>
                    <a:lstStyle/>
                    <a:p>
                      <a:pPr algn="ctr"/>
                      <a:r>
                        <a:rPr lang="en-US" sz="1400" dirty="0">
                          <a:solidFill>
                            <a:schemeClr val="tx1"/>
                          </a:solidFill>
                        </a:rPr>
                        <a:t>de </a:t>
                      </a:r>
                      <a:r>
                        <a:rPr lang="en-US" sz="1400" dirty="0" err="1">
                          <a:solidFill>
                            <a:schemeClr val="tx1"/>
                          </a:solidFill>
                        </a:rPr>
                        <a:t>Gerlache</a:t>
                      </a:r>
                      <a:r>
                        <a:rPr lang="en-US" sz="1400" dirty="0">
                          <a:solidFill>
                            <a:schemeClr val="tx1"/>
                          </a:solidFill>
                        </a:rPr>
                        <a:t> Rim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1204"/>
                  </a:ext>
                </a:extLst>
              </a:tr>
              <a:tr h="371576">
                <a:tc>
                  <a:txBody>
                    <a:bodyPr/>
                    <a:lstStyle/>
                    <a:p>
                      <a:pPr algn="ctr"/>
                      <a:r>
                        <a:rPr lang="en-US" sz="1400" dirty="0">
                          <a:solidFill>
                            <a:schemeClr val="tx1"/>
                          </a:solidFill>
                        </a:rPr>
                        <a:t>Peak Near </a:t>
                      </a:r>
                      <a:r>
                        <a:rPr lang="en-US" sz="1400" dirty="0" err="1">
                          <a:solidFill>
                            <a:schemeClr val="tx1"/>
                          </a:solidFill>
                        </a:rPr>
                        <a:t>Cabeus</a:t>
                      </a:r>
                      <a:r>
                        <a:rPr lang="en-US" sz="1400" dirty="0">
                          <a:solidFill>
                            <a:schemeClr val="tx1"/>
                          </a:solidFill>
                        </a:rPr>
                        <a: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1380491"/>
                  </a:ext>
                </a:extLst>
              </a:tr>
              <a:tr h="371576">
                <a:tc>
                  <a:txBody>
                    <a:bodyPr/>
                    <a:lstStyle/>
                    <a:p>
                      <a:pPr algn="ctr"/>
                      <a:r>
                        <a:rPr lang="en-US" sz="1400" dirty="0">
                          <a:solidFill>
                            <a:schemeClr val="tx1"/>
                          </a:solidFill>
                        </a:rPr>
                        <a:t>Haworth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175765"/>
                  </a:ext>
                </a:extLst>
              </a:tr>
            </a:tbl>
          </a:graphicData>
        </a:graphic>
      </p:graphicFrame>
      <p:sp>
        <p:nvSpPr>
          <p:cNvPr id="7" name="TextBox 6">
            <a:extLst>
              <a:ext uri="{FF2B5EF4-FFF2-40B4-BE49-F238E27FC236}">
                <a16:creationId xmlns:a16="http://schemas.microsoft.com/office/drawing/2014/main" id="{F0FF03B8-6366-56DC-4CD1-B9B4ACA37484}"/>
              </a:ext>
            </a:extLst>
          </p:cNvPr>
          <p:cNvSpPr txBox="1"/>
          <p:nvPr/>
        </p:nvSpPr>
        <p:spPr>
          <a:xfrm>
            <a:off x="3980436" y="1230286"/>
            <a:ext cx="3865363" cy="400110"/>
          </a:xfrm>
          <a:prstGeom prst="rect">
            <a:avLst/>
          </a:prstGeom>
          <a:noFill/>
        </p:spPr>
        <p:txBody>
          <a:bodyPr wrap="square" rtlCol="0">
            <a:spAutoFit/>
          </a:bodyPr>
          <a:lstStyle/>
          <a:p>
            <a:r>
              <a:rPr lang="en-US" dirty="0"/>
              <a:t>Clean White Paint</a:t>
            </a:r>
          </a:p>
        </p:txBody>
      </p:sp>
      <p:sp>
        <p:nvSpPr>
          <p:cNvPr id="8" name="TextBox 7">
            <a:extLst>
              <a:ext uri="{FF2B5EF4-FFF2-40B4-BE49-F238E27FC236}">
                <a16:creationId xmlns:a16="http://schemas.microsoft.com/office/drawing/2014/main" id="{52A6C339-1C92-B630-F928-1A20946E82C6}"/>
              </a:ext>
            </a:extLst>
          </p:cNvPr>
          <p:cNvSpPr txBox="1"/>
          <p:nvPr/>
        </p:nvSpPr>
        <p:spPr>
          <a:xfrm>
            <a:off x="2571750" y="830176"/>
            <a:ext cx="6390735" cy="400110"/>
          </a:xfrm>
          <a:prstGeom prst="rect">
            <a:avLst/>
          </a:prstGeom>
          <a:noFill/>
        </p:spPr>
        <p:txBody>
          <a:bodyPr wrap="square" rtlCol="0">
            <a:spAutoFit/>
          </a:bodyPr>
          <a:lstStyle/>
          <a:p>
            <a:r>
              <a:rPr lang="en-US" dirty="0"/>
              <a:t>Reduction in Radiator Heat Rejection Due to Terrain</a:t>
            </a:r>
          </a:p>
        </p:txBody>
      </p:sp>
      <p:sp>
        <p:nvSpPr>
          <p:cNvPr id="6" name="Rectangle 5">
            <a:extLst>
              <a:ext uri="{FF2B5EF4-FFF2-40B4-BE49-F238E27FC236}">
                <a16:creationId xmlns:a16="http://schemas.microsoft.com/office/drawing/2014/main" id="{4CFFE4C9-7817-235F-3162-DCB92549CA64}"/>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99611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Radiator Terrain Degradation</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24</a:t>
            </a:fld>
            <a:endParaRPr lang="en-US"/>
          </a:p>
        </p:txBody>
      </p:sp>
      <p:graphicFrame>
        <p:nvGraphicFramePr>
          <p:cNvPr id="3" name="Table 2">
            <a:extLst>
              <a:ext uri="{FF2B5EF4-FFF2-40B4-BE49-F238E27FC236}">
                <a16:creationId xmlns:a16="http://schemas.microsoft.com/office/drawing/2014/main" id="{8254F561-BA12-332A-A06D-CDF405CB1B5D}"/>
              </a:ext>
            </a:extLst>
          </p:cNvPr>
          <p:cNvGraphicFramePr>
            <a:graphicFrameLocks noGrp="1"/>
          </p:cNvGraphicFramePr>
          <p:nvPr>
            <p:extLst>
              <p:ext uri="{D42A27DB-BD31-4B8C-83A1-F6EECF244321}">
                <p14:modId xmlns:p14="http://schemas.microsoft.com/office/powerpoint/2010/main" val="3779850035"/>
              </p:ext>
            </p:extLst>
          </p:nvPr>
        </p:nvGraphicFramePr>
        <p:xfrm>
          <a:off x="2340079" y="1726927"/>
          <a:ext cx="6854075" cy="4260012"/>
        </p:xfrm>
        <a:graphic>
          <a:graphicData uri="http://schemas.openxmlformats.org/drawingml/2006/table">
            <a:tbl>
              <a:tblPr firstRow="1" bandRow="1">
                <a:tableStyleId>{5C22544A-7EE6-4342-B048-85BDC9FD1C3A}</a:tableStyleId>
              </a:tblPr>
              <a:tblGrid>
                <a:gridCol w="2125739">
                  <a:extLst>
                    <a:ext uri="{9D8B030D-6E8A-4147-A177-3AD203B41FA5}">
                      <a16:colId xmlns:a16="http://schemas.microsoft.com/office/drawing/2014/main" val="2218140188"/>
                    </a:ext>
                  </a:extLst>
                </a:gridCol>
                <a:gridCol w="1182084">
                  <a:extLst>
                    <a:ext uri="{9D8B030D-6E8A-4147-A177-3AD203B41FA5}">
                      <a16:colId xmlns:a16="http://schemas.microsoft.com/office/drawing/2014/main" val="1051544896"/>
                    </a:ext>
                  </a:extLst>
                </a:gridCol>
                <a:gridCol w="1182084">
                  <a:extLst>
                    <a:ext uri="{9D8B030D-6E8A-4147-A177-3AD203B41FA5}">
                      <a16:colId xmlns:a16="http://schemas.microsoft.com/office/drawing/2014/main" val="1168083806"/>
                    </a:ext>
                  </a:extLst>
                </a:gridCol>
                <a:gridCol w="1182084">
                  <a:extLst>
                    <a:ext uri="{9D8B030D-6E8A-4147-A177-3AD203B41FA5}">
                      <a16:colId xmlns:a16="http://schemas.microsoft.com/office/drawing/2014/main" val="3642484988"/>
                    </a:ext>
                  </a:extLst>
                </a:gridCol>
                <a:gridCol w="1182084">
                  <a:extLst>
                    <a:ext uri="{9D8B030D-6E8A-4147-A177-3AD203B41FA5}">
                      <a16:colId xmlns:a16="http://schemas.microsoft.com/office/drawing/2014/main" val="956612900"/>
                    </a:ext>
                  </a:extLst>
                </a:gridCol>
              </a:tblGrid>
              <a:tr h="330653">
                <a:tc rowSpan="3">
                  <a:txBody>
                    <a:bodyPr/>
                    <a:lstStyle/>
                    <a:p>
                      <a:r>
                        <a:rPr lang="en-US" sz="1600" b="1" dirty="0">
                          <a:solidFill>
                            <a:schemeClr val="tx1"/>
                          </a:solidFill>
                        </a:rPr>
                        <a:t>                   </a:t>
                      </a:r>
                      <a:r>
                        <a:rPr lang="en-US" sz="1100" b="1" dirty="0">
                          <a:solidFill>
                            <a:schemeClr val="tx1"/>
                          </a:solidFill>
                        </a:rPr>
                        <a:t>Radiator            </a:t>
                      </a:r>
                    </a:p>
                    <a:p>
                      <a:r>
                        <a:rPr lang="en-US" sz="1100" b="1" dirty="0">
                          <a:solidFill>
                            <a:schemeClr val="tx1"/>
                          </a:solidFill>
                        </a:rPr>
                        <a:t>                            Orientation</a:t>
                      </a:r>
                    </a:p>
                    <a:p>
                      <a:endParaRPr lang="en-US" sz="1100" b="1" dirty="0">
                        <a:solidFill>
                          <a:schemeClr val="tx1"/>
                        </a:solidFill>
                      </a:endParaRPr>
                    </a:p>
                    <a:p>
                      <a:r>
                        <a:rPr lang="en-US" sz="1100" b="1" dirty="0">
                          <a:solidFill>
                            <a:schemeClr val="tx1"/>
                          </a:solidFill>
                        </a:rPr>
                        <a:t>         Location</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gridSpan="2">
                  <a:txBody>
                    <a:bodyPr/>
                    <a:lstStyle/>
                    <a:p>
                      <a:pPr algn="ctr"/>
                      <a:r>
                        <a:rPr lang="en-US" sz="1400" dirty="0">
                          <a:solidFill>
                            <a:schemeClr val="tx1"/>
                          </a:solidFill>
                        </a:rPr>
                        <a:t>Gravity Aligned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solidFill>
                            <a:schemeClr val="tx1"/>
                          </a:solidFill>
                        </a:rPr>
                        <a:t>Terrain Aligned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8175324"/>
                  </a:ext>
                </a:extLst>
              </a:tr>
              <a:tr h="333715">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Horizontal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sz="1400" dirty="0">
                          <a:solidFill>
                            <a:schemeClr val="tx1"/>
                          </a:solidFill>
                        </a:rPr>
                        <a:t>Vertical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sz="1400" dirty="0">
                          <a:solidFill>
                            <a:schemeClr val="tx1"/>
                          </a:solidFill>
                        </a:rPr>
                        <a:t>Horizontal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Vertical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2547742295"/>
                  </a:ext>
                </a:extLst>
              </a:tr>
              <a:tr h="15240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12479533"/>
                  </a:ext>
                </a:extLst>
              </a:tr>
              <a:tr h="371576">
                <a:tc>
                  <a:txBody>
                    <a:bodyPr/>
                    <a:lstStyle/>
                    <a:p>
                      <a:pPr algn="ctr"/>
                      <a:r>
                        <a:rPr lang="en-US" sz="1400" dirty="0">
                          <a:solidFill>
                            <a:schemeClr val="tx1"/>
                          </a:solidFill>
                        </a:rPr>
                        <a:t>Malapert Massif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dirty="0">
                          <a:solidFill>
                            <a:srgbClr val="000000"/>
                          </a:solidFill>
                          <a:effectLst/>
                          <a:latin typeface="Calibri" panose="020F0502020204030204" pitchFamily="34"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122184"/>
                  </a:ext>
                </a:extLst>
              </a:tr>
              <a:tr h="371576">
                <a:tc>
                  <a:txBody>
                    <a:bodyPr/>
                    <a:lstStyle/>
                    <a:p>
                      <a:pPr algn="ctr"/>
                      <a:r>
                        <a:rPr lang="en-US" sz="1400" dirty="0">
                          <a:solidFill>
                            <a:schemeClr val="tx1"/>
                          </a:solidFill>
                        </a:rPr>
                        <a:t>Mons Mouton Plateau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dirty="0">
                          <a:solidFill>
                            <a:srgbClr val="000000"/>
                          </a:solidFill>
                          <a:effectLst/>
                          <a:latin typeface="Calibri" panose="020F0502020204030204" pitchFamily="34" charset="0"/>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9736938"/>
                  </a:ext>
                </a:extLst>
              </a:tr>
              <a:tr h="371576">
                <a:tc>
                  <a:txBody>
                    <a:bodyPr/>
                    <a:lstStyle/>
                    <a:p>
                      <a:pPr algn="ctr"/>
                      <a:r>
                        <a:rPr lang="en-US" sz="1400" dirty="0">
                          <a:solidFill>
                            <a:schemeClr val="tx1"/>
                          </a:solidFill>
                        </a:rPr>
                        <a:t>Mons Mouton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dirty="0">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409879"/>
                  </a:ext>
                </a:extLst>
              </a:tr>
              <a:tr h="371576">
                <a:tc>
                  <a:txBody>
                    <a:bodyPr/>
                    <a:lstStyle/>
                    <a:p>
                      <a:pPr algn="ctr"/>
                      <a:r>
                        <a:rPr lang="en-US" sz="1400" dirty="0">
                          <a:solidFill>
                            <a:schemeClr val="tx1"/>
                          </a:solidFill>
                        </a:rPr>
                        <a:t>Noble Rim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189219"/>
                  </a:ext>
                </a:extLst>
              </a:tr>
              <a:tr h="371576">
                <a:tc>
                  <a:txBody>
                    <a:bodyPr/>
                    <a:lstStyle/>
                    <a:p>
                      <a:pPr algn="ctr"/>
                      <a:r>
                        <a:rPr lang="en-US" sz="1400" dirty="0">
                          <a:solidFill>
                            <a:schemeClr val="tx1"/>
                          </a:solidFill>
                        </a:rPr>
                        <a:t>Nobile Rim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514911"/>
                  </a:ext>
                </a:extLst>
              </a:tr>
              <a:tr h="371576">
                <a:tc>
                  <a:txBody>
                    <a:bodyPr/>
                    <a:lstStyle/>
                    <a:p>
                      <a:pPr algn="ctr"/>
                      <a:r>
                        <a:rPr lang="en-US" sz="1400" dirty="0">
                          <a:solidFill>
                            <a:schemeClr val="tx1"/>
                          </a:solidFill>
                        </a:rPr>
                        <a:t>Slater 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414166"/>
                  </a:ext>
                </a:extLst>
              </a:tr>
              <a:tr h="371576">
                <a:tc>
                  <a:txBody>
                    <a:bodyPr/>
                    <a:lstStyle/>
                    <a:p>
                      <a:pPr algn="ctr"/>
                      <a:r>
                        <a:rPr lang="en-US" sz="1400" dirty="0">
                          <a:solidFill>
                            <a:schemeClr val="tx1"/>
                          </a:solidFill>
                        </a:rPr>
                        <a:t>de </a:t>
                      </a:r>
                      <a:r>
                        <a:rPr lang="en-US" sz="1400" dirty="0" err="1">
                          <a:solidFill>
                            <a:schemeClr val="tx1"/>
                          </a:solidFill>
                        </a:rPr>
                        <a:t>Gerlache</a:t>
                      </a:r>
                      <a:r>
                        <a:rPr lang="en-US" sz="1400" dirty="0">
                          <a:solidFill>
                            <a:schemeClr val="tx1"/>
                          </a:solidFill>
                        </a:rPr>
                        <a:t> Rim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299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1204"/>
                  </a:ext>
                </a:extLst>
              </a:tr>
              <a:tr h="371576">
                <a:tc>
                  <a:txBody>
                    <a:bodyPr/>
                    <a:lstStyle/>
                    <a:p>
                      <a:pPr algn="ctr"/>
                      <a:r>
                        <a:rPr lang="en-US" sz="1400" dirty="0">
                          <a:solidFill>
                            <a:schemeClr val="tx1"/>
                          </a:solidFill>
                        </a:rPr>
                        <a:t>Peak Near </a:t>
                      </a:r>
                      <a:r>
                        <a:rPr lang="en-US" sz="1400" dirty="0" err="1">
                          <a:solidFill>
                            <a:schemeClr val="tx1"/>
                          </a:solidFill>
                        </a:rPr>
                        <a:t>Cabeus</a:t>
                      </a:r>
                      <a:r>
                        <a:rPr lang="en-US" sz="1400" dirty="0">
                          <a:solidFill>
                            <a:schemeClr val="tx1"/>
                          </a:solidFill>
                        </a:rPr>
                        <a: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288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1380491"/>
                  </a:ext>
                </a:extLst>
              </a:tr>
              <a:tr h="371576">
                <a:tc>
                  <a:txBody>
                    <a:bodyPr/>
                    <a:lstStyle/>
                    <a:p>
                      <a:pPr algn="ctr"/>
                      <a:r>
                        <a:rPr lang="en-US" sz="1400" dirty="0">
                          <a:solidFill>
                            <a:schemeClr val="tx1"/>
                          </a:solidFill>
                        </a:rPr>
                        <a:t>Haworth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175765"/>
                  </a:ext>
                </a:extLst>
              </a:tr>
            </a:tbl>
          </a:graphicData>
        </a:graphic>
      </p:graphicFrame>
      <p:sp>
        <p:nvSpPr>
          <p:cNvPr id="7" name="TextBox 6">
            <a:extLst>
              <a:ext uri="{FF2B5EF4-FFF2-40B4-BE49-F238E27FC236}">
                <a16:creationId xmlns:a16="http://schemas.microsoft.com/office/drawing/2014/main" id="{F0FF03B8-6366-56DC-4CD1-B9B4ACA37484}"/>
              </a:ext>
            </a:extLst>
          </p:cNvPr>
          <p:cNvSpPr txBox="1"/>
          <p:nvPr/>
        </p:nvSpPr>
        <p:spPr>
          <a:xfrm>
            <a:off x="3980436" y="1230286"/>
            <a:ext cx="3865363" cy="400110"/>
          </a:xfrm>
          <a:prstGeom prst="rect">
            <a:avLst/>
          </a:prstGeom>
          <a:noFill/>
        </p:spPr>
        <p:txBody>
          <a:bodyPr wrap="square" rtlCol="0">
            <a:spAutoFit/>
          </a:bodyPr>
          <a:lstStyle/>
          <a:p>
            <a:r>
              <a:rPr lang="en-US" dirty="0"/>
              <a:t>Dusty White Paint</a:t>
            </a:r>
          </a:p>
        </p:txBody>
      </p:sp>
      <p:sp>
        <p:nvSpPr>
          <p:cNvPr id="8" name="TextBox 7">
            <a:extLst>
              <a:ext uri="{FF2B5EF4-FFF2-40B4-BE49-F238E27FC236}">
                <a16:creationId xmlns:a16="http://schemas.microsoft.com/office/drawing/2014/main" id="{52A6C339-1C92-B630-F928-1A20946E82C6}"/>
              </a:ext>
            </a:extLst>
          </p:cNvPr>
          <p:cNvSpPr txBox="1"/>
          <p:nvPr/>
        </p:nvSpPr>
        <p:spPr>
          <a:xfrm>
            <a:off x="2571750" y="830176"/>
            <a:ext cx="6390735" cy="400110"/>
          </a:xfrm>
          <a:prstGeom prst="rect">
            <a:avLst/>
          </a:prstGeom>
          <a:noFill/>
        </p:spPr>
        <p:txBody>
          <a:bodyPr wrap="square" rtlCol="0">
            <a:spAutoFit/>
          </a:bodyPr>
          <a:lstStyle/>
          <a:p>
            <a:r>
              <a:rPr lang="en-US" dirty="0"/>
              <a:t>Reduction in Radiator Heat Rejection Due to Terrain</a:t>
            </a:r>
          </a:p>
        </p:txBody>
      </p:sp>
      <p:sp>
        <p:nvSpPr>
          <p:cNvPr id="6" name="TextBox 5">
            <a:extLst>
              <a:ext uri="{FF2B5EF4-FFF2-40B4-BE49-F238E27FC236}">
                <a16:creationId xmlns:a16="http://schemas.microsoft.com/office/drawing/2014/main" id="{FA4BC782-2DCE-FAC9-E549-C0C3734E831A}"/>
              </a:ext>
            </a:extLst>
          </p:cNvPr>
          <p:cNvSpPr txBox="1"/>
          <p:nvPr/>
        </p:nvSpPr>
        <p:spPr>
          <a:xfrm>
            <a:off x="9654535" y="2335668"/>
            <a:ext cx="2378158" cy="2462213"/>
          </a:xfrm>
          <a:prstGeom prst="rect">
            <a:avLst/>
          </a:prstGeom>
          <a:noFill/>
        </p:spPr>
        <p:txBody>
          <a:bodyPr wrap="square" rtlCol="0">
            <a:spAutoFit/>
          </a:bodyPr>
          <a:lstStyle/>
          <a:p>
            <a:pPr algn="l"/>
            <a:r>
              <a:rPr lang="en-US" sz="1400" b="0" dirty="0"/>
              <a:t>* At this specific location, the sun disappears behind the horizon during peak solar heating for the detailed terrain model but not for the flat terrain model. This results in the flat terrain model being the worse case </a:t>
            </a:r>
            <a:r>
              <a:rPr lang="en-US" sz="1400" b="0" i="1" dirty="0"/>
              <a:t>specifically for the dust covered case</a:t>
            </a:r>
            <a:r>
              <a:rPr lang="en-US" sz="1400" b="0" dirty="0"/>
              <a:t> due to the dust causing increased sensitivity to solar heating</a:t>
            </a:r>
            <a:endParaRPr lang="en-US" sz="1400" b="0" i="1" dirty="0"/>
          </a:p>
        </p:txBody>
      </p:sp>
      <p:sp>
        <p:nvSpPr>
          <p:cNvPr id="9" name="Rectangle 8">
            <a:extLst>
              <a:ext uri="{FF2B5EF4-FFF2-40B4-BE49-F238E27FC236}">
                <a16:creationId xmlns:a16="http://schemas.microsoft.com/office/drawing/2014/main" id="{7CA059BC-C4C9-E613-06BB-2020A1676AA3}"/>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70623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How to Use Heat Rejection Reduction Values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25</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295275" y="914400"/>
            <a:ext cx="6876133" cy="5410200"/>
          </a:xfrm>
        </p:spPr>
        <p:txBody>
          <a:bodyPr/>
          <a:lstStyle/>
          <a:p>
            <a:r>
              <a:rPr lang="en-US" sz="1100" dirty="0"/>
              <a:t>The primary use-case for these radiator heat rejection capacity knock-downs is very early in the mission planning and design phase, specifically to size radiators</a:t>
            </a:r>
          </a:p>
          <a:p>
            <a:endParaRPr lang="en-US" sz="1100" dirty="0"/>
          </a:p>
          <a:p>
            <a:r>
              <a:rPr lang="en-US" sz="1100" dirty="0"/>
              <a:t>The degradation offsets used in this analysis are only applicable to the 9 candidate Artemis III landing regions of interest; however, the study could be duplicated for any region on the moon</a:t>
            </a:r>
          </a:p>
          <a:p>
            <a:endParaRPr lang="en-US" sz="1100" dirty="0"/>
          </a:p>
          <a:p>
            <a:r>
              <a:rPr lang="en-US" sz="1100" dirty="0"/>
              <a:t>The steps for applying these factors are:</a:t>
            </a:r>
          </a:p>
          <a:p>
            <a:pPr marL="914400" lvl="1" indent="-457200">
              <a:buFont typeface="+mj-lt"/>
              <a:buAutoNum type="arabicPeriod"/>
            </a:pPr>
            <a:r>
              <a:rPr lang="en-US" sz="1050" dirty="0"/>
              <a:t>Build a simple model of your lunar asset on flat lunar terrain with the radiators bound to a set temperature and given optical properties set to the clean or dusty optical properties shown on slide 16.</a:t>
            </a:r>
          </a:p>
          <a:p>
            <a:pPr marL="914400" lvl="1" indent="-457200">
              <a:buFont typeface="+mj-lt"/>
              <a:buAutoNum type="arabicPeriod"/>
            </a:pPr>
            <a:r>
              <a:rPr lang="en-US" sz="1050" dirty="0"/>
              <a:t>Using JPL horizons, identify the worst-case hot scenario for the latitude of interest (most likely when the sun is at its highest elevation angle), and import the solar data as an orbit in the simplified Thermal Desktop model.</a:t>
            </a:r>
          </a:p>
          <a:p>
            <a:pPr marL="914400" lvl="1" indent="-457200">
              <a:buFont typeface="+mj-lt"/>
              <a:buAutoNum type="arabicPeriod"/>
            </a:pPr>
            <a:r>
              <a:rPr lang="en-US" sz="1050" dirty="0"/>
              <a:t>Run the hot case and calculate the total heat rejection from the radiator vs time.* Record the </a:t>
            </a:r>
            <a:r>
              <a:rPr lang="en-US" sz="1050" b="1" dirty="0"/>
              <a:t>minimum</a:t>
            </a:r>
            <a:r>
              <a:rPr lang="en-US" sz="1050" dirty="0"/>
              <a:t> heat rejection calculated during this case (and divide by area to convert to heat flux)</a:t>
            </a:r>
          </a:p>
          <a:p>
            <a:pPr marL="914400" lvl="1" indent="-457200">
              <a:buFont typeface="+mj-lt"/>
              <a:buAutoNum type="arabicPeriod"/>
            </a:pPr>
            <a:r>
              <a:rPr lang="en-US" sz="1050" dirty="0"/>
              <a:t>Given assumptions about region, radiator orientation, radiator cleanliness, radiator temperature, and terrain alignment, select a radiator heat flux reduction from one of the tables on the previous two slides</a:t>
            </a:r>
          </a:p>
          <a:p>
            <a:pPr marL="914400" lvl="1" indent="-457200">
              <a:buFont typeface="+mj-lt"/>
              <a:buAutoNum type="arabicPeriod"/>
            </a:pPr>
            <a:r>
              <a:rPr lang="en-US" sz="1050" dirty="0"/>
              <a:t>Subtract the offset selected in step 4 from the heat rejection calculated in step 3 – this is the bounding minimum heat rejection per unit area your asset may experience in the region of interest, accounting for terrain</a:t>
            </a:r>
          </a:p>
          <a:p>
            <a:pPr marL="914400" lvl="1" indent="-457200">
              <a:buFont typeface="+mj-lt"/>
              <a:buAutoNum type="arabicPeriod"/>
            </a:pPr>
            <a:r>
              <a:rPr lang="en-US" sz="1050" dirty="0"/>
              <a:t>Rescale the radiators and/or select components to accommodate this minimum heat rejection</a:t>
            </a:r>
          </a:p>
          <a:p>
            <a:pPr marL="914400" lvl="1" indent="-457200">
              <a:buFont typeface="+mj-lt"/>
              <a:buAutoNum type="arabicPeriod"/>
            </a:pPr>
            <a:endParaRPr lang="en-US" sz="1050" dirty="0"/>
          </a:p>
          <a:p>
            <a:r>
              <a:rPr lang="en-US" sz="1100" dirty="0"/>
              <a:t>Note that these knock-downs are intended to be highly bounding estimates. There is no replacement for performing your own analysis of your own lunar assets with reasonable representations of terrain. These tools are intended to improve the outcomes of early-mission radiator sizing - not to replace any thermal models</a:t>
            </a:r>
          </a:p>
          <a:p>
            <a:endParaRPr lang="en-US" sz="1050" dirty="0"/>
          </a:p>
          <a:p>
            <a:pPr marL="914400" lvl="1" indent="-457200">
              <a:buFont typeface="+mj-lt"/>
              <a:buAutoNum type="arabicPeriod"/>
            </a:pPr>
            <a:endParaRPr lang="en-US" sz="1050" dirty="0"/>
          </a:p>
        </p:txBody>
      </p:sp>
      <p:sp>
        <p:nvSpPr>
          <p:cNvPr id="7" name="Rectangle 6">
            <a:extLst>
              <a:ext uri="{FF2B5EF4-FFF2-40B4-BE49-F238E27FC236}">
                <a16:creationId xmlns:a16="http://schemas.microsoft.com/office/drawing/2014/main" id="{C457AE42-1DAA-47D1-682E-E0A025E19857}"/>
              </a:ext>
            </a:extLst>
          </p:cNvPr>
          <p:cNvSpPr/>
          <p:nvPr/>
        </p:nvSpPr>
        <p:spPr bwMode="auto">
          <a:xfrm>
            <a:off x="7612417" y="4116705"/>
            <a:ext cx="3778376" cy="1194154"/>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8" name="Rectangle 7">
            <a:extLst>
              <a:ext uri="{FF2B5EF4-FFF2-40B4-BE49-F238E27FC236}">
                <a16:creationId xmlns:a16="http://schemas.microsoft.com/office/drawing/2014/main" id="{AB5C5A6D-1755-FD5A-2832-F93E1F3D9D5D}"/>
              </a:ext>
            </a:extLst>
          </p:cNvPr>
          <p:cNvSpPr/>
          <p:nvPr/>
        </p:nvSpPr>
        <p:spPr bwMode="auto">
          <a:xfrm>
            <a:off x="7612417" y="1547141"/>
            <a:ext cx="3771900" cy="3763718"/>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AF9F5725-9400-BA2A-7598-0F83C84F2417}"/>
              </a:ext>
            </a:extLst>
          </p:cNvPr>
          <p:cNvSpPr/>
          <p:nvPr/>
        </p:nvSpPr>
        <p:spPr bwMode="auto">
          <a:xfrm>
            <a:off x="9137750" y="2988447"/>
            <a:ext cx="560452" cy="780123"/>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11" name="Straight Connector 10">
            <a:extLst>
              <a:ext uri="{FF2B5EF4-FFF2-40B4-BE49-F238E27FC236}">
                <a16:creationId xmlns:a16="http://schemas.microsoft.com/office/drawing/2014/main" id="{7BAEEEFF-12D3-AA93-4200-2659EEC537D5}"/>
              </a:ext>
            </a:extLst>
          </p:cNvPr>
          <p:cNvCxnSpPr>
            <a:cxnSpLocks/>
          </p:cNvCxnSpPr>
          <p:nvPr/>
        </p:nvCxnSpPr>
        <p:spPr bwMode="auto">
          <a:xfrm flipH="1">
            <a:off x="8968301" y="3768570"/>
            <a:ext cx="183832" cy="3481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B28256CE-22E0-683E-57EF-9978C039620B}"/>
              </a:ext>
            </a:extLst>
          </p:cNvPr>
          <p:cNvCxnSpPr>
            <a:cxnSpLocks/>
            <a:stCxn id="10" idx="2"/>
          </p:cNvCxnSpPr>
          <p:nvPr/>
        </p:nvCxnSpPr>
        <p:spPr bwMode="auto">
          <a:xfrm flipH="1">
            <a:off x="9407023" y="3768570"/>
            <a:ext cx="10953" cy="35453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264F3A99-90D0-C8AE-B5D3-EAC4B5CC22EB}"/>
              </a:ext>
            </a:extLst>
          </p:cNvPr>
          <p:cNvCxnSpPr>
            <a:cxnSpLocks/>
          </p:cNvCxnSpPr>
          <p:nvPr/>
        </p:nvCxnSpPr>
        <p:spPr bwMode="auto">
          <a:xfrm>
            <a:off x="9686675" y="3773329"/>
            <a:ext cx="162864" cy="35453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408042BD-D2B4-5062-E1F5-24A801592C73}"/>
              </a:ext>
            </a:extLst>
          </p:cNvPr>
          <p:cNvSpPr/>
          <p:nvPr/>
        </p:nvSpPr>
        <p:spPr bwMode="auto">
          <a:xfrm>
            <a:off x="9076028" y="2916233"/>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5" name="Rectangle 14">
            <a:extLst>
              <a:ext uri="{FF2B5EF4-FFF2-40B4-BE49-F238E27FC236}">
                <a16:creationId xmlns:a16="http://schemas.microsoft.com/office/drawing/2014/main" id="{6774C34E-011F-9C48-4777-2E02C45B96B2}"/>
              </a:ext>
            </a:extLst>
          </p:cNvPr>
          <p:cNvSpPr/>
          <p:nvPr/>
        </p:nvSpPr>
        <p:spPr bwMode="auto">
          <a:xfrm rot="16200000">
            <a:off x="8741133" y="3355648"/>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BA47D3A6-0D82-5418-DD0C-13D13B02C752}"/>
              </a:ext>
            </a:extLst>
          </p:cNvPr>
          <p:cNvSpPr/>
          <p:nvPr/>
        </p:nvSpPr>
        <p:spPr bwMode="auto">
          <a:xfrm rot="16200000">
            <a:off x="9413305" y="3350886"/>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8" name="TextBox 17">
            <a:extLst>
              <a:ext uri="{FF2B5EF4-FFF2-40B4-BE49-F238E27FC236}">
                <a16:creationId xmlns:a16="http://schemas.microsoft.com/office/drawing/2014/main" id="{85B9C26D-FC24-5D8F-51A8-759415F0F854}"/>
              </a:ext>
            </a:extLst>
          </p:cNvPr>
          <p:cNvSpPr txBox="1"/>
          <p:nvPr/>
        </p:nvSpPr>
        <p:spPr>
          <a:xfrm>
            <a:off x="545591" y="5777925"/>
            <a:ext cx="10972800" cy="338554"/>
          </a:xfrm>
          <a:prstGeom prst="rect">
            <a:avLst/>
          </a:prstGeom>
          <a:noFill/>
        </p:spPr>
        <p:txBody>
          <a:bodyPr wrap="square">
            <a:spAutoFit/>
          </a:bodyPr>
          <a:lstStyle/>
          <a:p>
            <a:pPr algn="l"/>
            <a:r>
              <a:rPr lang="en-US" sz="800" dirty="0">
                <a:latin typeface="+mn-lt"/>
              </a:rPr>
              <a:t>*Note For Thermal Desktop users, this can be done easily by converting the radiator nodes to arithmetic, attaching these to a boundary node with a high-magnitude conductor, and using the “QFOW” function to calculate the heat flow between the boundary node and the arithmetic radiator nodes.</a:t>
            </a:r>
          </a:p>
        </p:txBody>
      </p:sp>
      <p:sp>
        <p:nvSpPr>
          <p:cNvPr id="3" name="Rectangle 2">
            <a:extLst>
              <a:ext uri="{FF2B5EF4-FFF2-40B4-BE49-F238E27FC236}">
                <a16:creationId xmlns:a16="http://schemas.microsoft.com/office/drawing/2014/main" id="{1E8A8064-0A53-D0FB-65DE-AB74C1B3204E}"/>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849981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Conclusions and Observations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26</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238125" y="1066800"/>
            <a:ext cx="7662291" cy="5410200"/>
          </a:xfrm>
        </p:spPr>
        <p:txBody>
          <a:bodyPr/>
          <a:lstStyle/>
          <a:p>
            <a:r>
              <a:rPr lang="en-US" sz="1600" dirty="0"/>
              <a:t>Radiator orientation:</a:t>
            </a:r>
          </a:p>
          <a:p>
            <a:pPr lvl="1"/>
            <a:r>
              <a:rPr lang="en-US" sz="1200" dirty="0"/>
              <a:t>Horizontal radiators saw less terrain-induced performance degradation in almost every case (the exception being terrain aligned dusty radiators)</a:t>
            </a:r>
          </a:p>
          <a:p>
            <a:pPr lvl="1"/>
            <a:r>
              <a:rPr lang="en-US" sz="1200" dirty="0"/>
              <a:t>Unless the radiator is intended to operate at very high temperatures, it is likely that vertical radiators and dusty horizontal radiators will absorb rather than reject heat in worst case terrain scenarios</a:t>
            </a:r>
            <a:endParaRPr lang="en-US" sz="1600" dirty="0"/>
          </a:p>
          <a:p>
            <a:r>
              <a:rPr lang="en-US" sz="1600" dirty="0"/>
              <a:t>Alignment:</a:t>
            </a:r>
          </a:p>
          <a:p>
            <a:pPr lvl="1"/>
            <a:r>
              <a:rPr lang="en-US" sz="1200" dirty="0"/>
              <a:t>All terrain aligned radiators experiences greater impacts from terrain than the gravity aligned counterparts </a:t>
            </a:r>
          </a:p>
          <a:p>
            <a:pPr lvl="1"/>
            <a:r>
              <a:rPr lang="en-US" sz="1200" dirty="0"/>
              <a:t>Terrain alignment results in similar or greater infrared flux, but also increases the solar flux (particularly for the horizontal radiator)</a:t>
            </a:r>
          </a:p>
          <a:p>
            <a:r>
              <a:rPr lang="en-US" sz="1600" dirty="0"/>
              <a:t>Dusty vs clean radiator coating:</a:t>
            </a:r>
          </a:p>
          <a:p>
            <a:pPr lvl="1"/>
            <a:r>
              <a:rPr lang="en-US" sz="1200" dirty="0"/>
              <a:t>The terrain-aligned dusty radiators were generally more affected by terrain than the gravity aligned dusty radiators</a:t>
            </a:r>
          </a:p>
          <a:p>
            <a:pPr lvl="1"/>
            <a:r>
              <a:rPr lang="en-US" sz="1200" dirty="0"/>
              <a:t>Dusty radiators are more sensitive to solar heating and a separate study should be done to identify locations where solar rather than IR heating is expected to be maximum</a:t>
            </a:r>
          </a:p>
          <a:p>
            <a:r>
              <a:rPr lang="en-US" sz="1600" dirty="0"/>
              <a:t>Forward work:</a:t>
            </a:r>
          </a:p>
          <a:p>
            <a:pPr lvl="1"/>
            <a:r>
              <a:rPr lang="en-US" sz="1200" dirty="0"/>
              <a:t>It is likely that many lunar missions will have a narrower scope and requirement set than what is assumed here. Consequently, this study may be duplicated for future missions with more bounds on applicable terrain, radiator design, etc.</a:t>
            </a:r>
          </a:p>
          <a:p>
            <a:pPr lvl="1"/>
            <a:r>
              <a:rPr lang="en-US" sz="1200" dirty="0"/>
              <a:t>The terrain modeling techniques presented here are still being refined, and they are set to be included in the next version of the Lunar Thermal Analysis Guidebook.</a:t>
            </a:r>
          </a:p>
          <a:p>
            <a:pPr marL="0" indent="0">
              <a:buNone/>
            </a:pPr>
            <a:endParaRPr lang="en-US" sz="1600" dirty="0"/>
          </a:p>
        </p:txBody>
      </p:sp>
      <p:sp>
        <p:nvSpPr>
          <p:cNvPr id="3" name="Rectangle 2">
            <a:extLst>
              <a:ext uri="{FF2B5EF4-FFF2-40B4-BE49-F238E27FC236}">
                <a16:creationId xmlns:a16="http://schemas.microsoft.com/office/drawing/2014/main" id="{A00A7A99-2AC4-0EB6-971F-045E36B0CF7D}"/>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pic>
        <p:nvPicPr>
          <p:cNvPr id="7" name="Picture 6">
            <a:extLst>
              <a:ext uri="{FF2B5EF4-FFF2-40B4-BE49-F238E27FC236}">
                <a16:creationId xmlns:a16="http://schemas.microsoft.com/office/drawing/2014/main" id="{7A14FC0D-0E6F-BB88-F65A-B1BBC00B5676}"/>
              </a:ext>
            </a:extLst>
          </p:cNvPr>
          <p:cNvPicPr>
            <a:picLocks noChangeAspect="1"/>
          </p:cNvPicPr>
          <p:nvPr/>
        </p:nvPicPr>
        <p:blipFill>
          <a:blip r:embed="rId2"/>
          <a:srcRect b="13677"/>
          <a:stretch/>
        </p:blipFill>
        <p:spPr>
          <a:xfrm>
            <a:off x="8065951" y="3746395"/>
            <a:ext cx="3867864" cy="2444496"/>
          </a:xfrm>
          <a:prstGeom prst="rect">
            <a:avLst/>
          </a:prstGeom>
        </p:spPr>
      </p:pic>
      <p:pic>
        <p:nvPicPr>
          <p:cNvPr id="10" name="Picture 9">
            <a:extLst>
              <a:ext uri="{FF2B5EF4-FFF2-40B4-BE49-F238E27FC236}">
                <a16:creationId xmlns:a16="http://schemas.microsoft.com/office/drawing/2014/main" id="{19C0FB91-6D35-3A89-EF19-CC0A354EE9E2}"/>
              </a:ext>
            </a:extLst>
          </p:cNvPr>
          <p:cNvPicPr>
            <a:picLocks noChangeAspect="1"/>
          </p:cNvPicPr>
          <p:nvPr/>
        </p:nvPicPr>
        <p:blipFill>
          <a:blip r:embed="rId3"/>
          <a:stretch>
            <a:fillRect/>
          </a:stretch>
        </p:blipFill>
        <p:spPr>
          <a:xfrm>
            <a:off x="8065951" y="1042794"/>
            <a:ext cx="3867864" cy="2493692"/>
          </a:xfrm>
          <a:prstGeom prst="rect">
            <a:avLst/>
          </a:prstGeom>
        </p:spPr>
      </p:pic>
    </p:spTree>
    <p:extLst>
      <p:ext uri="{BB962C8B-B14F-4D97-AF65-F5344CB8AC3E}">
        <p14:creationId xmlns:p14="http://schemas.microsoft.com/office/powerpoint/2010/main" val="1949707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References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27</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609600" y="990600"/>
            <a:ext cx="10253472" cy="5410200"/>
          </a:xfrm>
        </p:spPr>
        <p:txBody>
          <a:bodyPr/>
          <a:lstStyle/>
          <a:p>
            <a:pPr marL="0" indent="0">
              <a:buNone/>
            </a:pPr>
            <a:r>
              <a:rPr lang="en-US" sz="1400" dirty="0"/>
              <a:t>[1] Birmingham, W., Schunk, G., &amp; Evans, B. (2024). Lunar latitude and terrain radiator sensitivity study . NASA technical reports </a:t>
            </a:r>
          </a:p>
          <a:p>
            <a:pPr marL="0" indent="0">
              <a:buNone/>
            </a:pPr>
            <a:r>
              <a:rPr lang="en-US" sz="1400" dirty="0"/>
              <a:t>	server (NTRS). https://ntrs.nasa.gov/citations/20240010276 </a:t>
            </a:r>
          </a:p>
          <a:p>
            <a:pPr marL="0" indent="0">
              <a:buNone/>
            </a:pPr>
            <a:r>
              <a:rPr lang="en-US" sz="1400" dirty="0"/>
              <a:t>[2] Taveau, J. (2024, October 28). NASA Provides Update on Artemis III Moon Landing Regions. NASA. </a:t>
            </a:r>
          </a:p>
          <a:p>
            <a:pPr marL="0" indent="0">
              <a:buNone/>
            </a:pPr>
            <a:r>
              <a:rPr lang="en-US" sz="1400" dirty="0"/>
              <a:t>	https://www.nasa.gov/news-release/nasa-provides-update-on-artemis-iii-moon-landing-regions/ </a:t>
            </a:r>
          </a:p>
          <a:p>
            <a:pPr marL="0" indent="0">
              <a:buNone/>
            </a:pPr>
            <a:r>
              <a:rPr lang="en-US" sz="1400" dirty="0"/>
              <a:t>[3] Jet Propulsion Laboratory. (n.d.). Horizons system. NASA. https://ssd.jpl.nasa.gov/horizons/app.html#/ </a:t>
            </a:r>
          </a:p>
          <a:p>
            <a:pPr marL="0" indent="0">
              <a:buNone/>
            </a:pPr>
            <a:r>
              <a:rPr lang="en-US" sz="1400" dirty="0"/>
              <a:t>[4] Williams, J.-P. (n.d.). Level4_polar/</a:t>
            </a:r>
            <a:r>
              <a:rPr lang="en-US" sz="1400" dirty="0" err="1"/>
              <a:t>additional_maps</a:t>
            </a:r>
            <a:r>
              <a:rPr lang="en-US" sz="1400" dirty="0"/>
              <a:t>. Index of /~</a:t>
            </a:r>
            <a:r>
              <a:rPr lang="en-US" sz="1400" dirty="0" err="1"/>
              <a:t>jpierre</a:t>
            </a:r>
            <a:r>
              <a:rPr lang="en-US" sz="1400" dirty="0"/>
              <a:t>/diviner. </a:t>
            </a:r>
          </a:p>
          <a:p>
            <a:pPr marL="0" indent="0">
              <a:buNone/>
            </a:pPr>
            <a:r>
              <a:rPr lang="en-US" sz="1400" dirty="0"/>
              <a:t>	http://luna1.diviner.ucla.edu/~jpierre/diviner/level4_polar/additional_maps/ </a:t>
            </a:r>
          </a:p>
          <a:p>
            <a:pPr marL="0" indent="0">
              <a:buNone/>
            </a:pPr>
            <a:r>
              <a:rPr lang="en-US" sz="1400" dirty="0"/>
              <a:t>[5] LOLA GDR information in polar stereographic projection for the South Pole. LOLA PDS Data Node. (n.d.). </a:t>
            </a:r>
          </a:p>
          <a:p>
            <a:pPr marL="0" indent="0">
              <a:buNone/>
            </a:pPr>
            <a:r>
              <a:rPr lang="en-US" sz="1400" dirty="0"/>
              <a:t>	https://imbrium.mit.edu/BROWSE/LOLA_GDR/POLAR/SOUTH_POLE/ </a:t>
            </a:r>
          </a:p>
          <a:p>
            <a:pPr marL="0" indent="0">
              <a:buNone/>
            </a:pPr>
            <a:r>
              <a:rPr lang="en-US" sz="1400" dirty="0"/>
              <a:t>[6] Martinez, A., &amp; Siegler, M. A. (2021). A Global Thermal Conductivity Model for Lunar Regolith at Low</a:t>
            </a:r>
          </a:p>
          <a:p>
            <a:pPr marL="0" indent="0">
              <a:buNone/>
            </a:pPr>
            <a:r>
              <a:rPr lang="en-US" sz="1400" dirty="0"/>
              <a:t>	Temperatures. Journal of Geophysical Research: Planets, 126, e2021JE006829. https://</a:t>
            </a:r>
          </a:p>
          <a:p>
            <a:pPr marL="0" indent="0">
              <a:buNone/>
            </a:pPr>
            <a:r>
              <a:rPr lang="en-US" sz="1400" dirty="0"/>
              <a:t>	doi.org/10.1029/2021JE006829</a:t>
            </a:r>
          </a:p>
          <a:p>
            <a:pPr marL="0" indent="0">
              <a:buNone/>
            </a:pPr>
            <a:r>
              <a:rPr lang="en-US" sz="1400" dirty="0"/>
              <a:t>[7] Vasavada, A. R., </a:t>
            </a:r>
            <a:r>
              <a:rPr lang="en-US" sz="1400" dirty="0" err="1"/>
              <a:t>Bandfield</a:t>
            </a:r>
            <a:r>
              <a:rPr lang="en-US" sz="1400" dirty="0"/>
              <a:t>, J. L., </a:t>
            </a:r>
            <a:r>
              <a:rPr lang="en-US" sz="1400" dirty="0" err="1"/>
              <a:t>Greenhagen</a:t>
            </a:r>
            <a:r>
              <a:rPr lang="en-US" sz="1400" dirty="0"/>
              <a:t>, B. T., Hayne, P. O., Siegler, M. A., Williams, J., &amp; Paige, D. A.</a:t>
            </a:r>
          </a:p>
          <a:p>
            <a:pPr marL="0" indent="0">
              <a:buNone/>
            </a:pPr>
            <a:r>
              <a:rPr lang="en-US" sz="1400" dirty="0"/>
              <a:t>	(2012). Lunar equatorial surface temperatures and regolith properties from the Diviner Lunar Radiometer</a:t>
            </a:r>
          </a:p>
          <a:p>
            <a:pPr marL="0" indent="0">
              <a:buNone/>
            </a:pPr>
            <a:r>
              <a:rPr lang="en-US" sz="1400" dirty="0"/>
              <a:t>	Experiment. Journal of Geophysical Research: Planets, E12. https://doi.org/10.1029/2011je003987</a:t>
            </a:r>
          </a:p>
          <a:p>
            <a:pPr marL="0" indent="0">
              <a:buNone/>
            </a:pPr>
            <a:r>
              <a:rPr lang="en-US" sz="1400" dirty="0"/>
              <a:t>[8] Hayne, P. O., </a:t>
            </a:r>
            <a:r>
              <a:rPr lang="en-US" sz="1400" dirty="0" err="1"/>
              <a:t>Bandfield</a:t>
            </a:r>
            <a:r>
              <a:rPr lang="en-US" sz="1400" dirty="0"/>
              <a:t>, J. L., Siegler, M. A., Vasavada, A. R., Ghent, R. R., Williams, J.-P., … Paige, D. A.</a:t>
            </a:r>
          </a:p>
          <a:p>
            <a:pPr marL="0" indent="0">
              <a:buNone/>
            </a:pPr>
            <a:r>
              <a:rPr lang="en-US" sz="1400" dirty="0"/>
              <a:t>	(2017). Global Regolith Thermophysical Properties of the Moon from the Diviner Lunar Radiometer Experiment.</a:t>
            </a:r>
          </a:p>
          <a:p>
            <a:pPr marL="0" indent="0">
              <a:buNone/>
            </a:pPr>
            <a:r>
              <a:rPr lang="en-US" sz="1400" dirty="0"/>
              <a:t>	Journal of Geophysical Research: Planets, 122, 2371–2400. https://doi.org/10.1002/2017JE005387</a:t>
            </a:r>
          </a:p>
          <a:p>
            <a:pPr marL="0" indent="0">
              <a:buNone/>
            </a:pPr>
            <a:r>
              <a:rPr lang="en-US" sz="1400" dirty="0"/>
              <a:t>[9] Woods‐Robinson, R., Siegler, M. A., &amp; Paige, D. A. (2019). A Model for The Thermophysical Properties of</a:t>
            </a:r>
          </a:p>
          <a:p>
            <a:pPr marL="0" indent="0">
              <a:buNone/>
            </a:pPr>
            <a:r>
              <a:rPr lang="en-US" sz="1400" dirty="0"/>
              <a:t>	Lunar Regolith at Low Temperatures. Journal of Geophysical Research: Planets, 124, 1989–2011.</a:t>
            </a:r>
          </a:p>
          <a:p>
            <a:pPr marL="0" indent="0">
              <a:buNone/>
            </a:pPr>
            <a:r>
              <a:rPr lang="en-US" sz="1400" dirty="0"/>
              <a:t>	https://doi.org/10.1029/2019JE005955</a:t>
            </a:r>
          </a:p>
          <a:p>
            <a:pPr marL="0" indent="0">
              <a:buNone/>
            </a:pPr>
            <a:endParaRPr lang="en-US" sz="1400" dirty="0"/>
          </a:p>
        </p:txBody>
      </p:sp>
      <p:sp>
        <p:nvSpPr>
          <p:cNvPr id="3" name="Rectangle 2">
            <a:extLst>
              <a:ext uri="{FF2B5EF4-FFF2-40B4-BE49-F238E27FC236}">
                <a16:creationId xmlns:a16="http://schemas.microsoft.com/office/drawing/2014/main" id="{DC9FBEAC-8C10-2D78-0756-DA8AE9765C6F}"/>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52502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References</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28</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609600" y="990600"/>
            <a:ext cx="10253472" cy="5410200"/>
          </a:xfrm>
        </p:spPr>
        <p:txBody>
          <a:bodyPr/>
          <a:lstStyle/>
          <a:p>
            <a:pPr marL="0" indent="0">
              <a:buNone/>
            </a:pPr>
            <a:r>
              <a:rPr lang="en-US" sz="1400" dirty="0"/>
              <a:t>[10] Human Landing System Lunar Thermal Analysis Guidebook. (2021). National Aeronautics and Space Administration,</a:t>
            </a:r>
          </a:p>
          <a:p>
            <a:pPr marL="0" indent="0">
              <a:buNone/>
            </a:pPr>
            <a:r>
              <a:rPr lang="en-US" sz="1400" dirty="0"/>
              <a:t>	Baseline Release. https://ntrs.nasa.gov/api/citations/20210010030/downloads/HLS-UG-	001%20Lunar%20Thermal%20Analysis%20Guidebook%20Baseline_STI.pdf</a:t>
            </a:r>
          </a:p>
          <a:p>
            <a:pPr marL="0" indent="0">
              <a:buNone/>
            </a:pPr>
            <a:r>
              <a:rPr lang="en-US" sz="1400" dirty="0"/>
              <a:t>[11] Cross-program Design Specification For Natural Environments (SLS-SPEC-159) Revision I. (2021). NASA Technical</a:t>
            </a:r>
          </a:p>
          <a:p>
            <a:pPr marL="0" indent="0">
              <a:buNone/>
            </a:pPr>
            <a:r>
              <a:rPr lang="en-US" sz="1400" dirty="0"/>
              <a:t>	Reports Server (NTRS). https://ntrs.nasa.gov/citations/20210024522 </a:t>
            </a:r>
          </a:p>
          <a:p>
            <a:pPr marL="0" indent="0">
              <a:buNone/>
            </a:pPr>
            <a:r>
              <a:rPr lang="en-US" sz="1400" dirty="0"/>
              <a:t>[12] E. J. Foote, D. A. Paige, M. K. Shepard, J. R. Johnson, and S. </a:t>
            </a:r>
            <a:r>
              <a:rPr lang="en-US" sz="1400" dirty="0" err="1"/>
              <a:t>Biggar</a:t>
            </a:r>
            <a:r>
              <a:rPr lang="en-US" sz="1400" dirty="0"/>
              <a:t>, “The bidirectional and directional hemispheric </a:t>
            </a:r>
          </a:p>
          <a:p>
            <a:pPr marL="0" indent="0">
              <a:buNone/>
            </a:pPr>
            <a:r>
              <a:rPr lang="en-US" sz="1400" dirty="0"/>
              <a:t>	reflectance of Apollo 11 and 16 soils: Laboratory and Diviner measurements,” Icarus, vol. 336, Jan. 2020.</a:t>
            </a:r>
          </a:p>
          <a:p>
            <a:pPr marL="0" indent="0">
              <a:buNone/>
            </a:pPr>
            <a:r>
              <a:rPr lang="en-US" sz="1400" dirty="0"/>
              <a:t>[13] J.-P. Williams, D. A. Paige, B. T. </a:t>
            </a:r>
            <a:r>
              <a:rPr lang="en-US" sz="1400" dirty="0" err="1"/>
              <a:t>Greenhagen</a:t>
            </a:r>
            <a:r>
              <a:rPr lang="en-US" sz="1400" dirty="0"/>
              <a:t>, and E. Sefton-Nash, “The global surface temperatures of the Moon as </a:t>
            </a:r>
          </a:p>
          <a:p>
            <a:pPr marL="0" indent="0">
              <a:buNone/>
            </a:pPr>
            <a:r>
              <a:rPr lang="en-US" sz="1400" dirty="0"/>
              <a:t>	measured by the Diviner Lunar Radiometer Experiment,” Icarus, vol. 283, Feb. 2017.</a:t>
            </a:r>
          </a:p>
          <a:p>
            <a:pPr marL="0" indent="0">
              <a:buNone/>
            </a:pPr>
            <a:r>
              <a:rPr lang="en-US" sz="1400" dirty="0"/>
              <a:t>[14] </a:t>
            </a:r>
            <a:r>
              <a:rPr lang="en-US" sz="1400" dirty="0" err="1"/>
              <a:t>Kauder</a:t>
            </a:r>
            <a:r>
              <a:rPr lang="en-US" sz="1400" dirty="0"/>
              <a:t>, L. (n.d.-a). Spacecraft Thermal Control Coatings References. NASA Technical Reports Server (NTRS). </a:t>
            </a:r>
          </a:p>
          <a:p>
            <a:pPr marL="0" indent="0">
              <a:buNone/>
            </a:pPr>
            <a:r>
              <a:rPr lang="en-US" sz="1400" dirty="0"/>
              <a:t>	https://ntrs.nasa.gov/citations/20070014757  </a:t>
            </a:r>
          </a:p>
          <a:p>
            <a:pPr marL="0" indent="0">
              <a:buNone/>
            </a:pPr>
            <a:r>
              <a:rPr lang="en-US" sz="1400" dirty="0"/>
              <a:t>[15] </a:t>
            </a:r>
            <a:r>
              <a:rPr lang="en-US" sz="1400" dirty="0" err="1"/>
              <a:t>Gaier</a:t>
            </a:r>
            <a:r>
              <a:rPr lang="en-US" sz="1400" dirty="0"/>
              <a:t>, J. R. et al. “The Effect of Simulated Lunar Dust on the Absorptivity, Emissivity, and Operating Temperature on AZ-93</a:t>
            </a:r>
          </a:p>
          <a:p>
            <a:pPr marL="0" indent="0">
              <a:buNone/>
            </a:pPr>
            <a:r>
              <a:rPr lang="en-US" sz="1400" dirty="0"/>
              <a:t>	and Ag/FEP Thermal Control Surfaces.” National Aeronautics and Space Administration, NASA/TM—2008-215492 , 	1 Dec. 2008, https://ntrs.nasa.gov/citations/20090005996</a:t>
            </a:r>
          </a:p>
          <a:p>
            <a:pPr marL="0" indent="0">
              <a:buNone/>
            </a:pPr>
            <a:endParaRPr lang="en-US" sz="1400" dirty="0"/>
          </a:p>
        </p:txBody>
      </p:sp>
      <p:sp>
        <p:nvSpPr>
          <p:cNvPr id="3" name="Rectangle 2">
            <a:extLst>
              <a:ext uri="{FF2B5EF4-FFF2-40B4-BE49-F238E27FC236}">
                <a16:creationId xmlns:a16="http://schemas.microsoft.com/office/drawing/2014/main" id="{80CAFEB4-FBA1-ECC1-B7E0-1E550E77908E}"/>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42299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FC422B-7046-082A-AE9E-6805CF5D1DD8}"/>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Introduction</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3</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5358384" y="1082351"/>
            <a:ext cx="6352032" cy="5470849"/>
          </a:xfrm>
        </p:spPr>
        <p:txBody>
          <a:bodyPr/>
          <a:lstStyle/>
          <a:p>
            <a:r>
              <a:rPr lang="en-US" sz="1600" dirty="0">
                <a:effectLst/>
                <a:latin typeface="Times New Roman" panose="02020603050405020304" pitchFamily="18" charset="0"/>
                <a:ea typeface="Times New Roman" panose="02020603050405020304" pitchFamily="18" charset="0"/>
              </a:rPr>
              <a:t>Often, a preliminary lunar surface thermal analysis intended for radiator sizing will:</a:t>
            </a:r>
          </a:p>
          <a:p>
            <a:pPr lvl="1"/>
            <a:r>
              <a:rPr lang="en-US" sz="1200" dirty="0">
                <a:latin typeface="Times New Roman" panose="02020603050405020304" pitchFamily="18" charset="0"/>
                <a:ea typeface="Times New Roman" panose="02020603050405020304" pitchFamily="18" charset="0"/>
              </a:rPr>
              <a:t>Assume </a:t>
            </a:r>
            <a:r>
              <a:rPr lang="en-US" sz="1200" dirty="0">
                <a:effectLst/>
                <a:latin typeface="Times New Roman" panose="02020603050405020304" pitchFamily="18" charset="0"/>
                <a:ea typeface="Times New Roman" panose="02020603050405020304" pitchFamily="18" charset="0"/>
              </a:rPr>
              <a:t>steady state </a:t>
            </a:r>
          </a:p>
          <a:p>
            <a:pPr lvl="1"/>
            <a:r>
              <a:rPr lang="en-US" sz="1200" dirty="0">
                <a:latin typeface="Times New Roman" panose="02020603050405020304" pitchFamily="18" charset="0"/>
                <a:ea typeface="Times New Roman" panose="02020603050405020304" pitchFamily="18" charset="0"/>
              </a:rPr>
              <a:t>U</a:t>
            </a:r>
            <a:r>
              <a:rPr lang="en-US" sz="1200" dirty="0">
                <a:effectLst/>
                <a:latin typeface="Times New Roman" panose="02020603050405020304" pitchFamily="18" charset="0"/>
                <a:ea typeface="Times New Roman" panose="02020603050405020304" pitchFamily="18" charset="0"/>
              </a:rPr>
              <a:t>tilize a perfectly flat section of regolith </a:t>
            </a:r>
          </a:p>
          <a:p>
            <a:pPr lvl="1"/>
            <a:r>
              <a:rPr lang="en-US" sz="1200" dirty="0">
                <a:latin typeface="Times New Roman" panose="02020603050405020304" pitchFamily="18" charset="0"/>
                <a:ea typeface="Times New Roman" panose="02020603050405020304" pitchFamily="18" charset="0"/>
              </a:rPr>
              <a:t>Select a </a:t>
            </a:r>
            <a:r>
              <a:rPr lang="en-US" sz="1200" dirty="0">
                <a:effectLst/>
                <a:latin typeface="Times New Roman" panose="02020603050405020304" pitchFamily="18" charset="0"/>
                <a:ea typeface="Times New Roman" panose="02020603050405020304" pitchFamily="18" charset="0"/>
              </a:rPr>
              <a:t>shallow solar elevation angle that assumes some combination of slope and lunar latitude</a:t>
            </a:r>
          </a:p>
          <a:p>
            <a:r>
              <a:rPr lang="en-US" sz="1600" dirty="0">
                <a:effectLst/>
                <a:latin typeface="Times New Roman" panose="02020603050405020304" pitchFamily="18" charset="0"/>
                <a:ea typeface="Times New Roman" panose="02020603050405020304" pitchFamily="18" charset="0"/>
              </a:rPr>
              <a:t>While this modeling technique may be sufficient fo</a:t>
            </a:r>
            <a:r>
              <a:rPr lang="en-US" sz="1600" dirty="0">
                <a:latin typeface="Times New Roman" panose="02020603050405020304" pitchFamily="18" charset="0"/>
                <a:ea typeface="Times New Roman" panose="02020603050405020304" pitchFamily="18" charset="0"/>
              </a:rPr>
              <a:t>r an </a:t>
            </a:r>
            <a:r>
              <a:rPr lang="en-US" sz="1600" dirty="0">
                <a:effectLst/>
                <a:latin typeface="Times New Roman" panose="02020603050405020304" pitchFamily="18" charset="0"/>
                <a:ea typeface="Times New Roman" panose="02020603050405020304" pitchFamily="18" charset="0"/>
              </a:rPr>
              <a:t>early feasibility study, it cannot capture the true bounding hot case</a:t>
            </a:r>
          </a:p>
          <a:p>
            <a:r>
              <a:rPr lang="en-US" sz="1600" dirty="0">
                <a:latin typeface="Times New Roman" panose="02020603050405020304" pitchFamily="18" charset="0"/>
                <a:ea typeface="Times New Roman" panose="02020603050405020304" pitchFamily="18" charset="0"/>
              </a:rPr>
              <a:t>Especially on the lunar south pole, where the terrain is so dramatic, a true hot case will need to account for terrain rising into the field of view of the radiators</a:t>
            </a:r>
          </a:p>
          <a:p>
            <a:r>
              <a:rPr lang="en-US" sz="1600" b="1" dirty="0">
                <a:effectLst/>
                <a:latin typeface="Times New Roman" panose="02020603050405020304" pitchFamily="18" charset="0"/>
                <a:ea typeface="Times New Roman" panose="02020603050405020304" pitchFamily="18" charset="0"/>
              </a:rPr>
              <a:t>The problem</a:t>
            </a:r>
            <a:r>
              <a:rPr lang="en-US" sz="1600" dirty="0">
                <a:effectLst/>
                <a:latin typeface="Times New Roman" panose="02020603050405020304" pitchFamily="18" charset="0"/>
                <a:ea typeface="Times New Roman" panose="02020603050405020304" pitchFamily="18" charset="0"/>
              </a:rPr>
              <a:t>: terrain degrades radiator performance and may be a key factor in radiator sizing, but accounting for terrain is </a:t>
            </a:r>
            <a:r>
              <a:rPr lang="en-US" sz="1600" dirty="0">
                <a:latin typeface="Times New Roman" panose="02020603050405020304" pitchFamily="18" charset="0"/>
                <a:ea typeface="Times New Roman" panose="02020603050405020304" pitchFamily="18" charset="0"/>
              </a:rPr>
              <a:t>often impossible</a:t>
            </a:r>
            <a:r>
              <a:rPr lang="en-US" sz="1600" dirty="0">
                <a:effectLst/>
                <a:latin typeface="Times New Roman" panose="02020603050405020304" pitchFamily="18" charset="0"/>
                <a:ea typeface="Times New Roman" panose="02020603050405020304" pitchFamily="18" charset="0"/>
              </a:rPr>
              <a:t> during early mission-planning due to a lack of knowledge of the precise landing site</a:t>
            </a:r>
          </a:p>
          <a:p>
            <a:r>
              <a:rPr lang="en-US" sz="1600" b="1" dirty="0">
                <a:latin typeface="Times New Roman" panose="02020603050405020304" pitchFamily="18" charset="0"/>
              </a:rPr>
              <a:t>The solution: </a:t>
            </a:r>
            <a:r>
              <a:rPr lang="en-US" sz="1600" dirty="0">
                <a:latin typeface="Times New Roman" panose="02020603050405020304" pitchFamily="18" charset="0"/>
              </a:rPr>
              <a:t>presented here are a set of bounding worst-case terrain-induced radiator performance reduction factors, obtained from a selection of hot spots on the lunar south pole. These factors can be used for radiator sizing during early mission planning before specific terrain details are known</a:t>
            </a:r>
            <a:endParaRPr lang="en-US" sz="2000" dirty="0"/>
          </a:p>
        </p:txBody>
      </p:sp>
      <p:pic>
        <p:nvPicPr>
          <p:cNvPr id="7" name="Picture 6">
            <a:extLst>
              <a:ext uri="{FF2B5EF4-FFF2-40B4-BE49-F238E27FC236}">
                <a16:creationId xmlns:a16="http://schemas.microsoft.com/office/drawing/2014/main" id="{06A9436F-CD6E-0E98-7B67-53D5E0DF056E}"/>
              </a:ext>
            </a:extLst>
          </p:cNvPr>
          <p:cNvPicPr>
            <a:picLocks noChangeAspect="1"/>
          </p:cNvPicPr>
          <p:nvPr/>
        </p:nvPicPr>
        <p:blipFill>
          <a:blip r:embed="rId2"/>
          <a:srcRect l="15892" r="15892"/>
          <a:stretch/>
        </p:blipFill>
        <p:spPr>
          <a:xfrm>
            <a:off x="411087" y="888666"/>
            <a:ext cx="4693297" cy="5347368"/>
          </a:xfrm>
          <a:prstGeom prst="rect">
            <a:avLst/>
          </a:prstGeom>
        </p:spPr>
      </p:pic>
    </p:spTree>
    <p:extLst>
      <p:ext uri="{BB962C8B-B14F-4D97-AF65-F5344CB8AC3E}">
        <p14:creationId xmlns:p14="http://schemas.microsoft.com/office/powerpoint/2010/main" val="2266400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0415562-F763-B6D3-8B93-0F51649425FE}"/>
              </a:ext>
            </a:extLst>
          </p:cNvPr>
          <p:cNvSpPr/>
          <p:nvPr/>
        </p:nvSpPr>
        <p:spPr bwMode="auto">
          <a:xfrm>
            <a:off x="3652436" y="4111321"/>
            <a:ext cx="3778376" cy="1194154"/>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Terrain-Induced Radiator Performance Degradation</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4</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25131" y="1202186"/>
            <a:ext cx="3627304" cy="2221430"/>
          </a:xfrm>
        </p:spPr>
        <p:txBody>
          <a:bodyPr/>
          <a:lstStyle/>
          <a:p>
            <a:r>
              <a:rPr lang="en-US" sz="1200" dirty="0"/>
              <a:t>The goal of the terrain-induced radiator heat rejection offset is to answer the question: “how much less heat would my radiator reject if terrain were considered?”</a:t>
            </a:r>
          </a:p>
          <a:p>
            <a:r>
              <a:rPr lang="en-US" sz="1200" dirty="0"/>
              <a:t>The terrain induced radiator heat flux reduction is given by:</a:t>
            </a:r>
          </a:p>
        </p:txBody>
      </p:sp>
      <p:sp>
        <p:nvSpPr>
          <p:cNvPr id="3" name="Rectangle 2">
            <a:extLst>
              <a:ext uri="{FF2B5EF4-FFF2-40B4-BE49-F238E27FC236}">
                <a16:creationId xmlns:a16="http://schemas.microsoft.com/office/drawing/2014/main" id="{B6DBFED7-AF90-EE7C-B59A-FE99922438F8}"/>
              </a:ext>
            </a:extLst>
          </p:cNvPr>
          <p:cNvSpPr/>
          <p:nvPr/>
        </p:nvSpPr>
        <p:spPr bwMode="auto">
          <a:xfrm>
            <a:off x="3652436" y="1541757"/>
            <a:ext cx="3771900" cy="3763718"/>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6" name="Rectangle 5">
            <a:extLst>
              <a:ext uri="{FF2B5EF4-FFF2-40B4-BE49-F238E27FC236}">
                <a16:creationId xmlns:a16="http://schemas.microsoft.com/office/drawing/2014/main" id="{D4ADD750-679D-6AE3-D199-86E2F038799D}"/>
              </a:ext>
            </a:extLst>
          </p:cNvPr>
          <p:cNvSpPr/>
          <p:nvPr/>
        </p:nvSpPr>
        <p:spPr bwMode="auto">
          <a:xfrm>
            <a:off x="5177769" y="2983063"/>
            <a:ext cx="560452" cy="780123"/>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7" name="Straight Connector 6">
            <a:extLst>
              <a:ext uri="{FF2B5EF4-FFF2-40B4-BE49-F238E27FC236}">
                <a16:creationId xmlns:a16="http://schemas.microsoft.com/office/drawing/2014/main" id="{16DC4C37-B5F1-6E1C-1936-C68FC0273522}"/>
              </a:ext>
            </a:extLst>
          </p:cNvPr>
          <p:cNvCxnSpPr>
            <a:cxnSpLocks/>
          </p:cNvCxnSpPr>
          <p:nvPr/>
        </p:nvCxnSpPr>
        <p:spPr bwMode="auto">
          <a:xfrm flipH="1">
            <a:off x="5008320" y="3763186"/>
            <a:ext cx="183832" cy="3481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6FBAD4FF-66B7-1348-C952-7ADF31A5B51F}"/>
              </a:ext>
            </a:extLst>
          </p:cNvPr>
          <p:cNvCxnSpPr>
            <a:cxnSpLocks/>
            <a:stCxn id="6" idx="2"/>
          </p:cNvCxnSpPr>
          <p:nvPr/>
        </p:nvCxnSpPr>
        <p:spPr bwMode="auto">
          <a:xfrm flipH="1">
            <a:off x="5447042" y="3763186"/>
            <a:ext cx="10953" cy="35453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7205DD39-3880-0B63-7109-DEBD20885294}"/>
              </a:ext>
            </a:extLst>
          </p:cNvPr>
          <p:cNvCxnSpPr>
            <a:cxnSpLocks/>
          </p:cNvCxnSpPr>
          <p:nvPr/>
        </p:nvCxnSpPr>
        <p:spPr bwMode="auto">
          <a:xfrm>
            <a:off x="5726694" y="3767945"/>
            <a:ext cx="162864" cy="35453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0256DDCD-876F-F803-439C-1EEF78FC01D4}"/>
              </a:ext>
            </a:extLst>
          </p:cNvPr>
          <p:cNvSpPr/>
          <p:nvPr/>
        </p:nvSpPr>
        <p:spPr bwMode="auto">
          <a:xfrm>
            <a:off x="5116047" y="2910849"/>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3" name="Freeform: Shape 12">
            <a:extLst>
              <a:ext uri="{FF2B5EF4-FFF2-40B4-BE49-F238E27FC236}">
                <a16:creationId xmlns:a16="http://schemas.microsoft.com/office/drawing/2014/main" id="{ABD5E6B3-4D29-AF3C-E7C3-E7989F5016C8}"/>
              </a:ext>
            </a:extLst>
          </p:cNvPr>
          <p:cNvSpPr/>
          <p:nvPr/>
        </p:nvSpPr>
        <p:spPr bwMode="auto">
          <a:xfrm>
            <a:off x="8192043" y="1895706"/>
            <a:ext cx="3776472" cy="3412236"/>
          </a:xfrm>
          <a:custGeom>
            <a:avLst/>
            <a:gdLst>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761488 w 3776472"/>
              <a:gd name="connsiteY7" fmla="*/ 2276856 h 3145536"/>
              <a:gd name="connsiteX8" fmla="*/ 3246120 w 3776472"/>
              <a:gd name="connsiteY8" fmla="*/ 2478024 h 3145536"/>
              <a:gd name="connsiteX9" fmla="*/ 3776472 w 3776472"/>
              <a:gd name="connsiteY9" fmla="*/ 288950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761488 w 3776472"/>
              <a:gd name="connsiteY7" fmla="*/ 2276856 h 3145536"/>
              <a:gd name="connsiteX8" fmla="*/ 3264408 w 3776472"/>
              <a:gd name="connsiteY8" fmla="*/ 2295144 h 3145536"/>
              <a:gd name="connsiteX9" fmla="*/ 3776472 w 3776472"/>
              <a:gd name="connsiteY9" fmla="*/ 288950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889504 w 3776472"/>
              <a:gd name="connsiteY7" fmla="*/ 2194560 h 3145536"/>
              <a:gd name="connsiteX8" fmla="*/ 3264408 w 3776472"/>
              <a:gd name="connsiteY8" fmla="*/ 2295144 h 3145536"/>
              <a:gd name="connsiteX9" fmla="*/ 3776472 w 3776472"/>
              <a:gd name="connsiteY9" fmla="*/ 288950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889504 w 3776472"/>
              <a:gd name="connsiteY7" fmla="*/ 2194560 h 3145536"/>
              <a:gd name="connsiteX8" fmla="*/ 3264408 w 3776472"/>
              <a:gd name="connsiteY8" fmla="*/ 2295144 h 3145536"/>
              <a:gd name="connsiteX9" fmla="*/ 3776472 w 3776472"/>
              <a:gd name="connsiteY9" fmla="*/ 238658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569464 w 3776472"/>
              <a:gd name="connsiteY6" fmla="*/ 2093976 h 3145536"/>
              <a:gd name="connsiteX7" fmla="*/ 2889504 w 3776472"/>
              <a:gd name="connsiteY7" fmla="*/ 2194560 h 3145536"/>
              <a:gd name="connsiteX8" fmla="*/ 3264408 w 3776472"/>
              <a:gd name="connsiteY8" fmla="*/ 2295144 h 3145536"/>
              <a:gd name="connsiteX9" fmla="*/ 3776472 w 3776472"/>
              <a:gd name="connsiteY9" fmla="*/ 2386584 h 3145536"/>
              <a:gd name="connsiteX10" fmla="*/ 3776472 w 3776472"/>
              <a:gd name="connsiteY10" fmla="*/ 3145536 h 3145536"/>
              <a:gd name="connsiteX11" fmla="*/ 0 w 3776472"/>
              <a:gd name="connsiteY11" fmla="*/ 3108960 h 3145536"/>
              <a:gd name="connsiteX0" fmla="*/ 0 w 3776472"/>
              <a:gd name="connsiteY0" fmla="*/ 3553460 h 3590036"/>
              <a:gd name="connsiteX1" fmla="*/ 15494 w 3776472"/>
              <a:gd name="connsiteY1" fmla="*/ 0 h 3590036"/>
              <a:gd name="connsiteX2" fmla="*/ 630936 w 3776472"/>
              <a:gd name="connsiteY2" fmla="*/ 700532 h 3590036"/>
              <a:gd name="connsiteX3" fmla="*/ 969264 w 3776472"/>
              <a:gd name="connsiteY3" fmla="*/ 1038860 h 3590036"/>
              <a:gd name="connsiteX4" fmla="*/ 1298448 w 3776472"/>
              <a:gd name="connsiteY4" fmla="*/ 1532636 h 3590036"/>
              <a:gd name="connsiteX5" fmla="*/ 2057400 w 3776472"/>
              <a:gd name="connsiteY5" fmla="*/ 2181860 h 3590036"/>
              <a:gd name="connsiteX6" fmla="*/ 2569464 w 3776472"/>
              <a:gd name="connsiteY6" fmla="*/ 2538476 h 3590036"/>
              <a:gd name="connsiteX7" fmla="*/ 2889504 w 3776472"/>
              <a:gd name="connsiteY7" fmla="*/ 2639060 h 3590036"/>
              <a:gd name="connsiteX8" fmla="*/ 3264408 w 3776472"/>
              <a:gd name="connsiteY8" fmla="*/ 2739644 h 3590036"/>
              <a:gd name="connsiteX9" fmla="*/ 3776472 w 3776472"/>
              <a:gd name="connsiteY9" fmla="*/ 2831084 h 3590036"/>
              <a:gd name="connsiteX10" fmla="*/ 3776472 w 3776472"/>
              <a:gd name="connsiteY10" fmla="*/ 3590036 h 3590036"/>
              <a:gd name="connsiteX11" fmla="*/ 0 w 3776472"/>
              <a:gd name="connsiteY11" fmla="*/ 3553460 h 3590036"/>
              <a:gd name="connsiteX0" fmla="*/ 0 w 3776472"/>
              <a:gd name="connsiteY0" fmla="*/ 3375660 h 3412236"/>
              <a:gd name="connsiteX1" fmla="*/ 2794 w 3776472"/>
              <a:gd name="connsiteY1" fmla="*/ 0 h 3412236"/>
              <a:gd name="connsiteX2" fmla="*/ 630936 w 3776472"/>
              <a:gd name="connsiteY2" fmla="*/ 522732 h 3412236"/>
              <a:gd name="connsiteX3" fmla="*/ 969264 w 3776472"/>
              <a:gd name="connsiteY3" fmla="*/ 861060 h 3412236"/>
              <a:gd name="connsiteX4" fmla="*/ 1298448 w 3776472"/>
              <a:gd name="connsiteY4" fmla="*/ 1354836 h 3412236"/>
              <a:gd name="connsiteX5" fmla="*/ 2057400 w 3776472"/>
              <a:gd name="connsiteY5" fmla="*/ 2004060 h 3412236"/>
              <a:gd name="connsiteX6" fmla="*/ 2569464 w 3776472"/>
              <a:gd name="connsiteY6" fmla="*/ 2360676 h 3412236"/>
              <a:gd name="connsiteX7" fmla="*/ 2889504 w 3776472"/>
              <a:gd name="connsiteY7" fmla="*/ 2461260 h 3412236"/>
              <a:gd name="connsiteX8" fmla="*/ 3264408 w 3776472"/>
              <a:gd name="connsiteY8" fmla="*/ 2561844 h 3412236"/>
              <a:gd name="connsiteX9" fmla="*/ 3776472 w 3776472"/>
              <a:gd name="connsiteY9" fmla="*/ 2653284 h 3412236"/>
              <a:gd name="connsiteX10" fmla="*/ 3776472 w 3776472"/>
              <a:gd name="connsiteY10" fmla="*/ 3412236 h 3412236"/>
              <a:gd name="connsiteX11" fmla="*/ 0 w 3776472"/>
              <a:gd name="connsiteY11" fmla="*/ 3375660 h 34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472" h="3412236">
                <a:moveTo>
                  <a:pt x="0" y="3375660"/>
                </a:moveTo>
                <a:cubicBezTo>
                  <a:pt x="5165" y="2191173"/>
                  <a:pt x="-2371" y="1184487"/>
                  <a:pt x="2794" y="0"/>
                </a:cubicBezTo>
                <a:lnTo>
                  <a:pt x="630936" y="522732"/>
                </a:lnTo>
                <a:lnTo>
                  <a:pt x="969264" y="861060"/>
                </a:lnTo>
                <a:lnTo>
                  <a:pt x="1298448" y="1354836"/>
                </a:lnTo>
                <a:lnTo>
                  <a:pt x="2057400" y="2004060"/>
                </a:lnTo>
                <a:lnTo>
                  <a:pt x="2569464" y="2360676"/>
                </a:lnTo>
                <a:lnTo>
                  <a:pt x="2889504" y="2461260"/>
                </a:lnTo>
                <a:lnTo>
                  <a:pt x="3264408" y="2561844"/>
                </a:lnTo>
                <a:lnTo>
                  <a:pt x="3776472" y="2653284"/>
                </a:lnTo>
                <a:lnTo>
                  <a:pt x="3776472" y="3412236"/>
                </a:lnTo>
                <a:lnTo>
                  <a:pt x="0" y="3375660"/>
                </a:lnTo>
                <a:close/>
              </a:path>
            </a:pathLst>
          </a:custGeom>
          <a:solidFill>
            <a:schemeClr val="accent3">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3F21D33C-9E60-C5E2-74BB-62E03CAF6AD1}"/>
              </a:ext>
            </a:extLst>
          </p:cNvPr>
          <p:cNvSpPr/>
          <p:nvPr/>
        </p:nvSpPr>
        <p:spPr bwMode="auto">
          <a:xfrm>
            <a:off x="8185567" y="1541757"/>
            <a:ext cx="3771900" cy="3763718"/>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5" name="Rectangle 14">
            <a:extLst>
              <a:ext uri="{FF2B5EF4-FFF2-40B4-BE49-F238E27FC236}">
                <a16:creationId xmlns:a16="http://schemas.microsoft.com/office/drawing/2014/main" id="{B4BC554C-3269-57CF-49E9-D9AF63C7E794}"/>
              </a:ext>
            </a:extLst>
          </p:cNvPr>
          <p:cNvSpPr/>
          <p:nvPr/>
        </p:nvSpPr>
        <p:spPr bwMode="auto">
          <a:xfrm>
            <a:off x="10667972" y="3133363"/>
            <a:ext cx="560452" cy="780123"/>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814F8E17-5164-400E-5D0B-A3CBE17BCE99}"/>
              </a:ext>
            </a:extLst>
          </p:cNvPr>
          <p:cNvSpPr/>
          <p:nvPr/>
        </p:nvSpPr>
        <p:spPr bwMode="auto">
          <a:xfrm>
            <a:off x="10603490" y="3061942"/>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18" name="Straight Connector 17">
            <a:extLst>
              <a:ext uri="{FF2B5EF4-FFF2-40B4-BE49-F238E27FC236}">
                <a16:creationId xmlns:a16="http://schemas.microsoft.com/office/drawing/2014/main" id="{0830414B-DAF0-21B1-3941-87AC4A62E576}"/>
              </a:ext>
            </a:extLst>
          </p:cNvPr>
          <p:cNvCxnSpPr>
            <a:cxnSpLocks/>
          </p:cNvCxnSpPr>
          <p:nvPr/>
        </p:nvCxnSpPr>
        <p:spPr bwMode="auto">
          <a:xfrm flipH="1">
            <a:off x="10581010" y="3901298"/>
            <a:ext cx="112872" cy="21375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0D374A31-515D-B612-133E-B240438E242F}"/>
              </a:ext>
            </a:extLst>
          </p:cNvPr>
          <p:cNvCxnSpPr>
            <a:cxnSpLocks/>
          </p:cNvCxnSpPr>
          <p:nvPr/>
        </p:nvCxnSpPr>
        <p:spPr bwMode="auto">
          <a:xfrm>
            <a:off x="10959725" y="3901298"/>
            <a:ext cx="11524" cy="41671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64367A61-C8BF-8171-4257-7724E2994259}"/>
              </a:ext>
            </a:extLst>
          </p:cNvPr>
          <p:cNvCxnSpPr>
            <a:cxnSpLocks/>
          </p:cNvCxnSpPr>
          <p:nvPr/>
        </p:nvCxnSpPr>
        <p:spPr bwMode="auto">
          <a:xfrm>
            <a:off x="11228424" y="3906057"/>
            <a:ext cx="238125" cy="55006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2" name="TextBox 31">
            <a:extLst>
              <a:ext uri="{FF2B5EF4-FFF2-40B4-BE49-F238E27FC236}">
                <a16:creationId xmlns:a16="http://schemas.microsoft.com/office/drawing/2014/main" id="{EA2E5F90-1378-68F5-9662-8D6B94E2AF02}"/>
              </a:ext>
            </a:extLst>
          </p:cNvPr>
          <p:cNvSpPr txBox="1"/>
          <p:nvPr/>
        </p:nvSpPr>
        <p:spPr>
          <a:xfrm>
            <a:off x="7399957" y="3286116"/>
            <a:ext cx="828999" cy="584775"/>
          </a:xfrm>
          <a:prstGeom prst="rect">
            <a:avLst/>
          </a:prstGeom>
          <a:noFill/>
        </p:spPr>
        <p:txBody>
          <a:bodyPr wrap="square" rtlCol="0">
            <a:spAutoFit/>
          </a:bodyPr>
          <a:lstStyle/>
          <a:p>
            <a:r>
              <a:rPr lang="en-US" sz="3200" dirty="0">
                <a:latin typeface="+mn-lt"/>
              </a:rPr>
              <a:t>Vs.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6C0EA9B-7C3D-D820-8885-6872BAE13AD2}"/>
                  </a:ext>
                </a:extLst>
              </p:cNvPr>
              <p:cNvSpPr txBox="1"/>
              <p:nvPr/>
            </p:nvSpPr>
            <p:spPr>
              <a:xfrm>
                <a:off x="609600" y="2602242"/>
                <a:ext cx="2080120" cy="269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𝑸</m:t>
                      </m:r>
                      <m:r>
                        <a:rPr lang="en-US" sz="1600" b="1" i="1" smtClean="0">
                          <a:latin typeface="Cambria Math" panose="02040503050406030204" pitchFamily="18" charset="0"/>
                        </a:rPr>
                        <m:t>=</m:t>
                      </m:r>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𝑸</m:t>
                              </m:r>
                            </m:e>
                            <m:sub>
                              <m:r>
                                <a:rPr lang="en-US" sz="1600" i="1">
                                  <a:latin typeface="Cambria Math" panose="02040503050406030204" pitchFamily="18" charset="0"/>
                                </a:rPr>
                                <m:t>𝒇𝒍𝒂𝒕</m:t>
                              </m:r>
                              <m:r>
                                <a:rPr lang="en-US" sz="1600" i="1">
                                  <a:latin typeface="Cambria Math" panose="02040503050406030204" pitchFamily="18" charset="0"/>
                                </a:rPr>
                                <m:t> </m:t>
                              </m:r>
                            </m:sub>
                          </m:sSub>
                          <m:r>
                            <a:rPr lang="en-US" sz="1600" i="1">
                              <a:latin typeface="Cambria Math" panose="02040503050406030204" pitchFamily="18" charset="0"/>
                            </a:rPr>
                            <m:t>− </m:t>
                          </m:r>
                          <m:r>
                            <a:rPr lang="en-US" sz="1600" i="1">
                              <a:latin typeface="Cambria Math" panose="02040503050406030204" pitchFamily="18" charset="0"/>
                            </a:rPr>
                            <m:t>𝑸</m:t>
                          </m:r>
                        </m:e>
                        <m:sub>
                          <m:r>
                            <a:rPr lang="en-US" sz="1600" i="1">
                              <a:latin typeface="Cambria Math" panose="02040503050406030204" pitchFamily="18" charset="0"/>
                            </a:rPr>
                            <m:t>𝒕𝒆𝒓𝒓𝒂𝒊𝒏</m:t>
                          </m:r>
                        </m:sub>
                      </m:sSub>
                    </m:oMath>
                  </m:oMathPara>
                </a14:m>
                <a:endParaRPr lang="en-US" sz="1600" dirty="0"/>
              </a:p>
            </p:txBody>
          </p:sp>
        </mc:Choice>
        <mc:Fallback xmlns="">
          <p:sp>
            <p:nvSpPr>
              <p:cNvPr id="33" name="TextBox 32">
                <a:extLst>
                  <a:ext uri="{FF2B5EF4-FFF2-40B4-BE49-F238E27FC236}">
                    <a16:creationId xmlns:a16="http://schemas.microsoft.com/office/drawing/2014/main" id="{E6C0EA9B-7C3D-D820-8885-6872BAE13AD2}"/>
                  </a:ext>
                </a:extLst>
              </p:cNvPr>
              <p:cNvSpPr txBox="1">
                <a:spLocks noRot="1" noChangeAspect="1" noMove="1" noResize="1" noEditPoints="1" noAdjustHandles="1" noChangeArrowheads="1" noChangeShapeType="1" noTextEdit="1"/>
              </p:cNvSpPr>
              <p:nvPr/>
            </p:nvSpPr>
            <p:spPr>
              <a:xfrm>
                <a:off x="609600" y="2602242"/>
                <a:ext cx="2080120" cy="269561"/>
              </a:xfrm>
              <a:prstGeom prst="rect">
                <a:avLst/>
              </a:prstGeom>
              <a:blipFill>
                <a:blip r:embed="rId2"/>
                <a:stretch>
                  <a:fillRect l="-2933" b="-27273"/>
                </a:stretch>
              </a:blipFill>
            </p:spPr>
            <p:txBody>
              <a:bodyPr/>
              <a:lstStyle/>
              <a:p>
                <a:r>
                  <a:rPr lang="en-US">
                    <a:noFill/>
                  </a:rPr>
                  <a:t> </a:t>
                </a:r>
              </a:p>
            </p:txBody>
          </p:sp>
        </mc:Fallback>
      </mc:AlternateContent>
      <p:sp>
        <p:nvSpPr>
          <p:cNvPr id="34" name="Content Placeholder 8">
            <a:extLst>
              <a:ext uri="{FF2B5EF4-FFF2-40B4-BE49-F238E27FC236}">
                <a16:creationId xmlns:a16="http://schemas.microsoft.com/office/drawing/2014/main" id="{245C2173-FD6A-4F75-E09D-FF688DA46CC3}"/>
              </a:ext>
            </a:extLst>
          </p:cNvPr>
          <p:cNvSpPr txBox="1">
            <a:spLocks/>
          </p:cNvSpPr>
          <p:nvPr/>
        </p:nvSpPr>
        <p:spPr bwMode="auto">
          <a:xfrm>
            <a:off x="0" y="2976165"/>
            <a:ext cx="3627305" cy="3010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200" b="0" kern="0" dirty="0"/>
              <a:t>Where </a:t>
            </a:r>
            <a:r>
              <a:rPr lang="en-US" sz="1200" b="0" kern="0" dirty="0" err="1"/>
              <a:t>Q_terrain</a:t>
            </a:r>
            <a:r>
              <a:rPr lang="en-US" sz="1200" b="0" kern="0" dirty="0"/>
              <a:t> is the hot case radiator heat rejection flux when terrain is included and </a:t>
            </a:r>
            <a:r>
              <a:rPr lang="en-US" sz="1200" b="0" kern="0" dirty="0" err="1"/>
              <a:t>Q_flat</a:t>
            </a:r>
            <a:r>
              <a:rPr lang="en-US" sz="1200" b="0" kern="0" dirty="0"/>
              <a:t> is the hot case heat rejection flux when the lunar surface is modeled as perfectly flat</a:t>
            </a:r>
          </a:p>
          <a:p>
            <a:r>
              <a:rPr lang="en-US" sz="1200" b="0" kern="0" dirty="0"/>
              <a:t>Because the </a:t>
            </a:r>
            <a:r>
              <a:rPr lang="el-GR" sz="1200" b="0" kern="0" dirty="0"/>
              <a:t>Δ</a:t>
            </a:r>
            <a:r>
              <a:rPr lang="en-US" sz="1200" b="0" kern="0" dirty="0"/>
              <a:t>Q is only a function of incident solar and incident infrared energy, </a:t>
            </a:r>
            <a:r>
              <a:rPr lang="en-US" sz="1200" kern="0" dirty="0"/>
              <a:t>it is independent of radiator temperature.</a:t>
            </a:r>
          </a:p>
          <a:p>
            <a:r>
              <a:rPr lang="en-US" sz="1200" b="0" kern="0" dirty="0"/>
              <a:t>Previous work found radiator performance degradation at equatorial latitudes to be significant. The goal is to extend this research to south polar locations [1]</a:t>
            </a:r>
          </a:p>
          <a:p>
            <a:r>
              <a:rPr lang="en-US" sz="1200" b="0" kern="0" dirty="0"/>
              <a:t>Note: for a true apples-to-apples comparison of radiator performance, the same solar vector set is used for the flat terrain case and the corresponding detailed terrain case</a:t>
            </a:r>
          </a:p>
        </p:txBody>
      </p:sp>
      <p:sp>
        <p:nvSpPr>
          <p:cNvPr id="12" name="Rectangle 11">
            <a:extLst>
              <a:ext uri="{FF2B5EF4-FFF2-40B4-BE49-F238E27FC236}">
                <a16:creationId xmlns:a16="http://schemas.microsoft.com/office/drawing/2014/main" id="{AD59349D-FDE8-9D13-7902-8FA2F95272AB}"/>
              </a:ext>
            </a:extLst>
          </p:cNvPr>
          <p:cNvSpPr/>
          <p:nvPr/>
        </p:nvSpPr>
        <p:spPr bwMode="auto">
          <a:xfrm rot="16200000">
            <a:off x="4781152" y="3350264"/>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pitchFamily="18" charset="0"/>
            </a:endParaRPr>
          </a:p>
        </p:txBody>
      </p:sp>
      <p:sp>
        <p:nvSpPr>
          <p:cNvPr id="17" name="Rectangle 16">
            <a:extLst>
              <a:ext uri="{FF2B5EF4-FFF2-40B4-BE49-F238E27FC236}">
                <a16:creationId xmlns:a16="http://schemas.microsoft.com/office/drawing/2014/main" id="{E0E03EA3-36E1-877D-C599-C5D643640C36}"/>
              </a:ext>
            </a:extLst>
          </p:cNvPr>
          <p:cNvSpPr/>
          <p:nvPr/>
        </p:nvSpPr>
        <p:spPr bwMode="auto">
          <a:xfrm rot="16200000">
            <a:off x="5453324" y="3345502"/>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1" name="Rectangle 20">
            <a:extLst>
              <a:ext uri="{FF2B5EF4-FFF2-40B4-BE49-F238E27FC236}">
                <a16:creationId xmlns:a16="http://schemas.microsoft.com/office/drawing/2014/main" id="{D49770CB-C3B6-6028-1940-BA54EA8C9EE7}"/>
              </a:ext>
            </a:extLst>
          </p:cNvPr>
          <p:cNvSpPr/>
          <p:nvPr/>
        </p:nvSpPr>
        <p:spPr bwMode="auto">
          <a:xfrm rot="16200000">
            <a:off x="10272639" y="3494471"/>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2" name="Rectangle 21">
            <a:extLst>
              <a:ext uri="{FF2B5EF4-FFF2-40B4-BE49-F238E27FC236}">
                <a16:creationId xmlns:a16="http://schemas.microsoft.com/office/drawing/2014/main" id="{4B5CC9D3-3831-DA5C-5E0B-24402F857907}"/>
              </a:ext>
            </a:extLst>
          </p:cNvPr>
          <p:cNvSpPr/>
          <p:nvPr/>
        </p:nvSpPr>
        <p:spPr bwMode="auto">
          <a:xfrm rot="16200000">
            <a:off x="10938853" y="3489709"/>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3" name="Rectangle 22">
            <a:extLst>
              <a:ext uri="{FF2B5EF4-FFF2-40B4-BE49-F238E27FC236}">
                <a16:creationId xmlns:a16="http://schemas.microsoft.com/office/drawing/2014/main" id="{5DDECF22-7820-4775-F50A-1A05E7730E72}"/>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93314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D79DC-586A-AC12-BC35-B06E5AEEA809}"/>
              </a:ext>
            </a:extLst>
          </p:cNvPr>
          <p:cNvSpPr>
            <a:spLocks noGrp="1"/>
          </p:cNvSpPr>
          <p:nvPr>
            <p:ph type="title"/>
          </p:nvPr>
        </p:nvSpPr>
        <p:spPr/>
        <p:txBody>
          <a:bodyPr/>
          <a:lstStyle/>
          <a:p>
            <a:r>
              <a:rPr lang="en-US" dirty="0"/>
              <a:t>Goals</a:t>
            </a:r>
          </a:p>
        </p:txBody>
      </p:sp>
      <p:sp>
        <p:nvSpPr>
          <p:cNvPr id="4" name="Footer Placeholder 3">
            <a:extLst>
              <a:ext uri="{FF2B5EF4-FFF2-40B4-BE49-F238E27FC236}">
                <a16:creationId xmlns:a16="http://schemas.microsoft.com/office/drawing/2014/main" id="{1DA25682-019C-860C-BE92-EB41837276A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884CF0BE-5108-ED0B-203D-166C5ADF75C4}"/>
              </a:ext>
            </a:extLst>
          </p:cNvPr>
          <p:cNvSpPr>
            <a:spLocks noGrp="1"/>
          </p:cNvSpPr>
          <p:nvPr>
            <p:ph type="sldNum" sz="quarter" idx="12"/>
          </p:nvPr>
        </p:nvSpPr>
        <p:spPr/>
        <p:txBody>
          <a:bodyPr/>
          <a:lstStyle/>
          <a:p>
            <a:fld id="{33F42015-0FC7-4B0E-8D2B-76EADF48D957}" type="slidenum">
              <a:rPr lang="en-US" smtClean="0"/>
              <a:pPr/>
              <a:t>5</a:t>
            </a:fld>
            <a:endParaRPr lang="en-US"/>
          </a:p>
        </p:txBody>
      </p:sp>
      <p:sp>
        <p:nvSpPr>
          <p:cNvPr id="23" name="Content Placeholder 8">
            <a:extLst>
              <a:ext uri="{FF2B5EF4-FFF2-40B4-BE49-F238E27FC236}">
                <a16:creationId xmlns:a16="http://schemas.microsoft.com/office/drawing/2014/main" id="{D3146591-BCED-03BD-8C3D-5AB382352292}"/>
              </a:ext>
            </a:extLst>
          </p:cNvPr>
          <p:cNvSpPr txBox="1">
            <a:spLocks noGrp="1"/>
          </p:cNvSpPr>
          <p:nvPr>
            <p:ph idx="1"/>
          </p:nvPr>
        </p:nvSpPr>
        <p:spPr bwMode="auto">
          <a:xfrm>
            <a:off x="609600" y="914400"/>
            <a:ext cx="5772912"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2000" b="1" kern="0" dirty="0"/>
              <a:t>The goals of presenting these heat flux knockdowns are:</a:t>
            </a:r>
          </a:p>
          <a:p>
            <a:pPr marL="0" indent="0">
              <a:buNone/>
            </a:pPr>
            <a:endParaRPr lang="en-US" sz="2000" b="1" kern="0" dirty="0"/>
          </a:p>
          <a:p>
            <a:pPr marL="228600" indent="-228600">
              <a:buFont typeface="+mj-lt"/>
              <a:buAutoNum type="arabicPeriod"/>
            </a:pPr>
            <a:r>
              <a:rPr lang="en-US" sz="2000" b="1" dirty="0"/>
              <a:t>Improved r</a:t>
            </a:r>
            <a:r>
              <a:rPr lang="en-US" sz="2000" b="1" kern="0" dirty="0"/>
              <a:t>adiator sizing: </a:t>
            </a:r>
            <a:r>
              <a:rPr lang="en-US" sz="2000" kern="0" dirty="0"/>
              <a:t>A radiator that is sized early to survive terrain is less likely to grow substantially as the design matures</a:t>
            </a:r>
          </a:p>
          <a:p>
            <a:pPr marL="228600" indent="-228600">
              <a:buFont typeface="+mj-lt"/>
              <a:buAutoNum type="arabicPeriod"/>
            </a:pPr>
            <a:endParaRPr lang="en-US" sz="2000" b="1" kern="0" dirty="0"/>
          </a:p>
          <a:p>
            <a:pPr marL="228600" indent="-228600">
              <a:buFont typeface="+mj-lt"/>
              <a:buAutoNum type="arabicPeriod"/>
            </a:pPr>
            <a:r>
              <a:rPr lang="en-US" sz="2000" b="1" kern="0" dirty="0"/>
              <a:t>Intuition building: </a:t>
            </a:r>
            <a:r>
              <a:rPr lang="en-US" sz="2000" kern="0" dirty="0"/>
              <a:t>There are still many unknowns, but </a:t>
            </a:r>
            <a:r>
              <a:rPr lang="en-US" sz="2000" b="1" i="1" u="sng" kern="0" dirty="0"/>
              <a:t>lunar surface thermal environment is not a mysterious black box with infinite possibilities! </a:t>
            </a:r>
            <a:r>
              <a:rPr lang="en-US" sz="2000" kern="0" dirty="0"/>
              <a:t>There are ways to bound what environments a lunar asset’s TCS is likely to see on the lunar surface. This work outlines one of many ways to accomplish this. </a:t>
            </a:r>
          </a:p>
        </p:txBody>
      </p:sp>
      <p:sp>
        <p:nvSpPr>
          <p:cNvPr id="3" name="Rectangle 2">
            <a:extLst>
              <a:ext uri="{FF2B5EF4-FFF2-40B4-BE49-F238E27FC236}">
                <a16:creationId xmlns:a16="http://schemas.microsoft.com/office/drawing/2014/main" id="{688A82A2-54FE-7049-D285-17C426A54688}"/>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pic>
        <p:nvPicPr>
          <p:cNvPr id="6" name="Picture 2">
            <a:extLst>
              <a:ext uri="{FF2B5EF4-FFF2-40B4-BE49-F238E27FC236}">
                <a16:creationId xmlns:a16="http://schemas.microsoft.com/office/drawing/2014/main" id="{126D7C39-1C63-5F29-ECB9-86B928054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512" y="1504949"/>
            <a:ext cx="5733052" cy="364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602EA65-AFE7-B309-9E35-10161BD1457C}"/>
              </a:ext>
            </a:extLst>
          </p:cNvPr>
          <p:cNvSpPr txBox="1"/>
          <p:nvPr/>
        </p:nvSpPr>
        <p:spPr>
          <a:xfrm>
            <a:off x="7324725" y="5153025"/>
            <a:ext cx="3695700" cy="261610"/>
          </a:xfrm>
          <a:prstGeom prst="rect">
            <a:avLst/>
          </a:prstGeom>
          <a:noFill/>
        </p:spPr>
        <p:txBody>
          <a:bodyPr wrap="square">
            <a:spAutoFit/>
          </a:bodyPr>
          <a:lstStyle/>
          <a:p>
            <a:r>
              <a:rPr lang="en-US" sz="1050" dirty="0"/>
              <a:t>https://www.nasa.gov/history/alsj/a15/a15.heatflow2.html</a:t>
            </a:r>
          </a:p>
        </p:txBody>
      </p:sp>
    </p:spTree>
    <p:extLst>
      <p:ext uri="{BB962C8B-B14F-4D97-AF65-F5344CB8AC3E}">
        <p14:creationId xmlns:p14="http://schemas.microsoft.com/office/powerpoint/2010/main" val="381541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Artemis III Regions of Interest (2024)</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6</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215900" y="914400"/>
            <a:ext cx="4711700" cy="5410200"/>
          </a:xfrm>
        </p:spPr>
        <p:txBody>
          <a:bodyPr/>
          <a:lstStyle/>
          <a:p>
            <a:r>
              <a:rPr lang="en-US" sz="1800" dirty="0"/>
              <a:t>This study only calculates worst-case radiator performance degradation for the Artemis III candidate landing regions, updated in 2024</a:t>
            </a:r>
          </a:p>
          <a:p>
            <a:r>
              <a:rPr lang="en-US" sz="1800" dirty="0"/>
              <a:t>Radiator degradation offsets are calculated for the worst-case hot spots found within each region</a:t>
            </a:r>
          </a:p>
          <a:p>
            <a:r>
              <a:rPr lang="en-US" sz="1800" dirty="0"/>
              <a:t>The nine regions [2]:</a:t>
            </a:r>
          </a:p>
          <a:p>
            <a:pPr marL="914400" lvl="1" indent="-457200">
              <a:buFont typeface="+mj-lt"/>
              <a:buAutoNum type="arabicPeriod"/>
            </a:pPr>
            <a:r>
              <a:rPr lang="en-US" sz="1600" dirty="0"/>
              <a:t>Malapert Massif</a:t>
            </a:r>
          </a:p>
          <a:p>
            <a:pPr marL="914400" lvl="1" indent="-457200">
              <a:buFont typeface="+mj-lt"/>
              <a:buAutoNum type="arabicPeriod"/>
            </a:pPr>
            <a:r>
              <a:rPr lang="en-US" sz="1600" dirty="0"/>
              <a:t>Mons Mouton Plateau</a:t>
            </a:r>
          </a:p>
          <a:p>
            <a:pPr marL="914400" lvl="1" indent="-457200">
              <a:buFont typeface="+mj-lt"/>
              <a:buAutoNum type="arabicPeriod"/>
            </a:pPr>
            <a:r>
              <a:rPr lang="en-US" sz="1600" dirty="0"/>
              <a:t>Mons Mouton</a:t>
            </a:r>
          </a:p>
          <a:p>
            <a:pPr marL="914400" lvl="1" indent="-457200">
              <a:buFont typeface="+mj-lt"/>
              <a:buAutoNum type="arabicPeriod"/>
            </a:pPr>
            <a:r>
              <a:rPr lang="en-US" sz="1600" dirty="0"/>
              <a:t>Nobile Rim 1</a:t>
            </a:r>
          </a:p>
          <a:p>
            <a:pPr marL="914400" lvl="1" indent="-457200">
              <a:buFont typeface="+mj-lt"/>
              <a:buAutoNum type="arabicPeriod"/>
            </a:pPr>
            <a:r>
              <a:rPr lang="en-US" sz="1600" dirty="0"/>
              <a:t>Nobile Rim 2 </a:t>
            </a:r>
          </a:p>
          <a:p>
            <a:pPr marL="914400" lvl="1" indent="-457200">
              <a:buFont typeface="+mj-lt"/>
              <a:buAutoNum type="arabicPeriod"/>
            </a:pPr>
            <a:r>
              <a:rPr lang="en-US" sz="1600" dirty="0"/>
              <a:t>Slater Plain</a:t>
            </a:r>
          </a:p>
          <a:p>
            <a:pPr marL="914400" lvl="1" indent="-457200">
              <a:buFont typeface="+mj-lt"/>
              <a:buAutoNum type="arabicPeriod"/>
            </a:pPr>
            <a:r>
              <a:rPr lang="en-US" sz="1600" dirty="0"/>
              <a:t>de </a:t>
            </a:r>
            <a:r>
              <a:rPr lang="en-US" sz="1600" dirty="0" err="1"/>
              <a:t>Gerlache</a:t>
            </a:r>
            <a:r>
              <a:rPr lang="en-US" sz="1600" dirty="0"/>
              <a:t> Rim 2</a:t>
            </a:r>
          </a:p>
          <a:p>
            <a:pPr marL="914400" lvl="1" indent="-457200">
              <a:buFont typeface="+mj-lt"/>
              <a:buAutoNum type="arabicPeriod"/>
            </a:pPr>
            <a:r>
              <a:rPr lang="en-US" sz="1600" dirty="0"/>
              <a:t>Peak Near </a:t>
            </a:r>
            <a:r>
              <a:rPr lang="en-US" sz="1600" dirty="0" err="1"/>
              <a:t>Cabeus</a:t>
            </a:r>
            <a:r>
              <a:rPr lang="en-US" sz="1600" dirty="0"/>
              <a:t> B</a:t>
            </a:r>
          </a:p>
          <a:p>
            <a:pPr marL="914400" lvl="1" indent="-457200">
              <a:buFont typeface="+mj-lt"/>
              <a:buAutoNum type="arabicPeriod"/>
            </a:pPr>
            <a:r>
              <a:rPr lang="en-US" sz="1600" dirty="0"/>
              <a:t>Haworth</a:t>
            </a:r>
          </a:p>
        </p:txBody>
      </p:sp>
      <p:pic>
        <p:nvPicPr>
          <p:cNvPr id="1026" name="Picture 2">
            <a:extLst>
              <a:ext uri="{FF2B5EF4-FFF2-40B4-BE49-F238E27FC236}">
                <a16:creationId xmlns:a16="http://schemas.microsoft.com/office/drawing/2014/main" id="{01047F15-1C15-2C76-15AA-37A10A902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1058113"/>
            <a:ext cx="6482032" cy="50084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18B515-694F-5524-C2A2-DECC272F19D0}"/>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7" name="TextBox 6">
            <a:extLst>
              <a:ext uri="{FF2B5EF4-FFF2-40B4-BE49-F238E27FC236}">
                <a16:creationId xmlns:a16="http://schemas.microsoft.com/office/drawing/2014/main" id="{CD71BF7E-CE4D-C5E2-E728-122B9833F623}"/>
              </a:ext>
            </a:extLst>
          </p:cNvPr>
          <p:cNvSpPr txBox="1"/>
          <p:nvPr/>
        </p:nvSpPr>
        <p:spPr>
          <a:xfrm>
            <a:off x="5315156" y="6101090"/>
            <a:ext cx="6094476" cy="261610"/>
          </a:xfrm>
          <a:prstGeom prst="rect">
            <a:avLst/>
          </a:prstGeom>
          <a:noFill/>
        </p:spPr>
        <p:txBody>
          <a:bodyPr wrap="square">
            <a:spAutoFit/>
          </a:bodyPr>
          <a:lstStyle/>
          <a:p>
            <a:r>
              <a:rPr lang="en-US" sz="1050" dirty="0"/>
              <a:t>https://www.nasa.gov/news-release/nasa-provides-update-on-artemis-iii-moon-landing-regions/</a:t>
            </a:r>
          </a:p>
        </p:txBody>
      </p:sp>
    </p:spTree>
    <p:extLst>
      <p:ext uri="{BB962C8B-B14F-4D97-AF65-F5344CB8AC3E}">
        <p14:creationId xmlns:p14="http://schemas.microsoft.com/office/powerpoint/2010/main" val="73836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Arc 76">
            <a:extLst>
              <a:ext uri="{FF2B5EF4-FFF2-40B4-BE49-F238E27FC236}">
                <a16:creationId xmlns:a16="http://schemas.microsoft.com/office/drawing/2014/main" id="{F4742F49-97FE-B09F-19D4-08EF82A475F6}"/>
              </a:ext>
            </a:extLst>
          </p:cNvPr>
          <p:cNvSpPr/>
          <p:nvPr/>
        </p:nvSpPr>
        <p:spPr bwMode="auto">
          <a:xfrm rot="10800000">
            <a:off x="2725781" y="4856425"/>
            <a:ext cx="2851913" cy="914400"/>
          </a:xfrm>
          <a:prstGeom prst="arc">
            <a:avLst>
              <a:gd name="adj1" fmla="val 10884485"/>
              <a:gd name="adj2" fmla="val 0"/>
            </a:avLst>
          </a:prstGeom>
          <a:noFill/>
          <a:ln w="57150" cap="flat" cmpd="sng" algn="ctr">
            <a:solidFill>
              <a:schemeClr val="tx1"/>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Approach</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7</a:t>
            </a:fld>
            <a:endParaRPr lang="en-US"/>
          </a:p>
        </p:txBody>
      </p:sp>
      <p:sp>
        <p:nvSpPr>
          <p:cNvPr id="6" name="Content Placeholder 5">
            <a:extLst>
              <a:ext uri="{FF2B5EF4-FFF2-40B4-BE49-F238E27FC236}">
                <a16:creationId xmlns:a16="http://schemas.microsoft.com/office/drawing/2014/main" id="{C69786E1-6E39-EB99-96DD-1D3626BE2EED}"/>
              </a:ext>
            </a:extLst>
          </p:cNvPr>
          <p:cNvSpPr>
            <a:spLocks noGrp="1"/>
          </p:cNvSpPr>
          <p:nvPr>
            <p:ph idx="1"/>
          </p:nvPr>
        </p:nvSpPr>
        <p:spPr>
          <a:xfrm>
            <a:off x="792951" y="983077"/>
            <a:ext cx="10606097" cy="1567874"/>
          </a:xfrm>
        </p:spPr>
        <p:txBody>
          <a:bodyPr/>
          <a:lstStyle/>
          <a:p>
            <a:pPr>
              <a:buFont typeface="+mj-lt"/>
              <a:buAutoNum type="arabicPeriod"/>
            </a:pPr>
            <a:r>
              <a:rPr lang="en-US" sz="1400" dirty="0"/>
              <a:t>To find extreme bounding “hot spots”, use lunar surface data to calculate a “Radiator Impact score” and locate extreme maxima within the nine Artemis III regions </a:t>
            </a:r>
          </a:p>
          <a:p>
            <a:pPr>
              <a:buFont typeface="+mj-lt"/>
              <a:buAutoNum type="arabicPeriod"/>
            </a:pPr>
            <a:r>
              <a:rPr lang="en-US" sz="1400" dirty="0"/>
              <a:t>Build a meshed terrain thermal model for each of these hot spot locations and a flat terrain thermal model, both with the same lander stand-in</a:t>
            </a:r>
          </a:p>
          <a:p>
            <a:pPr>
              <a:buFont typeface="+mj-lt"/>
              <a:buAutoNum type="arabicPeriod"/>
            </a:pPr>
            <a:r>
              <a:rPr lang="en-US" sz="1400" dirty="0"/>
              <a:t>Calculate heat rejection from the radiators in both models. The difference between heat flux from the radiators without terrain and heat rejection with terrain is the “terrain induced heat flux reduction.”</a:t>
            </a:r>
          </a:p>
        </p:txBody>
      </p:sp>
      <p:cxnSp>
        <p:nvCxnSpPr>
          <p:cNvPr id="14" name="Straight Arrow Connector 13">
            <a:extLst>
              <a:ext uri="{FF2B5EF4-FFF2-40B4-BE49-F238E27FC236}">
                <a16:creationId xmlns:a16="http://schemas.microsoft.com/office/drawing/2014/main" id="{5500649E-382C-E4C9-CA2E-6486FEC38923}"/>
              </a:ext>
            </a:extLst>
          </p:cNvPr>
          <p:cNvCxnSpPr>
            <a:cxnSpLocks/>
            <a:endCxn id="24" idx="1"/>
          </p:cNvCxnSpPr>
          <p:nvPr/>
        </p:nvCxnSpPr>
        <p:spPr bwMode="auto">
          <a:xfrm>
            <a:off x="3876911" y="3982139"/>
            <a:ext cx="1046988" cy="3048"/>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16" name="Straight Connector 15">
            <a:extLst>
              <a:ext uri="{FF2B5EF4-FFF2-40B4-BE49-F238E27FC236}">
                <a16:creationId xmlns:a16="http://schemas.microsoft.com/office/drawing/2014/main" id="{19D8BDEF-7B2E-4460-D1CA-4EA2A964E083}"/>
              </a:ext>
            </a:extLst>
          </p:cNvPr>
          <p:cNvCxnSpPr>
            <a:cxnSpLocks/>
            <a:stCxn id="7" idx="3"/>
          </p:cNvCxnSpPr>
          <p:nvPr/>
        </p:nvCxnSpPr>
        <p:spPr bwMode="auto">
          <a:xfrm>
            <a:off x="3108815" y="2932103"/>
            <a:ext cx="768096" cy="1050036"/>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C1C7DF-9FF3-4D35-1708-47583600E3C7}"/>
              </a:ext>
            </a:extLst>
          </p:cNvPr>
          <p:cNvCxnSpPr>
            <a:cxnSpLocks/>
            <a:stCxn id="10" idx="3"/>
          </p:cNvCxnSpPr>
          <p:nvPr/>
        </p:nvCxnSpPr>
        <p:spPr bwMode="auto">
          <a:xfrm>
            <a:off x="3108815" y="3645335"/>
            <a:ext cx="768096" cy="336804"/>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341EDFBB-8C9E-42C6-8B09-81507FF3F25C}"/>
              </a:ext>
            </a:extLst>
          </p:cNvPr>
          <p:cNvCxnSpPr>
            <a:cxnSpLocks/>
            <a:stCxn id="11" idx="3"/>
          </p:cNvCxnSpPr>
          <p:nvPr/>
        </p:nvCxnSpPr>
        <p:spPr bwMode="auto">
          <a:xfrm flipV="1">
            <a:off x="3108815" y="3982139"/>
            <a:ext cx="768096" cy="376428"/>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CC8E0478-8852-BD4D-4BBC-BF38E9183581}"/>
              </a:ext>
            </a:extLst>
          </p:cNvPr>
          <p:cNvCxnSpPr>
            <a:cxnSpLocks/>
            <a:stCxn id="12" idx="3"/>
          </p:cNvCxnSpPr>
          <p:nvPr/>
        </p:nvCxnSpPr>
        <p:spPr bwMode="auto">
          <a:xfrm flipV="1">
            <a:off x="3108815" y="3982138"/>
            <a:ext cx="768096" cy="1080517"/>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51989B45-260B-7F38-4596-3E3ED81A187C}"/>
              </a:ext>
            </a:extLst>
          </p:cNvPr>
          <p:cNvSpPr/>
          <p:nvPr/>
        </p:nvSpPr>
        <p:spPr bwMode="auto">
          <a:xfrm>
            <a:off x="1307592" y="2665403"/>
            <a:ext cx="1801223" cy="533400"/>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JPL Horizons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Data [3]</a:t>
            </a:r>
          </a:p>
        </p:txBody>
      </p:sp>
      <p:sp>
        <p:nvSpPr>
          <p:cNvPr id="10" name="Rectangle 9">
            <a:extLst>
              <a:ext uri="{FF2B5EF4-FFF2-40B4-BE49-F238E27FC236}">
                <a16:creationId xmlns:a16="http://schemas.microsoft.com/office/drawing/2014/main" id="{A218B51A-61C1-2D90-4090-BEC080062D40}"/>
              </a:ext>
            </a:extLst>
          </p:cNvPr>
          <p:cNvSpPr/>
          <p:nvPr/>
        </p:nvSpPr>
        <p:spPr bwMode="auto">
          <a:xfrm>
            <a:off x="1307592" y="3378635"/>
            <a:ext cx="1801223" cy="533400"/>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DIVINER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Temperature Data [4]</a:t>
            </a:r>
          </a:p>
        </p:txBody>
      </p:sp>
      <p:sp>
        <p:nvSpPr>
          <p:cNvPr id="11" name="Rectangle 10">
            <a:extLst>
              <a:ext uri="{FF2B5EF4-FFF2-40B4-BE49-F238E27FC236}">
                <a16:creationId xmlns:a16="http://schemas.microsoft.com/office/drawing/2014/main" id="{B7C55DB5-5C5A-722A-AA44-B2CE0C6EB3BF}"/>
              </a:ext>
            </a:extLst>
          </p:cNvPr>
          <p:cNvSpPr/>
          <p:nvPr/>
        </p:nvSpPr>
        <p:spPr bwMode="auto">
          <a:xfrm>
            <a:off x="1307592" y="4091867"/>
            <a:ext cx="1801223" cy="533400"/>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Artemis III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Landing Regions [2]</a:t>
            </a:r>
          </a:p>
        </p:txBody>
      </p:sp>
      <p:sp>
        <p:nvSpPr>
          <p:cNvPr id="12" name="Rectangle 11">
            <a:extLst>
              <a:ext uri="{FF2B5EF4-FFF2-40B4-BE49-F238E27FC236}">
                <a16:creationId xmlns:a16="http://schemas.microsoft.com/office/drawing/2014/main" id="{F9F651D7-5E5E-A8A8-DDA8-8F3B19181F1C}"/>
              </a:ext>
            </a:extLst>
          </p:cNvPr>
          <p:cNvSpPr/>
          <p:nvPr/>
        </p:nvSpPr>
        <p:spPr bwMode="auto">
          <a:xfrm>
            <a:off x="1307592" y="4795955"/>
            <a:ext cx="1801223" cy="533400"/>
          </a:xfrm>
          <a:prstGeom prst="rect">
            <a:avLst/>
          </a:prstGeom>
          <a:solidFill>
            <a:srgbClr val="EBB3B3"/>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LOLA Digital</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Elevation Models [5]</a:t>
            </a:r>
            <a:endParaRPr kumimoji="0" lang="en-US" sz="1400" b="1" i="0" u="none" strike="noStrike" cap="none" normalizeH="0" baseline="0" dirty="0">
              <a:ln>
                <a:noFill/>
              </a:ln>
              <a:solidFill>
                <a:schemeClr val="tx1"/>
              </a:solidFill>
              <a:effectLst/>
              <a:latin typeface="Times" pitchFamily="18" charset="0"/>
            </a:endParaRPr>
          </a:p>
        </p:txBody>
      </p:sp>
      <p:sp>
        <p:nvSpPr>
          <p:cNvPr id="24" name="Rectangle 23">
            <a:extLst>
              <a:ext uri="{FF2B5EF4-FFF2-40B4-BE49-F238E27FC236}">
                <a16:creationId xmlns:a16="http://schemas.microsoft.com/office/drawing/2014/main" id="{24781412-0914-CCB5-1FE9-FED3BF9DFE2A}"/>
              </a:ext>
            </a:extLst>
          </p:cNvPr>
          <p:cNvSpPr/>
          <p:nvPr/>
        </p:nvSpPr>
        <p:spPr bwMode="auto">
          <a:xfrm>
            <a:off x="4923899" y="3718487"/>
            <a:ext cx="1636776" cy="533400"/>
          </a:xfrm>
          <a:prstGeom prst="rect">
            <a:avLst/>
          </a:prstGeom>
          <a:solidFill>
            <a:srgbClr val="FFCA9F"/>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Radiator Impact</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Score Calculation</a:t>
            </a:r>
            <a:endParaRPr kumimoji="0" lang="en-US" sz="1400" b="1" i="0" u="none" strike="noStrike" cap="none" normalizeH="0" baseline="0" dirty="0">
              <a:ln>
                <a:noFill/>
              </a:ln>
              <a:solidFill>
                <a:schemeClr val="tx1"/>
              </a:solidFill>
              <a:effectLst/>
              <a:latin typeface="Times" pitchFamily="18" charset="0"/>
            </a:endParaRPr>
          </a:p>
        </p:txBody>
      </p:sp>
      <p:cxnSp>
        <p:nvCxnSpPr>
          <p:cNvPr id="25" name="Straight Arrow Connector 24">
            <a:extLst>
              <a:ext uri="{FF2B5EF4-FFF2-40B4-BE49-F238E27FC236}">
                <a16:creationId xmlns:a16="http://schemas.microsoft.com/office/drawing/2014/main" id="{68D812E6-2273-A2C0-A192-575ECF129835}"/>
              </a:ext>
            </a:extLst>
          </p:cNvPr>
          <p:cNvCxnSpPr>
            <a:cxnSpLocks/>
            <a:endCxn id="26" idx="1"/>
          </p:cNvCxnSpPr>
          <p:nvPr/>
        </p:nvCxnSpPr>
        <p:spPr bwMode="auto">
          <a:xfrm>
            <a:off x="6560675" y="3963850"/>
            <a:ext cx="1193292"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26" name="Rectangle 25">
            <a:extLst>
              <a:ext uri="{FF2B5EF4-FFF2-40B4-BE49-F238E27FC236}">
                <a16:creationId xmlns:a16="http://schemas.microsoft.com/office/drawing/2014/main" id="{6B51B743-B58D-6BF2-1A4C-3C112C930B15}"/>
              </a:ext>
            </a:extLst>
          </p:cNvPr>
          <p:cNvSpPr/>
          <p:nvPr/>
        </p:nvSpPr>
        <p:spPr bwMode="auto">
          <a:xfrm>
            <a:off x="7753967" y="3697150"/>
            <a:ext cx="1636776" cy="533400"/>
          </a:xfrm>
          <a:prstGeom prst="rect">
            <a:avLst/>
          </a:prstGeom>
          <a:solidFill>
            <a:srgbClr val="F8EEA6"/>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Hot Spot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Identification</a:t>
            </a:r>
          </a:p>
        </p:txBody>
      </p:sp>
      <p:cxnSp>
        <p:nvCxnSpPr>
          <p:cNvPr id="31" name="Connector: Elbow 30">
            <a:extLst>
              <a:ext uri="{FF2B5EF4-FFF2-40B4-BE49-F238E27FC236}">
                <a16:creationId xmlns:a16="http://schemas.microsoft.com/office/drawing/2014/main" id="{BC4ECB4E-2CE5-3D39-A1B0-D34521582C53}"/>
              </a:ext>
            </a:extLst>
          </p:cNvPr>
          <p:cNvCxnSpPr>
            <a:cxnSpLocks/>
            <a:stCxn id="26" idx="3"/>
          </p:cNvCxnSpPr>
          <p:nvPr/>
        </p:nvCxnSpPr>
        <p:spPr bwMode="auto">
          <a:xfrm flipH="1">
            <a:off x="5017294" y="3963850"/>
            <a:ext cx="4373449" cy="636726"/>
          </a:xfrm>
          <a:prstGeom prst="bentConnector3">
            <a:avLst>
              <a:gd name="adj1" fmla="val -25409"/>
            </a:avLst>
          </a:prstGeom>
          <a:solidFill>
            <a:schemeClr val="accent1"/>
          </a:solidFill>
          <a:ln w="57150" cap="flat" cmpd="sng" algn="ctr">
            <a:solidFill>
              <a:schemeClr val="tx1"/>
            </a:solidFill>
            <a:prstDash val="solid"/>
            <a:round/>
            <a:headEnd type="none" w="med" len="med"/>
            <a:tailEnd type="none" w="med" len="med"/>
          </a:ln>
          <a:effectLst/>
        </p:spPr>
      </p:cxnSp>
      <p:cxnSp>
        <p:nvCxnSpPr>
          <p:cNvPr id="38" name="Connector: Elbow 37">
            <a:extLst>
              <a:ext uri="{FF2B5EF4-FFF2-40B4-BE49-F238E27FC236}">
                <a16:creationId xmlns:a16="http://schemas.microsoft.com/office/drawing/2014/main" id="{30A530C6-2114-2E94-FF80-851BD68C98D3}"/>
              </a:ext>
            </a:extLst>
          </p:cNvPr>
          <p:cNvCxnSpPr>
            <a:cxnSpLocks/>
            <a:endCxn id="44" idx="1"/>
          </p:cNvCxnSpPr>
          <p:nvPr/>
        </p:nvCxnSpPr>
        <p:spPr bwMode="auto">
          <a:xfrm>
            <a:off x="5017294" y="4600577"/>
            <a:ext cx="496393" cy="481624"/>
          </a:xfrm>
          <a:prstGeom prst="bentConnector3">
            <a:avLst>
              <a:gd name="adj1" fmla="val -28672"/>
            </a:avLst>
          </a:prstGeom>
          <a:solidFill>
            <a:schemeClr val="accent1"/>
          </a:solidFill>
          <a:ln w="57150" cap="flat" cmpd="sng" algn="ctr">
            <a:solidFill>
              <a:schemeClr val="tx1"/>
            </a:solidFill>
            <a:prstDash val="solid"/>
            <a:round/>
            <a:headEnd type="none" w="med" len="med"/>
            <a:tailEnd type="triangle" w="med" len="med"/>
          </a:ln>
          <a:effectLst/>
        </p:spPr>
      </p:cxnSp>
      <p:sp>
        <p:nvSpPr>
          <p:cNvPr id="46" name="Rectangle 45">
            <a:extLst>
              <a:ext uri="{FF2B5EF4-FFF2-40B4-BE49-F238E27FC236}">
                <a16:creationId xmlns:a16="http://schemas.microsoft.com/office/drawing/2014/main" id="{5A35BDD7-9842-AD83-B995-BA1AED375C25}"/>
              </a:ext>
            </a:extLst>
          </p:cNvPr>
          <p:cNvSpPr/>
          <p:nvPr/>
        </p:nvSpPr>
        <p:spPr bwMode="auto">
          <a:xfrm>
            <a:off x="8448148" y="5230785"/>
            <a:ext cx="3134251" cy="533400"/>
          </a:xfrm>
          <a:prstGeom prst="rect">
            <a:avLst/>
          </a:prstGeom>
          <a:solidFill>
            <a:schemeClr val="accent1">
              <a:lumMod val="90000"/>
            </a:schemeClr>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Terrain Induced Heat Flux Reduction</a:t>
            </a:r>
            <a:endParaRPr kumimoji="0" lang="en-US" sz="1400" b="1" i="0" u="none" strike="noStrike" cap="none" normalizeH="0" baseline="0" dirty="0">
              <a:ln>
                <a:noFill/>
              </a:ln>
              <a:solidFill>
                <a:schemeClr val="tx1"/>
              </a:solidFill>
              <a:effectLst/>
              <a:latin typeface="Times" pitchFamily="18" charset="0"/>
            </a:endParaRPr>
          </a:p>
        </p:txBody>
      </p:sp>
      <p:cxnSp>
        <p:nvCxnSpPr>
          <p:cNvPr id="47" name="Straight Connector 46">
            <a:extLst>
              <a:ext uri="{FF2B5EF4-FFF2-40B4-BE49-F238E27FC236}">
                <a16:creationId xmlns:a16="http://schemas.microsoft.com/office/drawing/2014/main" id="{68498FDB-7088-47DC-9544-A79D4AF67728}"/>
              </a:ext>
            </a:extLst>
          </p:cNvPr>
          <p:cNvCxnSpPr>
            <a:cxnSpLocks/>
            <a:stCxn id="44" idx="3"/>
          </p:cNvCxnSpPr>
          <p:nvPr/>
        </p:nvCxnSpPr>
        <p:spPr bwMode="auto">
          <a:xfrm>
            <a:off x="7150463" y="5082201"/>
            <a:ext cx="603504" cy="420621"/>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E1C7867F-81B0-C857-83B0-0DE736E8E326}"/>
              </a:ext>
            </a:extLst>
          </p:cNvPr>
          <p:cNvCxnSpPr>
            <a:cxnSpLocks/>
            <a:stCxn id="45" idx="3"/>
          </p:cNvCxnSpPr>
          <p:nvPr/>
        </p:nvCxnSpPr>
        <p:spPr bwMode="auto">
          <a:xfrm flipV="1">
            <a:off x="7150463" y="5502822"/>
            <a:ext cx="603504" cy="387098"/>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210EF2E-7512-572C-3410-9B6F4A64CCA1}"/>
              </a:ext>
            </a:extLst>
          </p:cNvPr>
          <p:cNvCxnSpPr>
            <a:cxnSpLocks/>
            <a:endCxn id="46" idx="1"/>
          </p:cNvCxnSpPr>
          <p:nvPr/>
        </p:nvCxnSpPr>
        <p:spPr bwMode="auto">
          <a:xfrm>
            <a:off x="7753967" y="5497485"/>
            <a:ext cx="694181" cy="0"/>
          </a:xfrm>
          <a:prstGeom prst="line">
            <a:avLst/>
          </a:prstGeom>
          <a:solidFill>
            <a:schemeClr val="accent1"/>
          </a:solidFill>
          <a:ln w="57150" cap="flat" cmpd="sng" algn="ctr">
            <a:solidFill>
              <a:schemeClr val="tx1"/>
            </a:solidFill>
            <a:prstDash val="solid"/>
            <a:round/>
            <a:headEnd type="none" w="med" len="med"/>
            <a:tailEnd type="triangle" w="med" len="med"/>
          </a:ln>
          <a:effectLst/>
        </p:spPr>
      </p:cxnSp>
      <p:sp>
        <p:nvSpPr>
          <p:cNvPr id="44" name="Rectangle 43">
            <a:extLst>
              <a:ext uri="{FF2B5EF4-FFF2-40B4-BE49-F238E27FC236}">
                <a16:creationId xmlns:a16="http://schemas.microsoft.com/office/drawing/2014/main" id="{2241C4C8-15C4-AC3F-548C-5841689B64F5}"/>
              </a:ext>
            </a:extLst>
          </p:cNvPr>
          <p:cNvSpPr/>
          <p:nvPr/>
        </p:nvSpPr>
        <p:spPr bwMode="auto">
          <a:xfrm>
            <a:off x="5513687" y="4815501"/>
            <a:ext cx="1636776" cy="533400"/>
          </a:xfrm>
          <a:prstGeom prst="rect">
            <a:avLst/>
          </a:prstGeom>
          <a:solidFill>
            <a:srgbClr val="C9F0AE"/>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Detailed Terrain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Times" pitchFamily="18" charset="0"/>
              </a:rPr>
              <a:t>Model</a:t>
            </a:r>
            <a:endParaRPr kumimoji="0" lang="en-US" sz="1400" b="1" i="0" u="none" strike="noStrike" cap="none" normalizeH="0" baseline="0" dirty="0">
              <a:ln>
                <a:noFill/>
              </a:ln>
              <a:solidFill>
                <a:schemeClr val="tx1"/>
              </a:solidFill>
              <a:effectLst/>
              <a:latin typeface="Times" pitchFamily="18" charset="0"/>
            </a:endParaRPr>
          </a:p>
        </p:txBody>
      </p:sp>
      <p:sp>
        <p:nvSpPr>
          <p:cNvPr id="45" name="Rectangle 44">
            <a:extLst>
              <a:ext uri="{FF2B5EF4-FFF2-40B4-BE49-F238E27FC236}">
                <a16:creationId xmlns:a16="http://schemas.microsoft.com/office/drawing/2014/main" id="{895D3A4D-DCE8-0C58-F433-7E236CC1C527}"/>
              </a:ext>
            </a:extLst>
          </p:cNvPr>
          <p:cNvSpPr/>
          <p:nvPr/>
        </p:nvSpPr>
        <p:spPr bwMode="auto">
          <a:xfrm>
            <a:off x="5513687" y="5623220"/>
            <a:ext cx="1636776" cy="533400"/>
          </a:xfrm>
          <a:prstGeom prst="rect">
            <a:avLst/>
          </a:prstGeom>
          <a:solidFill>
            <a:srgbClr val="C9F0AE"/>
          </a:solidFill>
          <a:ln w="28575" cap="rnd" cmpd="sng" algn="ctr">
            <a:solidFill>
              <a:schemeClr val="tx1"/>
            </a:solidFill>
            <a:prstDash val="solid"/>
            <a:bevel/>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Simple Flat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pitchFamily="18" charset="0"/>
              </a:rPr>
              <a:t>Terrain Model</a:t>
            </a:r>
          </a:p>
        </p:txBody>
      </p:sp>
      <p:sp>
        <p:nvSpPr>
          <p:cNvPr id="3" name="Rectangle 2">
            <a:extLst>
              <a:ext uri="{FF2B5EF4-FFF2-40B4-BE49-F238E27FC236}">
                <a16:creationId xmlns:a16="http://schemas.microsoft.com/office/drawing/2014/main" id="{809E27D3-A4EC-30BC-D92C-E80A08828178}"/>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5626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1FF2B0-7C76-EFFC-1C9D-A5D3ADF72DAF}"/>
              </a:ext>
            </a:extLst>
          </p:cNvPr>
          <p:cNvPicPr>
            <a:picLocks noChangeAspect="1"/>
          </p:cNvPicPr>
          <p:nvPr/>
        </p:nvPicPr>
        <p:blipFill>
          <a:blip r:embed="rId2"/>
          <a:srcRect r="10753"/>
          <a:stretch/>
        </p:blipFill>
        <p:spPr>
          <a:xfrm>
            <a:off x="337715" y="2530094"/>
            <a:ext cx="3795965" cy="3771067"/>
          </a:xfrm>
          <a:prstGeom prst="rect">
            <a:avLst/>
          </a:prstGeom>
        </p:spPr>
      </p:pic>
      <p:sp>
        <p:nvSpPr>
          <p:cNvPr id="62" name="Freeform: Shape 61">
            <a:extLst>
              <a:ext uri="{FF2B5EF4-FFF2-40B4-BE49-F238E27FC236}">
                <a16:creationId xmlns:a16="http://schemas.microsoft.com/office/drawing/2014/main" id="{31E1710F-71E5-15D1-F366-D80F7E5E6555}"/>
              </a:ext>
            </a:extLst>
          </p:cNvPr>
          <p:cNvSpPr/>
          <p:nvPr/>
        </p:nvSpPr>
        <p:spPr bwMode="auto">
          <a:xfrm>
            <a:off x="9512301" y="2565400"/>
            <a:ext cx="2540000" cy="1498600"/>
          </a:xfrm>
          <a:custGeom>
            <a:avLst/>
            <a:gdLst>
              <a:gd name="connsiteX0" fmla="*/ 1216025 w 2530475"/>
              <a:gd name="connsiteY0" fmla="*/ 1485900 h 1492250"/>
              <a:gd name="connsiteX1" fmla="*/ 787400 w 2530475"/>
              <a:gd name="connsiteY1" fmla="*/ 1485900 h 1492250"/>
              <a:gd name="connsiteX2" fmla="*/ 0 w 2530475"/>
              <a:gd name="connsiteY2" fmla="*/ 0 h 1492250"/>
              <a:gd name="connsiteX3" fmla="*/ 2530475 w 2530475"/>
              <a:gd name="connsiteY3" fmla="*/ 0 h 1492250"/>
              <a:gd name="connsiteX4" fmla="*/ 2530475 w 2530475"/>
              <a:gd name="connsiteY4" fmla="*/ 1460500 h 1492250"/>
              <a:gd name="connsiteX5" fmla="*/ 1882775 w 2530475"/>
              <a:gd name="connsiteY5" fmla="*/ 1492250 h 1492250"/>
              <a:gd name="connsiteX6" fmla="*/ 1216025 w 2530475"/>
              <a:gd name="connsiteY6" fmla="*/ 1485900 h 1492250"/>
              <a:gd name="connsiteX0" fmla="*/ 1216025 w 2530475"/>
              <a:gd name="connsiteY0" fmla="*/ 1485900 h 1492250"/>
              <a:gd name="connsiteX1" fmla="*/ 1152525 w 2530475"/>
              <a:gd name="connsiteY1" fmla="*/ 1393825 h 1492250"/>
              <a:gd name="connsiteX2" fmla="*/ 0 w 2530475"/>
              <a:gd name="connsiteY2" fmla="*/ 0 h 1492250"/>
              <a:gd name="connsiteX3" fmla="*/ 2530475 w 2530475"/>
              <a:gd name="connsiteY3" fmla="*/ 0 h 1492250"/>
              <a:gd name="connsiteX4" fmla="*/ 2530475 w 2530475"/>
              <a:gd name="connsiteY4" fmla="*/ 1460500 h 1492250"/>
              <a:gd name="connsiteX5" fmla="*/ 1882775 w 2530475"/>
              <a:gd name="connsiteY5" fmla="*/ 1492250 h 1492250"/>
              <a:gd name="connsiteX6" fmla="*/ 1216025 w 2530475"/>
              <a:gd name="connsiteY6" fmla="*/ 1485900 h 1492250"/>
              <a:gd name="connsiteX0" fmla="*/ 1216025 w 2530475"/>
              <a:gd name="connsiteY0" fmla="*/ 1485900 h 1492250"/>
              <a:gd name="connsiteX1" fmla="*/ 1152525 w 2530475"/>
              <a:gd name="connsiteY1" fmla="*/ 1393825 h 1492250"/>
              <a:gd name="connsiteX2" fmla="*/ 0 w 2530475"/>
              <a:gd name="connsiteY2" fmla="*/ 0 h 1492250"/>
              <a:gd name="connsiteX3" fmla="*/ 2530475 w 2530475"/>
              <a:gd name="connsiteY3" fmla="*/ 0 h 1492250"/>
              <a:gd name="connsiteX4" fmla="*/ 2530475 w 2530475"/>
              <a:gd name="connsiteY4" fmla="*/ 1460500 h 1492250"/>
              <a:gd name="connsiteX5" fmla="*/ 1882775 w 2530475"/>
              <a:gd name="connsiteY5" fmla="*/ 1492250 h 1492250"/>
              <a:gd name="connsiteX6" fmla="*/ 1216025 w 2530475"/>
              <a:gd name="connsiteY6" fmla="*/ 1485900 h 1492250"/>
              <a:gd name="connsiteX0" fmla="*/ 1193800 w 2508250"/>
              <a:gd name="connsiteY0" fmla="*/ 1489075 h 1495425"/>
              <a:gd name="connsiteX1" fmla="*/ 1130300 w 2508250"/>
              <a:gd name="connsiteY1" fmla="*/ 1397000 h 1495425"/>
              <a:gd name="connsiteX2" fmla="*/ 0 w 2508250"/>
              <a:gd name="connsiteY2" fmla="*/ 0 h 1495425"/>
              <a:gd name="connsiteX3" fmla="*/ 2508250 w 2508250"/>
              <a:gd name="connsiteY3" fmla="*/ 3175 h 1495425"/>
              <a:gd name="connsiteX4" fmla="*/ 2508250 w 2508250"/>
              <a:gd name="connsiteY4" fmla="*/ 1463675 h 1495425"/>
              <a:gd name="connsiteX5" fmla="*/ 1860550 w 2508250"/>
              <a:gd name="connsiteY5" fmla="*/ 1495425 h 1495425"/>
              <a:gd name="connsiteX6" fmla="*/ 1193800 w 2508250"/>
              <a:gd name="connsiteY6" fmla="*/ 1489075 h 1495425"/>
              <a:gd name="connsiteX0" fmla="*/ 1212850 w 2527300"/>
              <a:gd name="connsiteY0" fmla="*/ 1485900 h 1492250"/>
              <a:gd name="connsiteX1" fmla="*/ 1149350 w 2527300"/>
              <a:gd name="connsiteY1" fmla="*/ 1393825 h 1492250"/>
              <a:gd name="connsiteX2" fmla="*/ 0 w 2527300"/>
              <a:gd name="connsiteY2" fmla="*/ 0 h 1492250"/>
              <a:gd name="connsiteX3" fmla="*/ 2527300 w 2527300"/>
              <a:gd name="connsiteY3" fmla="*/ 0 h 1492250"/>
              <a:gd name="connsiteX4" fmla="*/ 2527300 w 2527300"/>
              <a:gd name="connsiteY4" fmla="*/ 1460500 h 1492250"/>
              <a:gd name="connsiteX5" fmla="*/ 1879600 w 2527300"/>
              <a:gd name="connsiteY5" fmla="*/ 1492250 h 1492250"/>
              <a:gd name="connsiteX6" fmla="*/ 1212850 w 2527300"/>
              <a:gd name="connsiteY6" fmla="*/ 1485900 h 1492250"/>
              <a:gd name="connsiteX0" fmla="*/ 1212850 w 2527300"/>
              <a:gd name="connsiteY0" fmla="*/ 1485900 h 1492250"/>
              <a:gd name="connsiteX1" fmla="*/ 1117600 w 2527300"/>
              <a:gd name="connsiteY1" fmla="*/ 1339850 h 1492250"/>
              <a:gd name="connsiteX2" fmla="*/ 0 w 2527300"/>
              <a:gd name="connsiteY2" fmla="*/ 0 h 1492250"/>
              <a:gd name="connsiteX3" fmla="*/ 2527300 w 2527300"/>
              <a:gd name="connsiteY3" fmla="*/ 0 h 1492250"/>
              <a:gd name="connsiteX4" fmla="*/ 2527300 w 2527300"/>
              <a:gd name="connsiteY4" fmla="*/ 1460500 h 1492250"/>
              <a:gd name="connsiteX5" fmla="*/ 1879600 w 2527300"/>
              <a:gd name="connsiteY5" fmla="*/ 1492250 h 1492250"/>
              <a:gd name="connsiteX6" fmla="*/ 1212850 w 2527300"/>
              <a:gd name="connsiteY6" fmla="*/ 1485900 h 1492250"/>
              <a:gd name="connsiteX0" fmla="*/ 1212850 w 2527300"/>
              <a:gd name="connsiteY0" fmla="*/ 1485900 h 1492250"/>
              <a:gd name="connsiteX1" fmla="*/ 1095375 w 2527300"/>
              <a:gd name="connsiteY1" fmla="*/ 1346200 h 1492250"/>
              <a:gd name="connsiteX2" fmla="*/ 0 w 2527300"/>
              <a:gd name="connsiteY2" fmla="*/ 0 h 1492250"/>
              <a:gd name="connsiteX3" fmla="*/ 2527300 w 2527300"/>
              <a:gd name="connsiteY3" fmla="*/ 0 h 1492250"/>
              <a:gd name="connsiteX4" fmla="*/ 2527300 w 2527300"/>
              <a:gd name="connsiteY4" fmla="*/ 1460500 h 1492250"/>
              <a:gd name="connsiteX5" fmla="*/ 1879600 w 2527300"/>
              <a:gd name="connsiteY5" fmla="*/ 1492250 h 1492250"/>
              <a:gd name="connsiteX6" fmla="*/ 1212850 w 2527300"/>
              <a:gd name="connsiteY6" fmla="*/ 1485900 h 1492250"/>
              <a:gd name="connsiteX0" fmla="*/ 1222375 w 2536825"/>
              <a:gd name="connsiteY0" fmla="*/ 1489075 h 1495425"/>
              <a:gd name="connsiteX1" fmla="*/ 1104900 w 2536825"/>
              <a:gd name="connsiteY1" fmla="*/ 1349375 h 1495425"/>
              <a:gd name="connsiteX2" fmla="*/ 0 w 2536825"/>
              <a:gd name="connsiteY2" fmla="*/ 0 h 1495425"/>
              <a:gd name="connsiteX3" fmla="*/ 2536825 w 2536825"/>
              <a:gd name="connsiteY3" fmla="*/ 3175 h 1495425"/>
              <a:gd name="connsiteX4" fmla="*/ 2536825 w 2536825"/>
              <a:gd name="connsiteY4" fmla="*/ 1463675 h 1495425"/>
              <a:gd name="connsiteX5" fmla="*/ 1889125 w 2536825"/>
              <a:gd name="connsiteY5" fmla="*/ 1495425 h 1495425"/>
              <a:gd name="connsiteX6" fmla="*/ 1222375 w 2536825"/>
              <a:gd name="connsiteY6" fmla="*/ 1489075 h 1495425"/>
              <a:gd name="connsiteX0" fmla="*/ 1228725 w 2536825"/>
              <a:gd name="connsiteY0" fmla="*/ 1498600 h 1498600"/>
              <a:gd name="connsiteX1" fmla="*/ 1104900 w 2536825"/>
              <a:gd name="connsiteY1" fmla="*/ 1349375 h 1498600"/>
              <a:gd name="connsiteX2" fmla="*/ 0 w 2536825"/>
              <a:gd name="connsiteY2" fmla="*/ 0 h 1498600"/>
              <a:gd name="connsiteX3" fmla="*/ 2536825 w 2536825"/>
              <a:gd name="connsiteY3" fmla="*/ 3175 h 1498600"/>
              <a:gd name="connsiteX4" fmla="*/ 2536825 w 2536825"/>
              <a:gd name="connsiteY4" fmla="*/ 1463675 h 1498600"/>
              <a:gd name="connsiteX5" fmla="*/ 1889125 w 2536825"/>
              <a:gd name="connsiteY5" fmla="*/ 1495425 h 1498600"/>
              <a:gd name="connsiteX6" fmla="*/ 1228725 w 2536825"/>
              <a:gd name="connsiteY6" fmla="*/ 1498600 h 1498600"/>
              <a:gd name="connsiteX0" fmla="*/ 1228725 w 2540000"/>
              <a:gd name="connsiteY0" fmla="*/ 1498600 h 1498600"/>
              <a:gd name="connsiteX1" fmla="*/ 1104900 w 2540000"/>
              <a:gd name="connsiteY1" fmla="*/ 1349375 h 1498600"/>
              <a:gd name="connsiteX2" fmla="*/ 0 w 2540000"/>
              <a:gd name="connsiteY2" fmla="*/ 0 h 1498600"/>
              <a:gd name="connsiteX3" fmla="*/ 2536825 w 2540000"/>
              <a:gd name="connsiteY3" fmla="*/ 3175 h 1498600"/>
              <a:gd name="connsiteX4" fmla="*/ 2540000 w 2540000"/>
              <a:gd name="connsiteY4" fmla="*/ 1498600 h 1498600"/>
              <a:gd name="connsiteX5" fmla="*/ 1889125 w 2540000"/>
              <a:gd name="connsiteY5" fmla="*/ 1495425 h 1498600"/>
              <a:gd name="connsiteX6" fmla="*/ 1228725 w 2540000"/>
              <a:gd name="connsiteY6" fmla="*/ 1498600 h 1498600"/>
              <a:gd name="connsiteX0" fmla="*/ 1216025 w 2540000"/>
              <a:gd name="connsiteY0" fmla="*/ 1492250 h 1498600"/>
              <a:gd name="connsiteX1" fmla="*/ 1104900 w 2540000"/>
              <a:gd name="connsiteY1" fmla="*/ 1349375 h 1498600"/>
              <a:gd name="connsiteX2" fmla="*/ 0 w 2540000"/>
              <a:gd name="connsiteY2" fmla="*/ 0 h 1498600"/>
              <a:gd name="connsiteX3" fmla="*/ 2536825 w 2540000"/>
              <a:gd name="connsiteY3" fmla="*/ 3175 h 1498600"/>
              <a:gd name="connsiteX4" fmla="*/ 2540000 w 2540000"/>
              <a:gd name="connsiteY4" fmla="*/ 1498600 h 1498600"/>
              <a:gd name="connsiteX5" fmla="*/ 1889125 w 2540000"/>
              <a:gd name="connsiteY5" fmla="*/ 1495425 h 1498600"/>
              <a:gd name="connsiteX6" fmla="*/ 1216025 w 2540000"/>
              <a:gd name="connsiteY6" fmla="*/ 1492250 h 1498600"/>
              <a:gd name="connsiteX0" fmla="*/ 1216025 w 2540000"/>
              <a:gd name="connsiteY0" fmla="*/ 1492250 h 1498600"/>
              <a:gd name="connsiteX1" fmla="*/ 1104900 w 2540000"/>
              <a:gd name="connsiteY1" fmla="*/ 1351756 h 1498600"/>
              <a:gd name="connsiteX2" fmla="*/ 0 w 2540000"/>
              <a:gd name="connsiteY2" fmla="*/ 0 h 1498600"/>
              <a:gd name="connsiteX3" fmla="*/ 2536825 w 2540000"/>
              <a:gd name="connsiteY3" fmla="*/ 3175 h 1498600"/>
              <a:gd name="connsiteX4" fmla="*/ 2540000 w 2540000"/>
              <a:gd name="connsiteY4" fmla="*/ 1498600 h 1498600"/>
              <a:gd name="connsiteX5" fmla="*/ 1889125 w 2540000"/>
              <a:gd name="connsiteY5" fmla="*/ 1495425 h 1498600"/>
              <a:gd name="connsiteX6" fmla="*/ 1216025 w 2540000"/>
              <a:gd name="connsiteY6" fmla="*/ 149225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1498600">
                <a:moveTo>
                  <a:pt x="1216025" y="1492250"/>
                </a:moveTo>
                <a:lnTo>
                  <a:pt x="1104900" y="1351756"/>
                </a:lnTo>
                <a:lnTo>
                  <a:pt x="0" y="0"/>
                </a:lnTo>
                <a:lnTo>
                  <a:pt x="2536825" y="3175"/>
                </a:lnTo>
                <a:cubicBezTo>
                  <a:pt x="2537883" y="501650"/>
                  <a:pt x="2538942" y="1000125"/>
                  <a:pt x="2540000" y="1498600"/>
                </a:cubicBezTo>
                <a:lnTo>
                  <a:pt x="1889125" y="1495425"/>
                </a:lnTo>
                <a:lnTo>
                  <a:pt x="1216025" y="1492250"/>
                </a:lnTo>
                <a:close/>
              </a:path>
            </a:pathLst>
          </a:custGeom>
          <a:solidFill>
            <a:srgbClr val="FFC000">
              <a:alpha val="28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latin typeface="Times" pitchFamily="18" charset="0"/>
            </a:endParaRPr>
          </a:p>
        </p:txBody>
      </p:sp>
      <p:sp>
        <p:nvSpPr>
          <p:cNvPr id="28" name="Freeform: Shape 27">
            <a:extLst>
              <a:ext uri="{FF2B5EF4-FFF2-40B4-BE49-F238E27FC236}">
                <a16:creationId xmlns:a16="http://schemas.microsoft.com/office/drawing/2014/main" id="{440D6CAF-C639-9481-5AF4-32D3D622DBAA}"/>
              </a:ext>
            </a:extLst>
          </p:cNvPr>
          <p:cNvSpPr/>
          <p:nvPr/>
        </p:nvSpPr>
        <p:spPr bwMode="auto">
          <a:xfrm>
            <a:off x="8302752" y="2897124"/>
            <a:ext cx="3776472" cy="3412236"/>
          </a:xfrm>
          <a:custGeom>
            <a:avLst/>
            <a:gdLst>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761488 w 3776472"/>
              <a:gd name="connsiteY7" fmla="*/ 2276856 h 3145536"/>
              <a:gd name="connsiteX8" fmla="*/ 3246120 w 3776472"/>
              <a:gd name="connsiteY8" fmla="*/ 2478024 h 3145536"/>
              <a:gd name="connsiteX9" fmla="*/ 3776472 w 3776472"/>
              <a:gd name="connsiteY9" fmla="*/ 288950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761488 w 3776472"/>
              <a:gd name="connsiteY7" fmla="*/ 2276856 h 3145536"/>
              <a:gd name="connsiteX8" fmla="*/ 3264408 w 3776472"/>
              <a:gd name="connsiteY8" fmla="*/ 2295144 h 3145536"/>
              <a:gd name="connsiteX9" fmla="*/ 3776472 w 3776472"/>
              <a:gd name="connsiteY9" fmla="*/ 288950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889504 w 3776472"/>
              <a:gd name="connsiteY7" fmla="*/ 2194560 h 3145536"/>
              <a:gd name="connsiteX8" fmla="*/ 3264408 w 3776472"/>
              <a:gd name="connsiteY8" fmla="*/ 2295144 h 3145536"/>
              <a:gd name="connsiteX9" fmla="*/ 3776472 w 3776472"/>
              <a:gd name="connsiteY9" fmla="*/ 288950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679192 w 3776472"/>
              <a:gd name="connsiteY6" fmla="*/ 2212848 h 3145536"/>
              <a:gd name="connsiteX7" fmla="*/ 2889504 w 3776472"/>
              <a:gd name="connsiteY7" fmla="*/ 2194560 h 3145536"/>
              <a:gd name="connsiteX8" fmla="*/ 3264408 w 3776472"/>
              <a:gd name="connsiteY8" fmla="*/ 2295144 h 3145536"/>
              <a:gd name="connsiteX9" fmla="*/ 3776472 w 3776472"/>
              <a:gd name="connsiteY9" fmla="*/ 2386584 h 3145536"/>
              <a:gd name="connsiteX10" fmla="*/ 3776472 w 3776472"/>
              <a:gd name="connsiteY10" fmla="*/ 3145536 h 3145536"/>
              <a:gd name="connsiteX11" fmla="*/ 0 w 3776472"/>
              <a:gd name="connsiteY11" fmla="*/ 3108960 h 3145536"/>
              <a:gd name="connsiteX0" fmla="*/ 0 w 3776472"/>
              <a:gd name="connsiteY0" fmla="*/ 3108960 h 3145536"/>
              <a:gd name="connsiteX1" fmla="*/ 9144 w 3776472"/>
              <a:gd name="connsiteY1" fmla="*/ 0 h 3145536"/>
              <a:gd name="connsiteX2" fmla="*/ 630936 w 3776472"/>
              <a:gd name="connsiteY2" fmla="*/ 256032 h 3145536"/>
              <a:gd name="connsiteX3" fmla="*/ 969264 w 3776472"/>
              <a:gd name="connsiteY3" fmla="*/ 594360 h 3145536"/>
              <a:gd name="connsiteX4" fmla="*/ 1298448 w 3776472"/>
              <a:gd name="connsiteY4" fmla="*/ 1088136 h 3145536"/>
              <a:gd name="connsiteX5" fmla="*/ 2057400 w 3776472"/>
              <a:gd name="connsiteY5" fmla="*/ 1737360 h 3145536"/>
              <a:gd name="connsiteX6" fmla="*/ 2569464 w 3776472"/>
              <a:gd name="connsiteY6" fmla="*/ 2093976 h 3145536"/>
              <a:gd name="connsiteX7" fmla="*/ 2889504 w 3776472"/>
              <a:gd name="connsiteY7" fmla="*/ 2194560 h 3145536"/>
              <a:gd name="connsiteX8" fmla="*/ 3264408 w 3776472"/>
              <a:gd name="connsiteY8" fmla="*/ 2295144 h 3145536"/>
              <a:gd name="connsiteX9" fmla="*/ 3776472 w 3776472"/>
              <a:gd name="connsiteY9" fmla="*/ 2386584 h 3145536"/>
              <a:gd name="connsiteX10" fmla="*/ 3776472 w 3776472"/>
              <a:gd name="connsiteY10" fmla="*/ 3145536 h 3145536"/>
              <a:gd name="connsiteX11" fmla="*/ 0 w 3776472"/>
              <a:gd name="connsiteY11" fmla="*/ 3108960 h 3145536"/>
              <a:gd name="connsiteX0" fmla="*/ 0 w 3776472"/>
              <a:gd name="connsiteY0" fmla="*/ 3553460 h 3590036"/>
              <a:gd name="connsiteX1" fmla="*/ 15494 w 3776472"/>
              <a:gd name="connsiteY1" fmla="*/ 0 h 3590036"/>
              <a:gd name="connsiteX2" fmla="*/ 630936 w 3776472"/>
              <a:gd name="connsiteY2" fmla="*/ 700532 h 3590036"/>
              <a:gd name="connsiteX3" fmla="*/ 969264 w 3776472"/>
              <a:gd name="connsiteY3" fmla="*/ 1038860 h 3590036"/>
              <a:gd name="connsiteX4" fmla="*/ 1298448 w 3776472"/>
              <a:gd name="connsiteY4" fmla="*/ 1532636 h 3590036"/>
              <a:gd name="connsiteX5" fmla="*/ 2057400 w 3776472"/>
              <a:gd name="connsiteY5" fmla="*/ 2181860 h 3590036"/>
              <a:gd name="connsiteX6" fmla="*/ 2569464 w 3776472"/>
              <a:gd name="connsiteY6" fmla="*/ 2538476 h 3590036"/>
              <a:gd name="connsiteX7" fmla="*/ 2889504 w 3776472"/>
              <a:gd name="connsiteY7" fmla="*/ 2639060 h 3590036"/>
              <a:gd name="connsiteX8" fmla="*/ 3264408 w 3776472"/>
              <a:gd name="connsiteY8" fmla="*/ 2739644 h 3590036"/>
              <a:gd name="connsiteX9" fmla="*/ 3776472 w 3776472"/>
              <a:gd name="connsiteY9" fmla="*/ 2831084 h 3590036"/>
              <a:gd name="connsiteX10" fmla="*/ 3776472 w 3776472"/>
              <a:gd name="connsiteY10" fmla="*/ 3590036 h 3590036"/>
              <a:gd name="connsiteX11" fmla="*/ 0 w 3776472"/>
              <a:gd name="connsiteY11" fmla="*/ 3553460 h 3590036"/>
              <a:gd name="connsiteX0" fmla="*/ 0 w 3776472"/>
              <a:gd name="connsiteY0" fmla="*/ 3375660 h 3412236"/>
              <a:gd name="connsiteX1" fmla="*/ 2794 w 3776472"/>
              <a:gd name="connsiteY1" fmla="*/ 0 h 3412236"/>
              <a:gd name="connsiteX2" fmla="*/ 630936 w 3776472"/>
              <a:gd name="connsiteY2" fmla="*/ 522732 h 3412236"/>
              <a:gd name="connsiteX3" fmla="*/ 969264 w 3776472"/>
              <a:gd name="connsiteY3" fmla="*/ 861060 h 3412236"/>
              <a:gd name="connsiteX4" fmla="*/ 1298448 w 3776472"/>
              <a:gd name="connsiteY4" fmla="*/ 1354836 h 3412236"/>
              <a:gd name="connsiteX5" fmla="*/ 2057400 w 3776472"/>
              <a:gd name="connsiteY5" fmla="*/ 2004060 h 3412236"/>
              <a:gd name="connsiteX6" fmla="*/ 2569464 w 3776472"/>
              <a:gd name="connsiteY6" fmla="*/ 2360676 h 3412236"/>
              <a:gd name="connsiteX7" fmla="*/ 2889504 w 3776472"/>
              <a:gd name="connsiteY7" fmla="*/ 2461260 h 3412236"/>
              <a:gd name="connsiteX8" fmla="*/ 3264408 w 3776472"/>
              <a:gd name="connsiteY8" fmla="*/ 2561844 h 3412236"/>
              <a:gd name="connsiteX9" fmla="*/ 3776472 w 3776472"/>
              <a:gd name="connsiteY9" fmla="*/ 2653284 h 3412236"/>
              <a:gd name="connsiteX10" fmla="*/ 3776472 w 3776472"/>
              <a:gd name="connsiteY10" fmla="*/ 3412236 h 3412236"/>
              <a:gd name="connsiteX11" fmla="*/ 0 w 3776472"/>
              <a:gd name="connsiteY11" fmla="*/ 3375660 h 34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472" h="3412236">
                <a:moveTo>
                  <a:pt x="0" y="3375660"/>
                </a:moveTo>
                <a:cubicBezTo>
                  <a:pt x="5165" y="2191173"/>
                  <a:pt x="-2371" y="1184487"/>
                  <a:pt x="2794" y="0"/>
                </a:cubicBezTo>
                <a:lnTo>
                  <a:pt x="630936" y="522732"/>
                </a:lnTo>
                <a:lnTo>
                  <a:pt x="969264" y="861060"/>
                </a:lnTo>
                <a:lnTo>
                  <a:pt x="1298448" y="1354836"/>
                </a:lnTo>
                <a:lnTo>
                  <a:pt x="2057400" y="2004060"/>
                </a:lnTo>
                <a:lnTo>
                  <a:pt x="2569464" y="2360676"/>
                </a:lnTo>
                <a:lnTo>
                  <a:pt x="2889504" y="2461260"/>
                </a:lnTo>
                <a:lnTo>
                  <a:pt x="3264408" y="2561844"/>
                </a:lnTo>
                <a:lnTo>
                  <a:pt x="3776472" y="2653284"/>
                </a:lnTo>
                <a:lnTo>
                  <a:pt x="3776472" y="3412236"/>
                </a:lnTo>
                <a:lnTo>
                  <a:pt x="0" y="3375660"/>
                </a:lnTo>
                <a:close/>
              </a:path>
            </a:pathLst>
          </a:custGeom>
          <a:solidFill>
            <a:schemeClr val="accent3">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5" name="Freeform: Shape 14">
            <a:extLst>
              <a:ext uri="{FF2B5EF4-FFF2-40B4-BE49-F238E27FC236}">
                <a16:creationId xmlns:a16="http://schemas.microsoft.com/office/drawing/2014/main" id="{A4AF4CB7-857B-4600-ACFD-53D390BA34CE}"/>
              </a:ext>
            </a:extLst>
          </p:cNvPr>
          <p:cNvSpPr/>
          <p:nvPr/>
        </p:nvSpPr>
        <p:spPr bwMode="auto">
          <a:xfrm>
            <a:off x="4343401" y="3858968"/>
            <a:ext cx="3724275" cy="2447925"/>
          </a:xfrm>
          <a:custGeom>
            <a:avLst/>
            <a:gdLst>
              <a:gd name="connsiteX0" fmla="*/ 0 w 3724275"/>
              <a:gd name="connsiteY0" fmla="*/ 2419350 h 2447925"/>
              <a:gd name="connsiteX1" fmla="*/ 0 w 3724275"/>
              <a:gd name="connsiteY1" fmla="*/ 0 h 2447925"/>
              <a:gd name="connsiteX2" fmla="*/ 466725 w 3724275"/>
              <a:gd name="connsiteY2" fmla="*/ 57150 h 2447925"/>
              <a:gd name="connsiteX3" fmla="*/ 676275 w 3724275"/>
              <a:gd name="connsiteY3" fmla="*/ 190500 h 2447925"/>
              <a:gd name="connsiteX4" fmla="*/ 1171575 w 3724275"/>
              <a:gd name="connsiteY4" fmla="*/ 371475 h 2447925"/>
              <a:gd name="connsiteX5" fmla="*/ 1847850 w 3724275"/>
              <a:gd name="connsiteY5" fmla="*/ 1219200 h 2447925"/>
              <a:gd name="connsiteX6" fmla="*/ 2219325 w 3724275"/>
              <a:gd name="connsiteY6" fmla="*/ 1362075 h 2447925"/>
              <a:gd name="connsiteX7" fmla="*/ 2962275 w 3724275"/>
              <a:gd name="connsiteY7" fmla="*/ 1504950 h 2447925"/>
              <a:gd name="connsiteX8" fmla="*/ 3724275 w 3724275"/>
              <a:gd name="connsiteY8" fmla="*/ 1628775 h 2447925"/>
              <a:gd name="connsiteX9" fmla="*/ 3724275 w 3724275"/>
              <a:gd name="connsiteY9" fmla="*/ 2447925 h 2447925"/>
              <a:gd name="connsiteX10" fmla="*/ 0 w 3724275"/>
              <a:gd name="connsiteY10" fmla="*/ 2419350 h 244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4275" h="2447925">
                <a:moveTo>
                  <a:pt x="0" y="2419350"/>
                </a:moveTo>
                <a:lnTo>
                  <a:pt x="0" y="0"/>
                </a:lnTo>
                <a:lnTo>
                  <a:pt x="466725" y="57150"/>
                </a:lnTo>
                <a:lnTo>
                  <a:pt x="676275" y="190500"/>
                </a:lnTo>
                <a:lnTo>
                  <a:pt x="1171575" y="371475"/>
                </a:lnTo>
                <a:lnTo>
                  <a:pt x="1847850" y="1219200"/>
                </a:lnTo>
                <a:lnTo>
                  <a:pt x="2219325" y="1362075"/>
                </a:lnTo>
                <a:lnTo>
                  <a:pt x="2962275" y="1504950"/>
                </a:lnTo>
                <a:lnTo>
                  <a:pt x="3724275" y="1628775"/>
                </a:lnTo>
                <a:lnTo>
                  <a:pt x="3724275" y="2447925"/>
                </a:lnTo>
                <a:lnTo>
                  <a:pt x="0" y="2419350"/>
                </a:lnTo>
                <a:close/>
              </a:path>
            </a:pathLst>
          </a:custGeom>
          <a:solidFill>
            <a:schemeClr val="accent3">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Hot Spot Identification Algorithm</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8</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592931" y="749902"/>
            <a:ext cx="10972800" cy="533400"/>
          </a:xfrm>
        </p:spPr>
        <p:txBody>
          <a:bodyPr/>
          <a:lstStyle/>
          <a:p>
            <a:pPr marL="0" indent="0" algn="ctr">
              <a:buNone/>
            </a:pPr>
            <a:r>
              <a:rPr lang="en-US" sz="2000" dirty="0"/>
              <a:t>Three factors selected to characterize radiator impacts: </a:t>
            </a:r>
          </a:p>
        </p:txBody>
      </p:sp>
      <p:sp>
        <p:nvSpPr>
          <p:cNvPr id="3" name="Rectangle 2">
            <a:extLst>
              <a:ext uri="{FF2B5EF4-FFF2-40B4-BE49-F238E27FC236}">
                <a16:creationId xmlns:a16="http://schemas.microsoft.com/office/drawing/2014/main" id="{3E19F44B-AD15-B420-145E-AC543A620DAF}"/>
              </a:ext>
            </a:extLst>
          </p:cNvPr>
          <p:cNvSpPr/>
          <p:nvPr/>
        </p:nvSpPr>
        <p:spPr bwMode="auto">
          <a:xfrm>
            <a:off x="352426" y="2543175"/>
            <a:ext cx="3771900" cy="3763718"/>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2E24A50A-2B6D-5493-2483-216FF6E615CB}"/>
              </a:ext>
            </a:extLst>
          </p:cNvPr>
          <p:cNvSpPr/>
          <p:nvPr/>
        </p:nvSpPr>
        <p:spPr bwMode="auto">
          <a:xfrm>
            <a:off x="4324351" y="2543175"/>
            <a:ext cx="3771900" cy="3763718"/>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8" name="Rectangle 7">
            <a:extLst>
              <a:ext uri="{FF2B5EF4-FFF2-40B4-BE49-F238E27FC236}">
                <a16:creationId xmlns:a16="http://schemas.microsoft.com/office/drawing/2014/main" id="{75412B12-16D4-4772-654B-9B1FBF373531}"/>
              </a:ext>
            </a:extLst>
          </p:cNvPr>
          <p:cNvSpPr/>
          <p:nvPr/>
        </p:nvSpPr>
        <p:spPr bwMode="auto">
          <a:xfrm>
            <a:off x="8296276" y="2543175"/>
            <a:ext cx="3771900" cy="3763718"/>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2" name="Content Placeholder 8">
            <a:extLst>
              <a:ext uri="{FF2B5EF4-FFF2-40B4-BE49-F238E27FC236}">
                <a16:creationId xmlns:a16="http://schemas.microsoft.com/office/drawing/2014/main" id="{AD48B64B-404B-1D51-507C-C7E8EE354D27}"/>
              </a:ext>
            </a:extLst>
          </p:cNvPr>
          <p:cNvSpPr txBox="1">
            <a:spLocks/>
          </p:cNvSpPr>
          <p:nvPr/>
        </p:nvSpPr>
        <p:spPr bwMode="auto">
          <a:xfrm>
            <a:off x="352427" y="1184519"/>
            <a:ext cx="3771899" cy="96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1400" b="0" kern="0" dirty="0"/>
              <a:t>1. Temperature:</a:t>
            </a:r>
          </a:p>
          <a:p>
            <a:pPr marL="0" indent="0">
              <a:buNone/>
            </a:pPr>
            <a:r>
              <a:rPr lang="en-US" sz="1400" b="0" kern="0" dirty="0"/>
              <a:t>Hotter terrain results in less radiator heat rejection capability. DIVINER temperature data is relatively low resolution.</a:t>
            </a:r>
          </a:p>
        </p:txBody>
      </p:sp>
      <p:sp>
        <p:nvSpPr>
          <p:cNvPr id="13" name="Content Placeholder 8">
            <a:extLst>
              <a:ext uri="{FF2B5EF4-FFF2-40B4-BE49-F238E27FC236}">
                <a16:creationId xmlns:a16="http://schemas.microsoft.com/office/drawing/2014/main" id="{386AB288-F332-4FCF-728A-826FCED40F3B}"/>
              </a:ext>
            </a:extLst>
          </p:cNvPr>
          <p:cNvSpPr txBox="1">
            <a:spLocks/>
          </p:cNvSpPr>
          <p:nvPr/>
        </p:nvSpPr>
        <p:spPr bwMode="auto">
          <a:xfrm>
            <a:off x="4264025" y="1196508"/>
            <a:ext cx="3924298" cy="12368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1400" b="0" kern="0" dirty="0"/>
              <a:t>2. Solar-Normal Dot Product</a:t>
            </a:r>
          </a:p>
          <a:p>
            <a:pPr marL="0" indent="0">
              <a:buNone/>
            </a:pPr>
            <a:r>
              <a:rPr lang="en-US" sz="1100" b="0" kern="0" dirty="0"/>
              <a:t>The greater the dot product between the solar vector and terrain normal vector, the greater the heat load on the terrain. This is calculated using higher resolution LOLA data and ephemeris data from JPL Horizons. The maximum for each point is obtained from 6 years of solar data.</a:t>
            </a:r>
          </a:p>
        </p:txBody>
      </p:sp>
      <p:sp>
        <p:nvSpPr>
          <p:cNvPr id="14" name="Content Placeholder 8">
            <a:extLst>
              <a:ext uri="{FF2B5EF4-FFF2-40B4-BE49-F238E27FC236}">
                <a16:creationId xmlns:a16="http://schemas.microsoft.com/office/drawing/2014/main" id="{3EEE067D-9929-9320-061D-A5D4223F731A}"/>
              </a:ext>
            </a:extLst>
          </p:cNvPr>
          <p:cNvSpPr txBox="1">
            <a:spLocks/>
          </p:cNvSpPr>
          <p:nvPr/>
        </p:nvSpPr>
        <p:spPr bwMode="auto">
          <a:xfrm>
            <a:off x="8267700" y="1184519"/>
            <a:ext cx="3924299" cy="96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1400" b="0" kern="0" dirty="0"/>
              <a:t>3. Slope</a:t>
            </a:r>
          </a:p>
          <a:p>
            <a:pPr marL="0" indent="0">
              <a:buNone/>
            </a:pPr>
            <a:r>
              <a:rPr lang="en-US" sz="1200" b="0" kern="0" dirty="0"/>
              <a:t>Steeper slopes result in greater likelihood of hot terrain features entering the field of view of radiators. </a:t>
            </a:r>
          </a:p>
        </p:txBody>
      </p:sp>
      <p:sp>
        <p:nvSpPr>
          <p:cNvPr id="16" name="Oval 15">
            <a:extLst>
              <a:ext uri="{FF2B5EF4-FFF2-40B4-BE49-F238E27FC236}">
                <a16:creationId xmlns:a16="http://schemas.microsoft.com/office/drawing/2014/main" id="{0DCB2872-9232-FB7B-4AED-928EBF844451}"/>
              </a:ext>
            </a:extLst>
          </p:cNvPr>
          <p:cNvSpPr/>
          <p:nvPr/>
        </p:nvSpPr>
        <p:spPr bwMode="auto">
          <a:xfrm>
            <a:off x="7526577" y="3818182"/>
            <a:ext cx="534743" cy="534743"/>
          </a:xfrm>
          <a:prstGeom prst="ellipse">
            <a:avLst/>
          </a:prstGeom>
          <a:solidFill>
            <a:srgbClr val="FFFF00"/>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18" name="Straight Arrow Connector 17">
            <a:extLst>
              <a:ext uri="{FF2B5EF4-FFF2-40B4-BE49-F238E27FC236}">
                <a16:creationId xmlns:a16="http://schemas.microsoft.com/office/drawing/2014/main" id="{4D2E927D-89FF-7586-0004-C2AB62E52C74}"/>
              </a:ext>
            </a:extLst>
          </p:cNvPr>
          <p:cNvCxnSpPr>
            <a:cxnSpLocks/>
          </p:cNvCxnSpPr>
          <p:nvPr/>
        </p:nvCxnSpPr>
        <p:spPr bwMode="auto">
          <a:xfrm flipV="1">
            <a:off x="5815013" y="3897749"/>
            <a:ext cx="919162" cy="712351"/>
          </a:xfrm>
          <a:prstGeom prst="straightConnector1">
            <a:avLst/>
          </a:prstGeom>
          <a:solidFill>
            <a:schemeClr val="accent1"/>
          </a:solidFill>
          <a:ln w="57150" cap="flat" cmpd="sng" algn="ctr">
            <a:solidFill>
              <a:srgbClr val="0070C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6743BD96-9F3C-EEBF-0A8D-E03966D7AFB2}"/>
              </a:ext>
            </a:extLst>
          </p:cNvPr>
          <p:cNvCxnSpPr>
            <a:cxnSpLocks/>
          </p:cNvCxnSpPr>
          <p:nvPr/>
        </p:nvCxnSpPr>
        <p:spPr bwMode="auto">
          <a:xfrm flipV="1">
            <a:off x="5815013" y="4319588"/>
            <a:ext cx="1128883" cy="290512"/>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0EE4493-F599-0FC3-2CE4-93B8E5D89C0C}"/>
                  </a:ext>
                </a:extLst>
              </p:cNvPr>
              <p:cNvSpPr txBox="1"/>
              <p:nvPr/>
            </p:nvSpPr>
            <p:spPr>
              <a:xfrm>
                <a:off x="6226174" y="3734672"/>
                <a:ext cx="26352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𝒏</m:t>
                          </m:r>
                        </m:e>
                      </m:acc>
                    </m:oMath>
                  </m:oMathPara>
                </a14:m>
                <a:endParaRPr lang="en-US" dirty="0">
                  <a:solidFill>
                    <a:srgbClr val="0070C0"/>
                  </a:solidFill>
                </a:endParaRPr>
              </a:p>
            </p:txBody>
          </p:sp>
        </mc:Choice>
        <mc:Fallback xmlns="">
          <p:sp>
            <p:nvSpPr>
              <p:cNvPr id="26" name="TextBox 25">
                <a:extLst>
                  <a:ext uri="{FF2B5EF4-FFF2-40B4-BE49-F238E27FC236}">
                    <a16:creationId xmlns:a16="http://schemas.microsoft.com/office/drawing/2014/main" id="{70EE4493-F599-0FC3-2CE4-93B8E5D89C0C}"/>
                  </a:ext>
                </a:extLst>
              </p:cNvPr>
              <p:cNvSpPr txBox="1">
                <a:spLocks noRot="1" noChangeAspect="1" noMove="1" noResize="1" noEditPoints="1" noAdjustHandles="1" noChangeArrowheads="1" noChangeShapeType="1" noTextEdit="1"/>
              </p:cNvSpPr>
              <p:nvPr/>
            </p:nvSpPr>
            <p:spPr>
              <a:xfrm>
                <a:off x="6226174" y="3734672"/>
                <a:ext cx="263525" cy="400110"/>
              </a:xfrm>
              <a:prstGeom prst="rect">
                <a:avLst/>
              </a:prstGeom>
              <a:blipFill>
                <a:blip r:embed="rId3"/>
                <a:stretch>
                  <a:fillRect l="-27273" t="-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B193B8E-8CCC-0236-6C39-61E760EE913C}"/>
                  </a:ext>
                </a:extLst>
              </p:cNvPr>
              <p:cNvSpPr txBox="1"/>
              <p:nvPr/>
            </p:nvSpPr>
            <p:spPr>
              <a:xfrm>
                <a:off x="6403974" y="4410045"/>
                <a:ext cx="26352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C000"/>
                              </a:solidFill>
                              <a:latin typeface="Cambria Math" panose="02040503050406030204" pitchFamily="18" charset="0"/>
                            </a:rPr>
                          </m:ctrlPr>
                        </m:accPr>
                        <m:e>
                          <m:r>
                            <a:rPr lang="en-US" b="1" i="1" smtClean="0">
                              <a:solidFill>
                                <a:srgbClr val="FFC000"/>
                              </a:solidFill>
                              <a:latin typeface="Cambria Math" panose="02040503050406030204" pitchFamily="18" charset="0"/>
                            </a:rPr>
                            <m:t>𝒔</m:t>
                          </m:r>
                        </m:e>
                      </m:acc>
                    </m:oMath>
                  </m:oMathPara>
                </a14:m>
                <a:endParaRPr lang="en-US" dirty="0">
                  <a:solidFill>
                    <a:srgbClr val="FFC000"/>
                  </a:solidFill>
                </a:endParaRPr>
              </a:p>
            </p:txBody>
          </p:sp>
        </mc:Choice>
        <mc:Fallback xmlns="">
          <p:sp>
            <p:nvSpPr>
              <p:cNvPr id="27" name="TextBox 26">
                <a:extLst>
                  <a:ext uri="{FF2B5EF4-FFF2-40B4-BE49-F238E27FC236}">
                    <a16:creationId xmlns:a16="http://schemas.microsoft.com/office/drawing/2014/main" id="{DB193B8E-8CCC-0236-6C39-61E760EE913C}"/>
                  </a:ext>
                </a:extLst>
              </p:cNvPr>
              <p:cNvSpPr txBox="1">
                <a:spLocks noRot="1" noChangeAspect="1" noMove="1" noResize="1" noEditPoints="1" noAdjustHandles="1" noChangeArrowheads="1" noChangeShapeType="1" noTextEdit="1"/>
              </p:cNvSpPr>
              <p:nvPr/>
            </p:nvSpPr>
            <p:spPr>
              <a:xfrm>
                <a:off x="6403974" y="4410045"/>
                <a:ext cx="263525" cy="400110"/>
              </a:xfrm>
              <a:prstGeom prst="rect">
                <a:avLst/>
              </a:prstGeom>
              <a:blipFill>
                <a:blip r:embed="rId4"/>
                <a:stretch>
                  <a:fillRect l="-20930" t="-6061"/>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5AE3BA2D-FDC6-9616-DE84-7C71E263E7F4}"/>
              </a:ext>
            </a:extLst>
          </p:cNvPr>
          <p:cNvSpPr/>
          <p:nvPr/>
        </p:nvSpPr>
        <p:spPr bwMode="auto">
          <a:xfrm>
            <a:off x="10778681" y="4134781"/>
            <a:ext cx="560452" cy="780123"/>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38" name="Straight Connector 37">
            <a:extLst>
              <a:ext uri="{FF2B5EF4-FFF2-40B4-BE49-F238E27FC236}">
                <a16:creationId xmlns:a16="http://schemas.microsoft.com/office/drawing/2014/main" id="{E3B71360-C083-44DD-E044-143B0983FDB3}"/>
              </a:ext>
            </a:extLst>
          </p:cNvPr>
          <p:cNvCxnSpPr>
            <a:cxnSpLocks/>
          </p:cNvCxnSpPr>
          <p:nvPr/>
        </p:nvCxnSpPr>
        <p:spPr bwMode="auto">
          <a:xfrm flipH="1">
            <a:off x="10680192" y="4914904"/>
            <a:ext cx="112872" cy="21375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C9086AB1-8A2B-487B-ABE4-400D68F39104}"/>
              </a:ext>
            </a:extLst>
          </p:cNvPr>
          <p:cNvCxnSpPr>
            <a:cxnSpLocks/>
            <a:stCxn id="29" idx="2"/>
          </p:cNvCxnSpPr>
          <p:nvPr/>
        </p:nvCxnSpPr>
        <p:spPr bwMode="auto">
          <a:xfrm>
            <a:off x="11058907" y="4914904"/>
            <a:ext cx="11524" cy="41671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ED63E87B-7B23-9883-808B-A58C9E151900}"/>
              </a:ext>
            </a:extLst>
          </p:cNvPr>
          <p:cNvCxnSpPr>
            <a:cxnSpLocks/>
          </p:cNvCxnSpPr>
          <p:nvPr/>
        </p:nvCxnSpPr>
        <p:spPr bwMode="auto">
          <a:xfrm>
            <a:off x="11327606" y="4919663"/>
            <a:ext cx="238125" cy="55006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8" name="Rectangle 57">
            <a:extLst>
              <a:ext uri="{FF2B5EF4-FFF2-40B4-BE49-F238E27FC236}">
                <a16:creationId xmlns:a16="http://schemas.microsoft.com/office/drawing/2014/main" id="{0F2C12CC-CB14-4D85-8BAC-20AAE5F7A672}"/>
              </a:ext>
            </a:extLst>
          </p:cNvPr>
          <p:cNvSpPr/>
          <p:nvPr/>
        </p:nvSpPr>
        <p:spPr bwMode="auto">
          <a:xfrm>
            <a:off x="10716959" y="4062567"/>
            <a:ext cx="683895" cy="45719"/>
          </a:xfrm>
          <a:prstGeom prst="rec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61" name="Arc 60">
            <a:extLst>
              <a:ext uri="{FF2B5EF4-FFF2-40B4-BE49-F238E27FC236}">
                <a16:creationId xmlns:a16="http://schemas.microsoft.com/office/drawing/2014/main" id="{ADB3EE4F-64DE-9F76-6BBB-46889FB072CE}"/>
              </a:ext>
            </a:extLst>
          </p:cNvPr>
          <p:cNvSpPr/>
          <p:nvPr/>
        </p:nvSpPr>
        <p:spPr bwMode="auto">
          <a:xfrm>
            <a:off x="8860078" y="2059287"/>
            <a:ext cx="3743325" cy="3995849"/>
          </a:xfrm>
          <a:prstGeom prst="arc">
            <a:avLst>
              <a:gd name="adj1" fmla="val 10800000"/>
              <a:gd name="adj2" fmla="val 13847600"/>
            </a:avLst>
          </a:prstGeom>
          <a:solidFill>
            <a:srgbClr val="FFC000">
              <a:alpha val="28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6" name="Rectangle 5">
            <a:extLst>
              <a:ext uri="{FF2B5EF4-FFF2-40B4-BE49-F238E27FC236}">
                <a16:creationId xmlns:a16="http://schemas.microsoft.com/office/drawing/2014/main" id="{72683AE1-1CDE-AE8F-B05A-8E71FDF4D50C}"/>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769010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8">
            <a:extLst>
              <a:ext uri="{FF2B5EF4-FFF2-40B4-BE49-F238E27FC236}">
                <a16:creationId xmlns:a16="http://schemas.microsoft.com/office/drawing/2014/main" id="{AD48B64B-404B-1D51-507C-C7E8EE354D27}"/>
              </a:ext>
            </a:extLst>
          </p:cNvPr>
          <p:cNvSpPr txBox="1">
            <a:spLocks/>
          </p:cNvSpPr>
          <p:nvPr/>
        </p:nvSpPr>
        <p:spPr bwMode="auto">
          <a:xfrm>
            <a:off x="0" y="1427265"/>
            <a:ext cx="3514727" cy="96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None/>
            </a:pPr>
            <a:r>
              <a:rPr lang="en-US" sz="1200" kern="0" dirty="0"/>
              <a:t>Normalized Temperature:</a:t>
            </a:r>
          </a:p>
          <a:p>
            <a:pPr marL="0" indent="0" algn="ctr">
              <a:buNone/>
            </a:pPr>
            <a:r>
              <a:rPr lang="en-US" sz="1200" b="0" kern="0" dirty="0"/>
              <a:t>(Temperature put on a scale from 0 to 1)</a:t>
            </a:r>
          </a:p>
        </p:txBody>
      </p:sp>
      <p:sp>
        <p:nvSpPr>
          <p:cNvPr id="31" name="Content Placeholder 8">
            <a:extLst>
              <a:ext uri="{FF2B5EF4-FFF2-40B4-BE49-F238E27FC236}">
                <a16:creationId xmlns:a16="http://schemas.microsoft.com/office/drawing/2014/main" id="{CAD93204-2118-D29E-EBAA-5C3D9AE7A4EC}"/>
              </a:ext>
            </a:extLst>
          </p:cNvPr>
          <p:cNvSpPr txBox="1">
            <a:spLocks/>
          </p:cNvSpPr>
          <p:nvPr/>
        </p:nvSpPr>
        <p:spPr bwMode="auto">
          <a:xfrm>
            <a:off x="2851531" y="1427265"/>
            <a:ext cx="3514727" cy="96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None/>
            </a:pPr>
            <a:r>
              <a:rPr lang="en-US" sz="1200" kern="0" dirty="0"/>
              <a:t>Solar-Normal Dot Product</a:t>
            </a:r>
          </a:p>
          <a:p>
            <a:pPr marL="0" indent="0" algn="ctr">
              <a:buNone/>
            </a:pPr>
            <a:r>
              <a:rPr lang="en-US" sz="1200" b="0" kern="0" dirty="0"/>
              <a:t>(Already on a scale from 0 to 1)</a:t>
            </a:r>
          </a:p>
        </p:txBody>
      </p:sp>
      <p:sp>
        <p:nvSpPr>
          <p:cNvPr id="33" name="Content Placeholder 8">
            <a:extLst>
              <a:ext uri="{FF2B5EF4-FFF2-40B4-BE49-F238E27FC236}">
                <a16:creationId xmlns:a16="http://schemas.microsoft.com/office/drawing/2014/main" id="{662DF7B7-1780-9C42-5669-C1FFA4F3CBB9}"/>
              </a:ext>
            </a:extLst>
          </p:cNvPr>
          <p:cNvSpPr txBox="1">
            <a:spLocks/>
          </p:cNvSpPr>
          <p:nvPr/>
        </p:nvSpPr>
        <p:spPr bwMode="auto">
          <a:xfrm>
            <a:off x="6169914" y="1423459"/>
            <a:ext cx="2478279" cy="8402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None/>
            </a:pPr>
            <a:r>
              <a:rPr lang="en-US" sz="1200" kern="0" dirty="0"/>
              <a:t>Normalized Slope:</a:t>
            </a:r>
          </a:p>
          <a:p>
            <a:pPr marL="0" indent="0" algn="ctr">
              <a:buNone/>
            </a:pPr>
            <a:r>
              <a:rPr lang="en-US" sz="1200" b="0" kern="0" dirty="0"/>
              <a:t>(Normalized so that 0°=  0, and 90°=  1)</a:t>
            </a:r>
          </a:p>
        </p:txBody>
      </p:sp>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Hot Spot Identification Algorithm</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9</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a:xfrm>
            <a:off x="609600" y="814357"/>
            <a:ext cx="10972800" cy="533400"/>
          </a:xfrm>
        </p:spPr>
        <p:txBody>
          <a:bodyPr/>
          <a:lstStyle/>
          <a:p>
            <a:pPr marL="0" indent="0" algn="ctr">
              <a:buNone/>
            </a:pPr>
            <a:r>
              <a:rPr lang="en-US" dirty="0"/>
              <a:t>How the Radiator Impact Score is Calculated:</a:t>
            </a:r>
          </a:p>
        </p:txBody>
      </p:sp>
      <p:graphicFrame>
        <p:nvGraphicFramePr>
          <p:cNvPr id="6" name="Table 5">
            <a:extLst>
              <a:ext uri="{FF2B5EF4-FFF2-40B4-BE49-F238E27FC236}">
                <a16:creationId xmlns:a16="http://schemas.microsoft.com/office/drawing/2014/main" id="{E69B9143-6D0F-39D5-245C-958432A916A1}"/>
              </a:ext>
            </a:extLst>
          </p:cNvPr>
          <p:cNvGraphicFramePr>
            <a:graphicFrameLocks noGrp="1"/>
          </p:cNvGraphicFramePr>
          <p:nvPr>
            <p:extLst>
              <p:ext uri="{D42A27DB-BD31-4B8C-83A1-F6EECF244321}">
                <p14:modId xmlns:p14="http://schemas.microsoft.com/office/powerpoint/2010/main" val="1572043972"/>
              </p:ext>
            </p:extLst>
          </p:nvPr>
        </p:nvGraphicFramePr>
        <p:xfrm>
          <a:off x="609600" y="2086161"/>
          <a:ext cx="2393695" cy="2318955"/>
        </p:xfrm>
        <a:graphic>
          <a:graphicData uri="http://schemas.openxmlformats.org/drawingml/2006/table">
            <a:tbl>
              <a:tblPr firstRow="1" bandRow="1">
                <a:tableStyleId>{5C22544A-7EE6-4342-B048-85BDC9FD1C3A}</a:tableStyleId>
              </a:tblPr>
              <a:tblGrid>
                <a:gridCol w="467886">
                  <a:extLst>
                    <a:ext uri="{9D8B030D-6E8A-4147-A177-3AD203B41FA5}">
                      <a16:colId xmlns:a16="http://schemas.microsoft.com/office/drawing/2014/main" val="1613195605"/>
                    </a:ext>
                  </a:extLst>
                </a:gridCol>
                <a:gridCol w="467886">
                  <a:extLst>
                    <a:ext uri="{9D8B030D-6E8A-4147-A177-3AD203B41FA5}">
                      <a16:colId xmlns:a16="http://schemas.microsoft.com/office/drawing/2014/main" val="3389122638"/>
                    </a:ext>
                  </a:extLst>
                </a:gridCol>
                <a:gridCol w="467886">
                  <a:extLst>
                    <a:ext uri="{9D8B030D-6E8A-4147-A177-3AD203B41FA5}">
                      <a16:colId xmlns:a16="http://schemas.microsoft.com/office/drawing/2014/main" val="435749384"/>
                    </a:ext>
                  </a:extLst>
                </a:gridCol>
                <a:gridCol w="467886">
                  <a:extLst>
                    <a:ext uri="{9D8B030D-6E8A-4147-A177-3AD203B41FA5}">
                      <a16:colId xmlns:a16="http://schemas.microsoft.com/office/drawing/2014/main" val="2165888156"/>
                    </a:ext>
                  </a:extLst>
                </a:gridCol>
                <a:gridCol w="522151">
                  <a:extLst>
                    <a:ext uri="{9D8B030D-6E8A-4147-A177-3AD203B41FA5}">
                      <a16:colId xmlns:a16="http://schemas.microsoft.com/office/drawing/2014/main" val="314722450"/>
                    </a:ext>
                  </a:extLst>
                </a:gridCol>
              </a:tblGrid>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001382445"/>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3335824"/>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793452023"/>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1984133"/>
                  </a:ext>
                </a:extLst>
              </a:tr>
              <a:tr h="463791">
                <a:tc>
                  <a:txBody>
                    <a:bodyPr/>
                    <a:lstStyle/>
                    <a:p>
                      <a:endParaRPr lang="en-US" sz="140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956671051"/>
                  </a:ext>
                </a:extLst>
              </a:tr>
            </a:tbl>
          </a:graphicData>
        </a:graphic>
      </p:graphicFrame>
      <p:graphicFrame>
        <p:nvGraphicFramePr>
          <p:cNvPr id="10" name="Table 9">
            <a:extLst>
              <a:ext uri="{FF2B5EF4-FFF2-40B4-BE49-F238E27FC236}">
                <a16:creationId xmlns:a16="http://schemas.microsoft.com/office/drawing/2014/main" id="{050062CE-9C0E-E2D7-8C27-51DCEE1B00F6}"/>
              </a:ext>
            </a:extLst>
          </p:cNvPr>
          <p:cNvGraphicFramePr>
            <a:graphicFrameLocks noGrp="1"/>
          </p:cNvGraphicFramePr>
          <p:nvPr>
            <p:extLst>
              <p:ext uri="{D42A27DB-BD31-4B8C-83A1-F6EECF244321}">
                <p14:modId xmlns:p14="http://schemas.microsoft.com/office/powerpoint/2010/main" val="3204997937"/>
              </p:ext>
            </p:extLst>
          </p:nvPr>
        </p:nvGraphicFramePr>
        <p:xfrm>
          <a:off x="3432049" y="2086160"/>
          <a:ext cx="2393695" cy="2318955"/>
        </p:xfrm>
        <a:graphic>
          <a:graphicData uri="http://schemas.openxmlformats.org/drawingml/2006/table">
            <a:tbl>
              <a:tblPr firstRow="1" bandRow="1">
                <a:tableStyleId>{5C22544A-7EE6-4342-B048-85BDC9FD1C3A}</a:tableStyleId>
              </a:tblPr>
              <a:tblGrid>
                <a:gridCol w="467886">
                  <a:extLst>
                    <a:ext uri="{9D8B030D-6E8A-4147-A177-3AD203B41FA5}">
                      <a16:colId xmlns:a16="http://schemas.microsoft.com/office/drawing/2014/main" val="1613195605"/>
                    </a:ext>
                  </a:extLst>
                </a:gridCol>
                <a:gridCol w="467886">
                  <a:extLst>
                    <a:ext uri="{9D8B030D-6E8A-4147-A177-3AD203B41FA5}">
                      <a16:colId xmlns:a16="http://schemas.microsoft.com/office/drawing/2014/main" val="3389122638"/>
                    </a:ext>
                  </a:extLst>
                </a:gridCol>
                <a:gridCol w="467886">
                  <a:extLst>
                    <a:ext uri="{9D8B030D-6E8A-4147-A177-3AD203B41FA5}">
                      <a16:colId xmlns:a16="http://schemas.microsoft.com/office/drawing/2014/main" val="435749384"/>
                    </a:ext>
                  </a:extLst>
                </a:gridCol>
                <a:gridCol w="467886">
                  <a:extLst>
                    <a:ext uri="{9D8B030D-6E8A-4147-A177-3AD203B41FA5}">
                      <a16:colId xmlns:a16="http://schemas.microsoft.com/office/drawing/2014/main" val="2165888156"/>
                    </a:ext>
                  </a:extLst>
                </a:gridCol>
                <a:gridCol w="522151">
                  <a:extLst>
                    <a:ext uri="{9D8B030D-6E8A-4147-A177-3AD203B41FA5}">
                      <a16:colId xmlns:a16="http://schemas.microsoft.com/office/drawing/2014/main" val="314722450"/>
                    </a:ext>
                  </a:extLst>
                </a:gridCol>
              </a:tblGrid>
              <a:tr h="463791">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001382445"/>
                  </a:ext>
                </a:extLst>
              </a:tr>
              <a:tr h="463791">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3335824"/>
                  </a:ext>
                </a:extLst>
              </a:tr>
              <a:tr h="463791">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793452023"/>
                  </a:ext>
                </a:extLst>
              </a:tr>
              <a:tr h="463791">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1984133"/>
                  </a:ext>
                </a:extLst>
              </a:tr>
              <a:tr h="463791">
                <a:tc>
                  <a:txBody>
                    <a:bodyPr/>
                    <a:lstStyle/>
                    <a:p>
                      <a:pPr marL="0" algn="l" defTabSz="914400" rtl="0" eaLnBrk="1" latinLnBrk="0" hangingPunct="1"/>
                      <a:endParaRPr lang="en-US" sz="1400" b="1" kern="120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l" defTabSz="914400" rtl="0" eaLnBrk="1" latinLnBrk="0" hangingPunct="1"/>
                      <a:endParaRPr lang="en-US" sz="1400" b="1" kern="1200" dirty="0">
                        <a:solidFill>
                          <a:schemeClr val="lt1"/>
                        </a:solidFill>
                        <a:latin typeface="+mn-lt"/>
                        <a:ea typeface="+mn-ea"/>
                        <a:cs typeface="+mn-cs"/>
                      </a:endParaRPr>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956671051"/>
                  </a:ext>
                </a:extLst>
              </a:tr>
            </a:tbl>
          </a:graphicData>
        </a:graphic>
      </p:graphicFrame>
      <p:graphicFrame>
        <p:nvGraphicFramePr>
          <p:cNvPr id="19" name="Table 18">
            <a:extLst>
              <a:ext uri="{FF2B5EF4-FFF2-40B4-BE49-F238E27FC236}">
                <a16:creationId xmlns:a16="http://schemas.microsoft.com/office/drawing/2014/main" id="{AED8E01E-E744-625D-6FE2-E031625AB1A0}"/>
              </a:ext>
            </a:extLst>
          </p:cNvPr>
          <p:cNvGraphicFramePr>
            <a:graphicFrameLocks noGrp="1"/>
          </p:cNvGraphicFramePr>
          <p:nvPr>
            <p:extLst>
              <p:ext uri="{D42A27DB-BD31-4B8C-83A1-F6EECF244321}">
                <p14:modId xmlns:p14="http://schemas.microsoft.com/office/powerpoint/2010/main" val="787628855"/>
              </p:ext>
            </p:extLst>
          </p:nvPr>
        </p:nvGraphicFramePr>
        <p:xfrm>
          <a:off x="6254498" y="2086159"/>
          <a:ext cx="2393695" cy="2318955"/>
        </p:xfrm>
        <a:graphic>
          <a:graphicData uri="http://schemas.openxmlformats.org/drawingml/2006/table">
            <a:tbl>
              <a:tblPr firstRow="1" bandRow="1">
                <a:tableStyleId>{5C22544A-7EE6-4342-B048-85BDC9FD1C3A}</a:tableStyleId>
              </a:tblPr>
              <a:tblGrid>
                <a:gridCol w="467886">
                  <a:extLst>
                    <a:ext uri="{9D8B030D-6E8A-4147-A177-3AD203B41FA5}">
                      <a16:colId xmlns:a16="http://schemas.microsoft.com/office/drawing/2014/main" val="1613195605"/>
                    </a:ext>
                  </a:extLst>
                </a:gridCol>
                <a:gridCol w="467886">
                  <a:extLst>
                    <a:ext uri="{9D8B030D-6E8A-4147-A177-3AD203B41FA5}">
                      <a16:colId xmlns:a16="http://schemas.microsoft.com/office/drawing/2014/main" val="3389122638"/>
                    </a:ext>
                  </a:extLst>
                </a:gridCol>
                <a:gridCol w="467886">
                  <a:extLst>
                    <a:ext uri="{9D8B030D-6E8A-4147-A177-3AD203B41FA5}">
                      <a16:colId xmlns:a16="http://schemas.microsoft.com/office/drawing/2014/main" val="435749384"/>
                    </a:ext>
                  </a:extLst>
                </a:gridCol>
                <a:gridCol w="467886">
                  <a:extLst>
                    <a:ext uri="{9D8B030D-6E8A-4147-A177-3AD203B41FA5}">
                      <a16:colId xmlns:a16="http://schemas.microsoft.com/office/drawing/2014/main" val="2165888156"/>
                    </a:ext>
                  </a:extLst>
                </a:gridCol>
                <a:gridCol w="522151">
                  <a:extLst>
                    <a:ext uri="{9D8B030D-6E8A-4147-A177-3AD203B41FA5}">
                      <a16:colId xmlns:a16="http://schemas.microsoft.com/office/drawing/2014/main" val="314722450"/>
                    </a:ext>
                  </a:extLst>
                </a:gridCol>
              </a:tblGrid>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001382445"/>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3335824"/>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93452023"/>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1984133"/>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956671051"/>
                  </a:ext>
                </a:extLst>
              </a:tr>
            </a:tbl>
          </a:graphicData>
        </a:graphic>
      </p:graphicFrame>
      <p:graphicFrame>
        <p:nvGraphicFramePr>
          <p:cNvPr id="20" name="Table 19">
            <a:extLst>
              <a:ext uri="{FF2B5EF4-FFF2-40B4-BE49-F238E27FC236}">
                <a16:creationId xmlns:a16="http://schemas.microsoft.com/office/drawing/2014/main" id="{B60F0B1F-6F05-21AB-EE57-0A19564079AC}"/>
              </a:ext>
            </a:extLst>
          </p:cNvPr>
          <p:cNvGraphicFramePr>
            <a:graphicFrameLocks noGrp="1"/>
          </p:cNvGraphicFramePr>
          <p:nvPr>
            <p:extLst>
              <p:ext uri="{D42A27DB-BD31-4B8C-83A1-F6EECF244321}">
                <p14:modId xmlns:p14="http://schemas.microsoft.com/office/powerpoint/2010/main" val="1041403578"/>
              </p:ext>
            </p:extLst>
          </p:nvPr>
        </p:nvGraphicFramePr>
        <p:xfrm>
          <a:off x="9628634" y="2080633"/>
          <a:ext cx="2393695" cy="2318955"/>
        </p:xfrm>
        <a:graphic>
          <a:graphicData uri="http://schemas.openxmlformats.org/drawingml/2006/table">
            <a:tbl>
              <a:tblPr firstRow="1" bandRow="1">
                <a:tableStyleId>{5C22544A-7EE6-4342-B048-85BDC9FD1C3A}</a:tableStyleId>
              </a:tblPr>
              <a:tblGrid>
                <a:gridCol w="467886">
                  <a:extLst>
                    <a:ext uri="{9D8B030D-6E8A-4147-A177-3AD203B41FA5}">
                      <a16:colId xmlns:a16="http://schemas.microsoft.com/office/drawing/2014/main" val="1613195605"/>
                    </a:ext>
                  </a:extLst>
                </a:gridCol>
                <a:gridCol w="467886">
                  <a:extLst>
                    <a:ext uri="{9D8B030D-6E8A-4147-A177-3AD203B41FA5}">
                      <a16:colId xmlns:a16="http://schemas.microsoft.com/office/drawing/2014/main" val="3389122638"/>
                    </a:ext>
                  </a:extLst>
                </a:gridCol>
                <a:gridCol w="467886">
                  <a:extLst>
                    <a:ext uri="{9D8B030D-6E8A-4147-A177-3AD203B41FA5}">
                      <a16:colId xmlns:a16="http://schemas.microsoft.com/office/drawing/2014/main" val="435749384"/>
                    </a:ext>
                  </a:extLst>
                </a:gridCol>
                <a:gridCol w="467886">
                  <a:extLst>
                    <a:ext uri="{9D8B030D-6E8A-4147-A177-3AD203B41FA5}">
                      <a16:colId xmlns:a16="http://schemas.microsoft.com/office/drawing/2014/main" val="2165888156"/>
                    </a:ext>
                  </a:extLst>
                </a:gridCol>
                <a:gridCol w="522151">
                  <a:extLst>
                    <a:ext uri="{9D8B030D-6E8A-4147-A177-3AD203B41FA5}">
                      <a16:colId xmlns:a16="http://schemas.microsoft.com/office/drawing/2014/main" val="314722450"/>
                    </a:ext>
                  </a:extLst>
                </a:gridCol>
              </a:tblGrid>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4001382445"/>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853335824"/>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793452023"/>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91984133"/>
                  </a:ext>
                </a:extLst>
              </a:tr>
              <a:tr h="463791">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72843" marR="72843" marT="36422" marB="364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956671051"/>
                  </a:ext>
                </a:extLst>
              </a:tr>
            </a:tbl>
          </a:graphicData>
        </a:graphic>
      </p:graphicFrame>
      <p:sp>
        <p:nvSpPr>
          <p:cNvPr id="22" name="Content Placeholder 8">
            <a:extLst>
              <a:ext uri="{FF2B5EF4-FFF2-40B4-BE49-F238E27FC236}">
                <a16:creationId xmlns:a16="http://schemas.microsoft.com/office/drawing/2014/main" id="{6AC3A188-1151-2537-6E6B-4E4EFE0D07EC}"/>
              </a:ext>
            </a:extLst>
          </p:cNvPr>
          <p:cNvSpPr txBox="1">
            <a:spLocks/>
          </p:cNvSpPr>
          <p:nvPr/>
        </p:nvSpPr>
        <p:spPr bwMode="auto">
          <a:xfrm>
            <a:off x="265429" y="4417871"/>
            <a:ext cx="10892282" cy="3952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1800" b="0" kern="0" dirty="0">
                <a:solidFill>
                  <a:schemeClr val="tx1"/>
                </a:solidFill>
              </a:rPr>
              <a:t>(Normalized Temperature) X (Solar-Normal Dot Product) X (Normalized Slope) = Radiator Impact Score </a:t>
            </a:r>
          </a:p>
        </p:txBody>
      </p:sp>
      <p:sp>
        <p:nvSpPr>
          <p:cNvPr id="23" name="Content Placeholder 8">
            <a:extLst>
              <a:ext uri="{FF2B5EF4-FFF2-40B4-BE49-F238E27FC236}">
                <a16:creationId xmlns:a16="http://schemas.microsoft.com/office/drawing/2014/main" id="{B55A8BEC-05F2-DEB5-6D62-87B8A0145C31}"/>
              </a:ext>
            </a:extLst>
          </p:cNvPr>
          <p:cNvSpPr txBox="1">
            <a:spLocks/>
          </p:cNvSpPr>
          <p:nvPr/>
        </p:nvSpPr>
        <p:spPr bwMode="auto">
          <a:xfrm>
            <a:off x="248921" y="4897944"/>
            <a:ext cx="11582400" cy="180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800" b="0" kern="0" dirty="0"/>
              <a:t>Normalizing results in equal weighting of the three factors. </a:t>
            </a:r>
          </a:p>
          <a:p>
            <a:r>
              <a:rPr lang="en-US" sz="1800" b="0" kern="0" dirty="0"/>
              <a:t>Multiplying here effectively functions as an “and” statement. All three factors must be high to achieve a high Radiator Impact Score</a:t>
            </a:r>
          </a:p>
          <a:p>
            <a:r>
              <a:rPr lang="en-US" sz="1800" kern="0" dirty="0"/>
              <a:t>Once a map of “Radiator Impact Score” is created for each Artemis III region, hot spots can be visually identified</a:t>
            </a:r>
          </a:p>
        </p:txBody>
      </p:sp>
      <p:sp>
        <p:nvSpPr>
          <p:cNvPr id="24" name="TextBox 23">
            <a:extLst>
              <a:ext uri="{FF2B5EF4-FFF2-40B4-BE49-F238E27FC236}">
                <a16:creationId xmlns:a16="http://schemas.microsoft.com/office/drawing/2014/main" id="{A3282C9A-6E4E-6F2B-5438-F96CA9B7BF39}"/>
              </a:ext>
            </a:extLst>
          </p:cNvPr>
          <p:cNvSpPr txBox="1"/>
          <p:nvPr/>
        </p:nvSpPr>
        <p:spPr>
          <a:xfrm>
            <a:off x="3003295" y="2914646"/>
            <a:ext cx="428754" cy="584775"/>
          </a:xfrm>
          <a:prstGeom prst="rect">
            <a:avLst/>
          </a:prstGeom>
          <a:noFill/>
        </p:spPr>
        <p:txBody>
          <a:bodyPr wrap="square" rtlCol="0">
            <a:spAutoFit/>
          </a:bodyPr>
          <a:lstStyle/>
          <a:p>
            <a:r>
              <a:rPr lang="en-US" sz="3200" dirty="0">
                <a:latin typeface="+mn-lt"/>
              </a:rPr>
              <a:t>X</a:t>
            </a:r>
          </a:p>
        </p:txBody>
      </p:sp>
      <p:sp>
        <p:nvSpPr>
          <p:cNvPr id="25" name="TextBox 24">
            <a:extLst>
              <a:ext uri="{FF2B5EF4-FFF2-40B4-BE49-F238E27FC236}">
                <a16:creationId xmlns:a16="http://schemas.microsoft.com/office/drawing/2014/main" id="{54D98C36-DFD2-5EB9-22B5-015FACE7576D}"/>
              </a:ext>
            </a:extLst>
          </p:cNvPr>
          <p:cNvSpPr txBox="1"/>
          <p:nvPr/>
        </p:nvSpPr>
        <p:spPr>
          <a:xfrm>
            <a:off x="5825744" y="2914646"/>
            <a:ext cx="428754" cy="584775"/>
          </a:xfrm>
          <a:prstGeom prst="rect">
            <a:avLst/>
          </a:prstGeom>
          <a:noFill/>
        </p:spPr>
        <p:txBody>
          <a:bodyPr wrap="square" rtlCol="0">
            <a:spAutoFit/>
          </a:bodyPr>
          <a:lstStyle/>
          <a:p>
            <a:r>
              <a:rPr lang="en-US" sz="3200" dirty="0">
                <a:latin typeface="+mn-lt"/>
              </a:rPr>
              <a:t>X</a:t>
            </a:r>
          </a:p>
        </p:txBody>
      </p:sp>
      <p:sp>
        <p:nvSpPr>
          <p:cNvPr id="30" name="TextBox 29">
            <a:extLst>
              <a:ext uri="{FF2B5EF4-FFF2-40B4-BE49-F238E27FC236}">
                <a16:creationId xmlns:a16="http://schemas.microsoft.com/office/drawing/2014/main" id="{216F9448-AD7B-BABB-337F-FC038670EF8E}"/>
              </a:ext>
            </a:extLst>
          </p:cNvPr>
          <p:cNvSpPr txBox="1"/>
          <p:nvPr/>
        </p:nvSpPr>
        <p:spPr>
          <a:xfrm>
            <a:off x="8924036" y="2820919"/>
            <a:ext cx="428754" cy="707886"/>
          </a:xfrm>
          <a:prstGeom prst="rect">
            <a:avLst/>
          </a:prstGeom>
          <a:noFill/>
        </p:spPr>
        <p:txBody>
          <a:bodyPr wrap="square" rtlCol="0">
            <a:spAutoFit/>
          </a:bodyPr>
          <a:lstStyle/>
          <a:p>
            <a:r>
              <a:rPr lang="en-US" sz="4000" dirty="0">
                <a:latin typeface="+mn-lt"/>
              </a:rPr>
              <a:t>=</a:t>
            </a:r>
          </a:p>
        </p:txBody>
      </p:sp>
      <p:sp>
        <p:nvSpPr>
          <p:cNvPr id="34" name="Content Placeholder 8">
            <a:extLst>
              <a:ext uri="{FF2B5EF4-FFF2-40B4-BE49-F238E27FC236}">
                <a16:creationId xmlns:a16="http://schemas.microsoft.com/office/drawing/2014/main" id="{EE4F1EC9-F077-850F-4D4D-854E5DB4A438}"/>
              </a:ext>
            </a:extLst>
          </p:cNvPr>
          <p:cNvSpPr txBox="1">
            <a:spLocks/>
          </p:cNvSpPr>
          <p:nvPr/>
        </p:nvSpPr>
        <p:spPr bwMode="auto">
          <a:xfrm>
            <a:off x="9586341" y="1681693"/>
            <a:ext cx="2478279" cy="423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None/>
            </a:pPr>
            <a:r>
              <a:rPr lang="en-US" sz="1400" kern="0" dirty="0"/>
              <a:t>Radiator Impact Score</a:t>
            </a:r>
          </a:p>
        </p:txBody>
      </p:sp>
      <p:sp>
        <p:nvSpPr>
          <p:cNvPr id="35" name="TextBox 34">
            <a:extLst>
              <a:ext uri="{FF2B5EF4-FFF2-40B4-BE49-F238E27FC236}">
                <a16:creationId xmlns:a16="http://schemas.microsoft.com/office/drawing/2014/main" id="{1FAFA614-80F2-0E57-0B69-9F1D773DFB3F}"/>
              </a:ext>
            </a:extLst>
          </p:cNvPr>
          <p:cNvSpPr txBox="1"/>
          <p:nvPr/>
        </p:nvSpPr>
        <p:spPr>
          <a:xfrm>
            <a:off x="19208" y="2187071"/>
            <a:ext cx="492443" cy="1975582"/>
          </a:xfrm>
          <a:prstGeom prst="rect">
            <a:avLst/>
          </a:prstGeom>
          <a:noFill/>
        </p:spPr>
        <p:txBody>
          <a:bodyPr vert="vert270" wrap="square" rtlCol="0">
            <a:spAutoFit/>
          </a:bodyPr>
          <a:lstStyle/>
          <a:p>
            <a:r>
              <a:rPr lang="en-US" dirty="0"/>
              <a:t>Example Data</a:t>
            </a:r>
          </a:p>
        </p:txBody>
      </p:sp>
      <p:sp>
        <p:nvSpPr>
          <p:cNvPr id="3" name="Rectangle 2">
            <a:extLst>
              <a:ext uri="{FF2B5EF4-FFF2-40B4-BE49-F238E27FC236}">
                <a16:creationId xmlns:a16="http://schemas.microsoft.com/office/drawing/2014/main" id="{45A40C61-001D-E4E1-F04E-4BEF2D27E6CE}"/>
              </a:ext>
            </a:extLst>
          </p:cNvPr>
          <p:cNvSpPr/>
          <p:nvPr/>
        </p:nvSpPr>
        <p:spPr bwMode="auto">
          <a:xfrm>
            <a:off x="0" y="0"/>
            <a:ext cx="987552"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80107603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54DBCF558E974F8F6042B85F27F550" ma:contentTypeVersion="13" ma:contentTypeDescription="Create a new document." ma:contentTypeScope="" ma:versionID="7b74fb5f3375dd4fc092dbfc1fb88b89">
  <xsd:schema xmlns:xsd="http://www.w3.org/2001/XMLSchema" xmlns:xs="http://www.w3.org/2001/XMLSchema" xmlns:p="http://schemas.microsoft.com/office/2006/metadata/properties" xmlns:ns2="49349bec-f6d6-4581-a243-30eb8b4d9727" xmlns:ns3="f1c8cde4-8972-4c28-8907-b1a5623db717" targetNamespace="http://schemas.microsoft.com/office/2006/metadata/properties" ma:root="true" ma:fieldsID="9682bcb3a656ed21ee82cdfd8496da3d" ns2:_="" ns3:_="">
    <xsd:import namespace="49349bec-f6d6-4581-a243-30eb8b4d9727"/>
    <xsd:import namespace="f1c8cde4-8972-4c28-8907-b1a5623db7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49bec-f6d6-4581-a243-30eb8b4d9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c8cde4-8972-4c28-8907-b1a5623db7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bc1034-8d74-4b17-a399-7b30c8a07dcb}" ma:internalName="TaxCatchAll" ma:showField="CatchAllData" ma:web="f1c8cde4-8972-4c28-8907-b1a5623db71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349bec-f6d6-4581-a243-30eb8b4d9727">
      <Terms xmlns="http://schemas.microsoft.com/office/infopath/2007/PartnerControls"/>
    </lcf76f155ced4ddcb4097134ff3c332f>
    <TaxCatchAll xmlns="f1c8cde4-8972-4c28-8907-b1a5623db717" xsi:nil="true"/>
  </documentManagement>
</p:properties>
</file>

<file path=customXml/itemProps1.xml><?xml version="1.0" encoding="utf-8"?>
<ds:datastoreItem xmlns:ds="http://schemas.openxmlformats.org/officeDocument/2006/customXml" ds:itemID="{0A631D46-A88B-44F9-B011-0891D5ECFBAB}">
  <ds:schemaRefs>
    <ds:schemaRef ds:uri="http://schemas.microsoft.com/sharepoint/v3/contenttype/forms"/>
  </ds:schemaRefs>
</ds:datastoreItem>
</file>

<file path=customXml/itemProps2.xml><?xml version="1.0" encoding="utf-8"?>
<ds:datastoreItem xmlns:ds="http://schemas.openxmlformats.org/officeDocument/2006/customXml" ds:itemID="{B0894325-1500-46CD-AACB-D910819C9C55}">
  <ds:schemaRefs>
    <ds:schemaRef ds:uri="49349bec-f6d6-4581-a243-30eb8b4d9727"/>
    <ds:schemaRef ds:uri="f1c8cde4-8972-4c28-8907-b1a5623db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75F7E1-25EC-49AD-AD10-E5DBBDD78C4A}">
  <ds:schemaRefs>
    <ds:schemaRef ds:uri="49349bec-f6d6-4581-a243-30eb8b4d9727"/>
    <ds:schemaRef ds:uri="f1c8cde4-8972-4c28-8907-b1a5623db7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5773</TotalTime>
  <Words>4755</Words>
  <Application>Microsoft Office PowerPoint</Application>
  <PresentationFormat>Widescreen</PresentationFormat>
  <Paragraphs>568</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Ｐゴシック</vt:lpstr>
      <vt:lpstr>Arial</vt:lpstr>
      <vt:lpstr>Calibri</vt:lpstr>
      <vt:lpstr>Cambria Math</vt:lpstr>
      <vt:lpstr>Times</vt:lpstr>
      <vt:lpstr>Times New Roman</vt:lpstr>
      <vt:lpstr>Wingdings</vt:lpstr>
      <vt:lpstr>Blank</vt:lpstr>
      <vt:lpstr>Lunar South Pole Terrain Effects on Radiator Performance</vt:lpstr>
      <vt:lpstr>LUMENATE</vt:lpstr>
      <vt:lpstr>Introduction</vt:lpstr>
      <vt:lpstr>Terrain-Induced Radiator Performance Degradation</vt:lpstr>
      <vt:lpstr>Goals</vt:lpstr>
      <vt:lpstr>Artemis III Regions of Interest (2024)</vt:lpstr>
      <vt:lpstr>Approach</vt:lpstr>
      <vt:lpstr>Hot Spot Identification Algorithm</vt:lpstr>
      <vt:lpstr>Hot Spot Identification Algorithm</vt:lpstr>
      <vt:lpstr>Radiator Impact Hot Spots</vt:lpstr>
      <vt:lpstr>Radiator Impact Hot Spots</vt:lpstr>
      <vt:lpstr>Radiator Impact Hot Spots</vt:lpstr>
      <vt:lpstr>Hot Spot Locations</vt:lpstr>
      <vt:lpstr>Caveats and Assumptions</vt:lpstr>
      <vt:lpstr>Terrain Thermal Model Building: Meshing</vt:lpstr>
      <vt:lpstr>Terrain Thermal Model Building: Meshing</vt:lpstr>
      <vt:lpstr>Detailed Terrain Thermal Model</vt:lpstr>
      <vt:lpstr>Terrain Thermal Model Building: Solar Data</vt:lpstr>
      <vt:lpstr>Terrain Thermal Model Building: Regolith Properties</vt:lpstr>
      <vt:lpstr>Lander Model</vt:lpstr>
      <vt:lpstr>Lander Model: Case Matrix</vt:lpstr>
      <vt:lpstr>Radiator Degradation Calculation Example</vt:lpstr>
      <vt:lpstr>Radiator Terrain Degradation</vt:lpstr>
      <vt:lpstr>Radiator Terrain Degradation</vt:lpstr>
      <vt:lpstr>How to Use Heat Rejection Reduction Values</vt:lpstr>
      <vt:lpstr>Conclusions and Observations</vt:lpstr>
      <vt:lpstr>References</vt:lpstr>
      <vt:lpstr>References</vt:lpstr>
    </vt:vector>
  </TitlesOfParts>
  <Company>NASA/Ames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TFAWS 2010 Center Presentation</dc:title>
  <dc:creator>Tom Squire</dc:creator>
  <cp:lastModifiedBy>Birmingham, William J. (MSFC-EV30)[ESSCA]</cp:lastModifiedBy>
  <cp:revision>31</cp:revision>
  <cp:lastPrinted>2001-11-30T21:59:45Z</cp:lastPrinted>
  <dcterms:created xsi:type="dcterms:W3CDTF">2001-11-21T21:59:03Z</dcterms:created>
  <dcterms:modified xsi:type="dcterms:W3CDTF">2025-07-29T18:13:31Z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0x0101001654DBCF558E974F8F6042B85F27F550</vt:lpwstr>
  </property>
  <property fmtid="{D5CDD505-2E9C-101B-9397-08002B2CF9AE}" pid="3" name="MediaServiceImageTags">
    <vt:lpwstr/>
  </property>
</Properties>
</file>