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8" r:id="rId5"/>
    <p:sldId id="275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2" r:id="rId18"/>
    <p:sldId id="291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cx="12192000" cy="6858000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5442B4-804C-ADFD-F768-582B66B435CD}" name="Gilligan, Ryan P. (GRC-LTF0)" initials="G(" userId="S::rgilliga@ndc.nasa.gov::fa511eb3-9f8d-4fa1-b2cd-89a5c1c047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2B2B82"/>
    <a:srgbClr val="E00005"/>
    <a:srgbClr val="0060BC"/>
    <a:srgbClr val="FF4605"/>
    <a:srgbClr val="B0B3F6"/>
    <a:srgbClr val="5F5F5F"/>
    <a:srgbClr val="DDDDDD"/>
    <a:srgbClr val="777777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>
        <p:guide orient="horz" pos="2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792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64CC28-7C81-4F68-BC75-A20671960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658E1A-83A6-4D43-8BAC-8CC650DFB1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56BF8-FFF3-4911-B918-FF080B8BD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2D923EA-ABD6-D9E1-0232-9D3269B7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33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1A504-53A7-23C9-529A-B3C0862B2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190D3-EFDF-0F6E-3929-98722B9A9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B25FD5-3767-7224-BCE7-AD6582254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DE3015-D9A1-BD07-2F15-45C698197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99163" y="685800"/>
            <a:ext cx="1039368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B6B5A49-D4D6-2B87-693D-2F74F7E52D6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50930" y="0"/>
            <a:ext cx="914400" cy="914400"/>
          </a:xfrm>
          <a:prstGeom prst="rect">
            <a:avLst/>
          </a:prstGeom>
        </p:spPr>
      </p:pic>
      <p:pic>
        <p:nvPicPr>
          <p:cNvPr id="5" name="Picture 4" descr="Logo&#10;&#10;AI-generated content may be incorrect.">
            <a:extLst>
              <a:ext uri="{FF2B5EF4-FFF2-40B4-BE49-F238E27FC236}">
                <a16:creationId xmlns:a16="http://schemas.microsoft.com/office/drawing/2014/main" id="{3B79BF85-79B4-B2F6-E39F-842F59488E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55" y="37024"/>
            <a:ext cx="858065" cy="7547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–"/>
        <a:tabLst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77FB7A43-19F9-69F8-EAE7-F9492C4D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5606" y="3305290"/>
            <a:ext cx="507151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ctr">
            <a:spAutoFit/>
          </a:bodyPr>
          <a:lstStyle/>
          <a:p>
            <a:pPr algn="l" eaLnBrk="1" hangingPunct="1"/>
            <a:r>
              <a:rPr lang="en-US" sz="1800" b="0" dirty="0">
                <a:latin typeface="Arial"/>
                <a:ea typeface="ＭＳ Ｐゴシック"/>
                <a:cs typeface="Arial"/>
              </a:rPr>
              <a:t>Lawrence Bradley, Philip Graybill, Jimmy Hughes, Ion Nicolaescu, Adam Shreve, Chien-Hua Chen, SaiKiran Hota</a:t>
            </a:r>
          </a:p>
          <a:p>
            <a:pPr algn="l" eaLnBrk="1" hangingPunct="1">
              <a:spcBef>
                <a:spcPts val="1200"/>
              </a:spcBef>
            </a:pPr>
            <a:r>
              <a:rPr lang="en-US" sz="1800" b="0" dirty="0">
                <a:latin typeface="Arial"/>
                <a:ea typeface="ＭＳ Ｐゴシック"/>
                <a:cs typeface="Arial"/>
              </a:rPr>
              <a:t>Advanced Cooling Technologies, Inc.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BA37E1-8474-56AD-C62B-52A0E0B0D3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90525" y="3091228"/>
            <a:ext cx="5635871" cy="3757247"/>
          </a:xfrm>
          <a:prstGeom prst="rect">
            <a:avLst/>
          </a:prstGeom>
        </p:spPr>
      </p:pic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54879" y="1587032"/>
            <a:ext cx="10282242" cy="946618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3D-Printed Loop Heat Pipes for CubeSat, SmallSat, and Lunar Habitat Applications </a:t>
            </a:r>
            <a:endParaRPr lang="en-US" b="0" dirty="0">
              <a:solidFill>
                <a:srgbClr val="FF4605"/>
              </a:solidFill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165606" y="4876800"/>
            <a:ext cx="507151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0" rIns="91440" bIns="45720" anchor="t">
            <a:spAutoFit/>
          </a:bodyPr>
          <a:lstStyle/>
          <a:p>
            <a:pPr algn="l" eaLnBrk="1" hangingPunct="1"/>
            <a:r>
              <a:rPr lang="en-US" sz="180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Thermal &amp; Fluids Analysis Workshop 2025</a:t>
            </a:r>
          </a:p>
          <a:p>
            <a:pPr algn="l" eaLnBrk="1" hangingPunct="1"/>
            <a:r>
              <a:rPr lang="en-US" sz="180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NASA Ames Research Center</a:t>
            </a:r>
            <a:endParaRPr lang="en-US" sz="1800" b="0" dirty="0">
              <a:solidFill>
                <a:schemeClr val="accent2"/>
              </a:solidFill>
              <a:latin typeface="Arial" pitchFamily="34" charset="0"/>
            </a:endParaRPr>
          </a:p>
          <a:p>
            <a:pPr algn="l" eaLnBrk="1" hangingPunct="1">
              <a:spcBef>
                <a:spcPts val="600"/>
              </a:spcBef>
            </a:pPr>
            <a:r>
              <a:rPr lang="en-US" sz="1800" b="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San Jose, CA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/>
                <a:ea typeface="ＭＳ Ｐゴシック"/>
                <a:cs typeface="Arial"/>
              </a:rPr>
              <a:t>August 4-7, 2025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F917E5F1-6E57-4C5E-B693-B8880278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1"/>
            <a:ext cx="12192000" cy="914399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40" tIns="45720" rIns="91440" bIns="45720" anchor="ctr"/>
          <a:lstStyle/>
          <a:p>
            <a:pPr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>
                <a:solidFill>
                  <a:schemeClr val="bg1"/>
                </a:solidFill>
                <a:latin typeface="Arial"/>
                <a:ea typeface="+mn-ea"/>
                <a:cs typeface="Arial"/>
              </a:rPr>
              <a:t>TFAWS 2025 Passive Thermal Technical Session</a:t>
            </a:r>
          </a:p>
        </p:txBody>
      </p:sp>
      <p:pic>
        <p:nvPicPr>
          <p:cNvPr id="11" name="Content Placeholder 6" descr="Shape&#10;&#10;AI-generated content may be incorrect.">
            <a:extLst>
              <a:ext uri="{FF2B5EF4-FFF2-40B4-BE49-F238E27FC236}">
                <a16:creationId xmlns:a16="http://schemas.microsoft.com/office/drawing/2014/main" id="{E0026DCD-8906-80DD-1DC9-E0B880CC6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7121" y="-42861"/>
            <a:ext cx="1002504" cy="100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F1F5381-7E05-B219-4531-289394C2D351}"/>
              </a:ext>
            </a:extLst>
          </p:cNvPr>
          <p:cNvGrpSpPr/>
          <p:nvPr/>
        </p:nvGrpSpPr>
        <p:grpSpPr>
          <a:xfrm>
            <a:off x="1406771" y="3396475"/>
            <a:ext cx="3601072" cy="2811000"/>
            <a:chOff x="979611" y="2683114"/>
            <a:chExt cx="3601072" cy="2811000"/>
          </a:xfrm>
        </p:grpSpPr>
        <p:pic>
          <p:nvPicPr>
            <p:cNvPr id="4" name="Picture 3" descr="Shape&#10;&#10;AI-generated content may be incorrect.">
              <a:extLst>
                <a:ext uri="{FF2B5EF4-FFF2-40B4-BE49-F238E27FC236}">
                  <a16:creationId xmlns:a16="http://schemas.microsoft.com/office/drawing/2014/main" id="{8CDC08DD-0247-664B-6EFF-F0F1DE2F2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23"/>
            <a:stretch/>
          </p:blipFill>
          <p:spPr>
            <a:xfrm>
              <a:off x="1859582" y="2683114"/>
              <a:ext cx="1841130" cy="1544495"/>
            </a:xfrm>
            <a:prstGeom prst="rect">
              <a:avLst/>
            </a:prstGeom>
          </p:spPr>
        </p:pic>
        <p:pic>
          <p:nvPicPr>
            <p:cNvPr id="7" name="Picture 6" descr="Shape&#10;&#10;AI-generated content may be incorrect.">
              <a:extLst>
                <a:ext uri="{FF2B5EF4-FFF2-40B4-BE49-F238E27FC236}">
                  <a16:creationId xmlns:a16="http://schemas.microsoft.com/office/drawing/2014/main" id="{BAC284A6-DC86-CB59-C8EA-01002B0E47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7"/>
            <a:stretch/>
          </p:blipFill>
          <p:spPr>
            <a:xfrm>
              <a:off x="979611" y="4269228"/>
              <a:ext cx="3601072" cy="1224886"/>
            </a:xfrm>
            <a:prstGeom prst="rect">
              <a:avLst/>
            </a:prstGeom>
          </p:spPr>
        </p:pic>
      </p:grpSp>
      <p:sp>
        <p:nvSpPr>
          <p:cNvPr id="5" name="Rectangle 10">
            <a:extLst>
              <a:ext uri="{FF2B5EF4-FFF2-40B4-BE49-F238E27FC236}">
                <a16:creationId xmlns:a16="http://schemas.microsoft.com/office/drawing/2014/main" id="{7E2B141E-EF3B-F115-F2DA-B8DD0C507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2" y="2647950"/>
            <a:ext cx="8324854" cy="39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2200" b="0" kern="0" dirty="0">
                <a:solidFill>
                  <a:srgbClr val="FF4605"/>
                </a:solidFill>
                <a:ea typeface="ＭＳ Ｐゴシック" charset="-128"/>
              </a:rPr>
              <a:t>Presented by: SaiKiran Hota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924755-4209-F2F2-8F94-D56A20322223}"/>
              </a:ext>
            </a:extLst>
          </p:cNvPr>
          <p:cNvSpPr txBox="1"/>
          <p:nvPr/>
        </p:nvSpPr>
        <p:spPr>
          <a:xfrm>
            <a:off x="9148941" y="6509921"/>
            <a:ext cx="3043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2868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5A0C-F914-51FE-9BEE-F078959A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Qualification: Vibration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A29E9-C416-7824-F2F4-0E2902757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20" y="1856232"/>
            <a:ext cx="5132832" cy="5410200"/>
          </a:xfrm>
        </p:spPr>
        <p:txBody>
          <a:bodyPr/>
          <a:lstStyle/>
          <a:p>
            <a:r>
              <a:rPr lang="en-US" dirty="0"/>
              <a:t>The LHP flight demonstration unit passed random vibration testing at NASA GSFC.</a:t>
            </a:r>
          </a:p>
          <a:p>
            <a:r>
              <a:rPr lang="en-US" dirty="0"/>
              <a:t>The assembly will next undergo TVAC testing, and then be shipped to NASA for integration with the flight payload.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871CA6-5ED5-58CC-9B2F-DF58CD55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8AAE04-FE0F-91E0-8BE3-B4456786E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6F98C9-7D32-E460-CBF9-35E362212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8993" y="1248387"/>
            <a:ext cx="4876800" cy="466670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01E6558-67C0-3C19-8CB5-589F47E4146C}"/>
              </a:ext>
            </a:extLst>
          </p:cNvPr>
          <p:cNvCxnSpPr>
            <a:cxnSpLocks/>
          </p:cNvCxnSpPr>
          <p:nvPr/>
        </p:nvCxnSpPr>
        <p:spPr>
          <a:xfrm>
            <a:off x="7875258" y="2562137"/>
            <a:ext cx="0" cy="410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9B362B0-0E00-1CF8-5B48-2095483654D0}"/>
              </a:ext>
            </a:extLst>
          </p:cNvPr>
          <p:cNvCxnSpPr>
            <a:cxnSpLocks/>
          </p:cNvCxnSpPr>
          <p:nvPr/>
        </p:nvCxnSpPr>
        <p:spPr>
          <a:xfrm>
            <a:off x="6775704" y="3492465"/>
            <a:ext cx="901155" cy="3683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89C5FF-9011-E73C-560D-EA801E5E494C}"/>
              </a:ext>
            </a:extLst>
          </p:cNvPr>
          <p:cNvCxnSpPr>
            <a:cxnSpLocks/>
          </p:cNvCxnSpPr>
          <p:nvPr/>
        </p:nvCxnSpPr>
        <p:spPr>
          <a:xfrm flipH="1">
            <a:off x="9421524" y="2808551"/>
            <a:ext cx="112875" cy="620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CABB5F-DE90-47D7-40DF-C84B3700C2E7}"/>
              </a:ext>
            </a:extLst>
          </p:cNvPr>
          <p:cNvCxnSpPr>
            <a:cxnSpLocks/>
          </p:cNvCxnSpPr>
          <p:nvPr/>
        </p:nvCxnSpPr>
        <p:spPr>
          <a:xfrm flipH="1">
            <a:off x="7789734" y="2808551"/>
            <a:ext cx="1744665" cy="4865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46F21C-338F-162C-51AF-E3AAA770AD6F}"/>
              </a:ext>
            </a:extLst>
          </p:cNvPr>
          <p:cNvSpPr txBox="1"/>
          <p:nvPr/>
        </p:nvSpPr>
        <p:spPr>
          <a:xfrm>
            <a:off x="7144888" y="2172061"/>
            <a:ext cx="1460741" cy="39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CubeSat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1F534-3573-CACF-C574-CC44A73F53C0}"/>
              </a:ext>
            </a:extLst>
          </p:cNvPr>
          <p:cNvSpPr txBox="1"/>
          <p:nvPr/>
        </p:nvSpPr>
        <p:spPr>
          <a:xfrm>
            <a:off x="6123432" y="2808551"/>
            <a:ext cx="1460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Vibration table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E3549C-5006-453F-E870-00140077075D}"/>
              </a:ext>
            </a:extLst>
          </p:cNvPr>
          <p:cNvSpPr txBox="1"/>
          <p:nvPr/>
        </p:nvSpPr>
        <p:spPr>
          <a:xfrm>
            <a:off x="8774418" y="2508295"/>
            <a:ext cx="2062346" cy="39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Accelerometers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069AA9-B953-BC67-81C0-9FC9E9880983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32679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3BD71-A972-8EE5-543B-04FDF3996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E82C5-66F7-E786-4CF6-C42239DB0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SBIR Units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4A206-B358-8549-6143-0ACE0D758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12U CubeSat, ESPA-Sat, Lunar Habitat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EA5E21-4112-E9F4-6687-FA95B5D9E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63E394-B98B-D8CA-ED90-C1ECC852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8C48-CEA1-40D7-918C-CBF5F81BA8C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18A5B-2622-5B0E-B48A-9AD570E9CBDA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4734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F312-0575-D5E8-4605-1EFEA064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CubeSat Loop Heat Pipe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5BE1C-9484-0577-62C4-240648288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07592"/>
            <a:ext cx="3596640" cy="2432304"/>
          </a:xfrm>
        </p:spPr>
        <p:txBody>
          <a:bodyPr/>
          <a:lstStyle/>
          <a:p>
            <a:r>
              <a:rPr lang="en-US" dirty="0"/>
              <a:t>Heat Load: 50W</a:t>
            </a:r>
          </a:p>
          <a:p>
            <a:r>
              <a:rPr lang="en-US" dirty="0"/>
              <a:t>Fluid: Ammonia</a:t>
            </a:r>
          </a:p>
          <a:p>
            <a:r>
              <a:rPr lang="en-US" dirty="0"/>
              <a:t>Radiator Size: 0.06m²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A4E2A-E483-607A-780C-70287FA3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8BF473-6092-A3B7-E5BC-712AE3E47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148F0D-AA23-6AD0-1F51-E86689A1C2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35" b="46653"/>
          <a:stretch>
            <a:fillRect/>
          </a:stretch>
        </p:blipFill>
        <p:spPr>
          <a:xfrm>
            <a:off x="4014983" y="1084072"/>
            <a:ext cx="8138658" cy="19405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36EFB1-4CAC-0D12-9437-25BD79151999}"/>
              </a:ext>
            </a:extLst>
          </p:cNvPr>
          <p:cNvSpPr/>
          <p:nvPr/>
        </p:nvSpPr>
        <p:spPr>
          <a:xfrm>
            <a:off x="7416801" y="1084072"/>
            <a:ext cx="1625599" cy="1940559"/>
          </a:xfrm>
          <a:prstGeom prst="rect">
            <a:avLst/>
          </a:prstGeom>
          <a:solidFill>
            <a:srgbClr val="FFFF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9EBB7E-B228-C2B3-E1F9-5084A1FB8273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5398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3AE9-E906-5010-4C85-82E79C01D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12U CubeSat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52FB3-1519-D4D9-EB78-036A0A3E8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4876800" cy="5410200"/>
          </a:xfrm>
        </p:spPr>
        <p:txBody>
          <a:bodyPr/>
          <a:lstStyle/>
          <a:p>
            <a:r>
              <a:rPr lang="en-US" dirty="0"/>
              <a:t>The 12U CubeSat utilizes the same evaporator as the 3U CubeSat, paired to a deployable radiator panel (50W of rejection, single-sided).</a:t>
            </a:r>
          </a:p>
          <a:p>
            <a:r>
              <a:rPr lang="en-US" dirty="0"/>
              <a:t>ACT’s flexible transport lines couple the deployable radiator panel to the evaporator, allowing for two-phase fluid transport across the hinge-line, with low stack height.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D08E0-4611-54D1-0DB6-71FF384A0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22C47-B8C1-902C-4FF6-E2D8CAF6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E6B06A-2B00-FF35-AEC7-09C90B123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8025" y="1601108"/>
            <a:ext cx="5574375" cy="3655783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F3828-194E-B8C9-2F15-F04C5631CE21}"/>
              </a:ext>
            </a:extLst>
          </p:cNvPr>
          <p:cNvSpPr txBox="1"/>
          <p:nvPr/>
        </p:nvSpPr>
        <p:spPr>
          <a:xfrm>
            <a:off x="6440632" y="5295606"/>
            <a:ext cx="4709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CAD Model of 12U CubeSat in Deployed State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749B60-CC40-BAA1-D8B0-C81C09A72902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5893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CEDC8-441A-1239-059D-D5F3175EF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SmallSat Loop Heat Pipe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C7763E-F25E-F44A-44F9-CEF6C2A0F1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Heat Load (250W)</a:t>
            </a:r>
          </a:p>
          <a:p>
            <a:r>
              <a:rPr lang="en-US" dirty="0"/>
              <a:t>Fluid: Ammonia</a:t>
            </a:r>
          </a:p>
          <a:p>
            <a:r>
              <a:rPr lang="en-US" dirty="0"/>
              <a:t>Radiator Size: 0.7m²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CE0185-AD4A-1734-4BA1-35B677F2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924B4-C916-2D5B-A257-1DA17CB2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AE1740-1649-E817-EB44-5BFF371F99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35" b="46653"/>
          <a:stretch>
            <a:fillRect/>
          </a:stretch>
        </p:blipFill>
        <p:spPr>
          <a:xfrm>
            <a:off x="3970030" y="914400"/>
            <a:ext cx="8138658" cy="19405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475F10B-D0FC-6C81-CB2E-8285D18880CC}"/>
              </a:ext>
            </a:extLst>
          </p:cNvPr>
          <p:cNvSpPr/>
          <p:nvPr/>
        </p:nvSpPr>
        <p:spPr>
          <a:xfrm>
            <a:off x="8940800" y="914400"/>
            <a:ext cx="1446784" cy="1940559"/>
          </a:xfrm>
          <a:prstGeom prst="rect">
            <a:avLst/>
          </a:prstGeom>
          <a:solidFill>
            <a:srgbClr val="FFFF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03BAE-1799-C987-C6D0-9BA2D886B7E1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58441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0A20-65A6-F63F-0230-CDD1FEA6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SmallSat Loop Heat Pipe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3D15F-DA81-AD41-83A5-FAEA78A11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34" y="990600"/>
            <a:ext cx="5868202" cy="5410200"/>
          </a:xfrm>
        </p:spPr>
        <p:txBody>
          <a:bodyPr/>
          <a:lstStyle/>
          <a:p>
            <a:r>
              <a:rPr lang="en-US" dirty="0"/>
              <a:t>A 3D-printed LHP with deployable radiator is currently being fabricated for an ESPA-class SmallSat application.</a:t>
            </a:r>
          </a:p>
          <a:p>
            <a:r>
              <a:rPr lang="en-US" dirty="0"/>
              <a:t>The system is designed to provide an additional 300W of heat rejection.</a:t>
            </a:r>
          </a:p>
          <a:p>
            <a:r>
              <a:rPr lang="en-US" dirty="0"/>
              <a:t>For this LHP, part of the compensation chamber is printed with the rest of the evaporator, further reducing system cost.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0CA37-8E38-CC9E-72D6-E03CD2EA1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51949-9DE3-3EF8-53EE-967C5ED5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0D0381A-718B-AD57-0ED2-32DC8E38B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 b="40385"/>
          <a:stretch/>
        </p:blipFill>
        <p:spPr bwMode="auto">
          <a:xfrm>
            <a:off x="907690" y="4662668"/>
            <a:ext cx="4611988" cy="120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532E4E-65B8-D3FD-66AC-684D1188B7A8}"/>
              </a:ext>
            </a:extLst>
          </p:cNvPr>
          <p:cNvSpPr txBox="1"/>
          <p:nvPr/>
        </p:nvSpPr>
        <p:spPr>
          <a:xfrm>
            <a:off x="1193533" y="5943600"/>
            <a:ext cx="3994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SmallSat evaporator w/ partial compensation chamber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E2465-05C2-70EF-46DF-0587B6059B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95393"/>
            <a:ext cx="5988466" cy="38672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7DA64D-5F76-C8C2-4F55-E5B38103FB81}"/>
              </a:ext>
            </a:extLst>
          </p:cNvPr>
          <p:cNvSpPr txBox="1"/>
          <p:nvPr/>
        </p:nvSpPr>
        <p:spPr>
          <a:xfrm>
            <a:off x="6683141" y="5432558"/>
            <a:ext cx="4981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SmallSat thermal management system including deployable radiator.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0AAB09-ADAB-D140-D9A1-A7E54B72F744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162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5A8B-B986-8541-0DB7-D2567E35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SmallSat LHP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C06F-8CD7-2645-8F9C-C5EE1514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4876800" cy="5410200"/>
          </a:xfrm>
        </p:spPr>
        <p:txBody>
          <a:bodyPr/>
          <a:lstStyle/>
          <a:p>
            <a:r>
              <a:rPr lang="en-US" dirty="0"/>
              <a:t>The SmallSat evaporator underwent TVAC testing in a separate program. </a:t>
            </a:r>
          </a:p>
          <a:p>
            <a:r>
              <a:rPr lang="en-US" dirty="0"/>
              <a:t>Conductance peaked at 12.5 W/K (300W)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E8AED-4D6A-9DCC-5FD9-7ADA8CC73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53DC9-8B52-A692-F450-E16BCCE9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70A2E2-FD28-D62A-7FCF-4D1737B4A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366" y="1112242"/>
            <a:ext cx="6064289" cy="43925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2DB16B-91A4-5EA7-007D-52DFF580EF02}"/>
              </a:ext>
            </a:extLst>
          </p:cNvPr>
          <p:cNvSpPr txBox="1"/>
          <p:nvPr/>
        </p:nvSpPr>
        <p:spPr>
          <a:xfrm>
            <a:off x="5687493" y="5662311"/>
            <a:ext cx="624603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Conductance = Power/(Evaporator-Radiator)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3F55F7-A40D-7B72-C4D0-0108803E5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57" y="3012574"/>
            <a:ext cx="4335807" cy="29310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FC8C94-37BA-DE36-A75D-E4951CD4B513}"/>
              </a:ext>
            </a:extLst>
          </p:cNvPr>
          <p:cNvSpPr txBox="1"/>
          <p:nvPr/>
        </p:nvSpPr>
        <p:spPr>
          <a:xfrm>
            <a:off x="1140966" y="5997714"/>
            <a:ext cx="3556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TVAC Testing of SmallSat LHP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53842-2AF5-4F86-7232-EE9AE9F92B79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66475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7F5B-1D0C-89DA-F835-93D55DA3D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SmallSat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2B5DA-FDD5-3866-9F22-33D34A82E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Qualification Testing</a:t>
            </a:r>
          </a:p>
          <a:p>
            <a:pPr lvl="1"/>
            <a:r>
              <a:rPr lang="en-US" dirty="0"/>
              <a:t>Thermal vacuum chamber testing</a:t>
            </a:r>
          </a:p>
          <a:p>
            <a:pPr lvl="2"/>
            <a:r>
              <a:rPr lang="en-US" dirty="0"/>
              <a:t>Steady State Operation (September 2025)</a:t>
            </a:r>
          </a:p>
          <a:p>
            <a:pPr lvl="2"/>
            <a:r>
              <a:rPr lang="en-US" dirty="0"/>
              <a:t>Cold Start-Up Operation (September 2025)</a:t>
            </a:r>
          </a:p>
          <a:p>
            <a:pPr lvl="1"/>
            <a:r>
              <a:rPr lang="en-US" dirty="0"/>
              <a:t>Deployment Testing (October 2025)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C1E43-27D7-A0E8-50D0-88828E6D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E0C59-5903-66C0-F531-5BAC06D7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6C3ECF-C9EB-B663-1308-2480E9605F71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5179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166A2-7813-B16E-EC87-6D890D670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Loop Heat Pipe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73A9D-E8C0-4D85-C926-C8AEF7CD2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" y="990600"/>
            <a:ext cx="10972800" cy="5410200"/>
          </a:xfrm>
        </p:spPr>
        <p:txBody>
          <a:bodyPr/>
          <a:lstStyle/>
          <a:p>
            <a:r>
              <a:rPr lang="en-US" dirty="0"/>
              <a:t>Heat Load: 1kW</a:t>
            </a:r>
          </a:p>
          <a:p>
            <a:r>
              <a:rPr lang="en-US" dirty="0"/>
              <a:t>Fluid: Propylene</a:t>
            </a:r>
          </a:p>
          <a:p>
            <a:r>
              <a:rPr lang="en-US" dirty="0"/>
              <a:t>Radiator Size: 2.41m²</a:t>
            </a:r>
          </a:p>
          <a:p>
            <a:r>
              <a:rPr lang="en-US" dirty="0"/>
              <a:t>Thermal Control Valve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073775-776F-BEAB-6EBF-ADF1ECFF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6B5F5-0436-63B5-B47A-732CFFAC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85F17F09-3455-B843-9976-CB8DD473E1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35" b="46653"/>
          <a:stretch>
            <a:fillRect/>
          </a:stretch>
        </p:blipFill>
        <p:spPr>
          <a:xfrm>
            <a:off x="3714535" y="914400"/>
            <a:ext cx="8284425" cy="19405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ABE8A7-6889-280E-EDF6-8449606FC7A8}"/>
              </a:ext>
            </a:extLst>
          </p:cNvPr>
          <p:cNvSpPr/>
          <p:nvPr/>
        </p:nvSpPr>
        <p:spPr>
          <a:xfrm>
            <a:off x="10232136" y="914400"/>
            <a:ext cx="1431544" cy="1940559"/>
          </a:xfrm>
          <a:prstGeom prst="rect">
            <a:avLst/>
          </a:prstGeom>
          <a:solidFill>
            <a:srgbClr val="FFFF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2BE7-A678-A534-E2FB-029FC3315309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67031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6E77D-B434-EAB6-BDE1-264860F3D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Loop Heat Pipe Fabrication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52FB6-7B1F-38ED-ACB5-472325F01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" y="990600"/>
            <a:ext cx="4337304" cy="5410200"/>
          </a:xfrm>
        </p:spPr>
        <p:txBody>
          <a:bodyPr/>
          <a:lstStyle/>
          <a:p>
            <a:r>
              <a:rPr lang="en-US" dirty="0"/>
              <a:t>Heat is provided to the lunar LHP evaporator through liquid channels, with heat to be supplied from a 50/50 PGW mixture.</a:t>
            </a:r>
          </a:p>
          <a:p>
            <a:r>
              <a:rPr lang="en-US" dirty="0"/>
              <a:t>The liquid loop channels are printed with the rest of the evaporator. </a:t>
            </a:r>
          </a:p>
          <a:p>
            <a:r>
              <a:rPr lang="en-US" dirty="0"/>
              <a:t>Currently, the evaporator is awaiting integration with the radiator and thermal control valve.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94A-3CCF-733E-320D-B8200DC3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FDD255-833B-4485-37E2-3181FD24E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4D59D4-C1BB-4B38-7336-8D241B259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398" y="920702"/>
            <a:ext cx="2265705" cy="51184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88C154-851B-8096-9749-1D67CC61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14" y="3385041"/>
            <a:ext cx="3355340" cy="254438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ED73A8-A028-70B4-8785-13D10C52721C}"/>
              </a:ext>
            </a:extLst>
          </p:cNvPr>
          <p:cNvCxnSpPr>
            <a:cxnSpLocks/>
          </p:cNvCxnSpPr>
          <p:nvPr/>
        </p:nvCxnSpPr>
        <p:spPr>
          <a:xfrm>
            <a:off x="6623440" y="4071590"/>
            <a:ext cx="436880" cy="396240"/>
          </a:xfrm>
          <a:prstGeom prst="straightConnector1">
            <a:avLst/>
          </a:prstGeom>
          <a:ln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D487BF1-7E70-ED79-4C98-49B985368AD1}"/>
              </a:ext>
            </a:extLst>
          </p:cNvPr>
          <p:cNvSpPr txBox="1"/>
          <p:nvPr/>
        </p:nvSpPr>
        <p:spPr>
          <a:xfrm>
            <a:off x="5552974" y="342900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Liquid loop channels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7324DA-E947-C2ED-7561-A02520D8D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762" y="1027714"/>
            <a:ext cx="5006583" cy="18859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1CE661-BFA7-98BF-4C48-9CF820F678B7}"/>
              </a:ext>
            </a:extLst>
          </p:cNvPr>
          <p:cNvSpPr txBox="1"/>
          <p:nvPr/>
        </p:nvSpPr>
        <p:spPr>
          <a:xfrm>
            <a:off x="5398560" y="94077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Radiator Panel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BCAE93-FF5D-D980-140E-936A8A84B1BB}"/>
              </a:ext>
            </a:extLst>
          </p:cNvPr>
          <p:cNvSpPr txBox="1"/>
          <p:nvPr/>
        </p:nvSpPr>
        <p:spPr>
          <a:xfrm>
            <a:off x="9265920" y="943280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Lunar Evaporator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954BA-14E3-878C-91B2-F6ABAE6BC3A0}"/>
              </a:ext>
            </a:extLst>
          </p:cNvPr>
          <p:cNvSpPr txBox="1"/>
          <p:nvPr/>
        </p:nvSpPr>
        <p:spPr>
          <a:xfrm>
            <a:off x="9293122" y="2049477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SmallSat Evaporator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98B65-E2C3-9BE2-12B8-29EF9FAA1FBD}"/>
              </a:ext>
            </a:extLst>
          </p:cNvPr>
          <p:cNvSpPr txBox="1"/>
          <p:nvPr/>
        </p:nvSpPr>
        <p:spPr>
          <a:xfrm>
            <a:off x="9183667" y="3820342"/>
            <a:ext cx="2092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CubeSat Evaporator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4416EBC-BC1B-ECBE-5B66-77133B8A6C67}"/>
              </a:ext>
            </a:extLst>
          </p:cNvPr>
          <p:cNvCxnSpPr>
            <a:cxnSpLocks/>
          </p:cNvCxnSpPr>
          <p:nvPr/>
        </p:nvCxnSpPr>
        <p:spPr>
          <a:xfrm>
            <a:off x="10698250" y="1574448"/>
            <a:ext cx="436880" cy="396240"/>
          </a:xfrm>
          <a:prstGeom prst="straightConnector1">
            <a:avLst/>
          </a:prstGeom>
          <a:ln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1C3B7E-B450-4F2A-7BE0-762ABF9AE7BF}"/>
              </a:ext>
            </a:extLst>
          </p:cNvPr>
          <p:cNvCxnSpPr>
            <a:cxnSpLocks/>
          </p:cNvCxnSpPr>
          <p:nvPr/>
        </p:nvCxnSpPr>
        <p:spPr>
          <a:xfrm>
            <a:off x="10458201" y="2739791"/>
            <a:ext cx="0" cy="645250"/>
          </a:xfrm>
          <a:prstGeom prst="straightConnector1">
            <a:avLst/>
          </a:prstGeom>
          <a:ln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FE8F4EC-F577-1285-8339-B62D210A36CD}"/>
              </a:ext>
            </a:extLst>
          </p:cNvPr>
          <p:cNvCxnSpPr>
            <a:cxnSpLocks/>
          </p:cNvCxnSpPr>
          <p:nvPr/>
        </p:nvCxnSpPr>
        <p:spPr>
          <a:xfrm>
            <a:off x="10031481" y="4555172"/>
            <a:ext cx="0" cy="540492"/>
          </a:xfrm>
          <a:prstGeom prst="straightConnector1">
            <a:avLst/>
          </a:prstGeom>
          <a:ln>
            <a:solidFill>
              <a:srgbClr val="FF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51FC711-C020-E88F-37D6-B9C0E2F39902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4793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E3FC-6A63-12BD-9751-F1F2FAD5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50311-5040-1CD8-E6B9-B4569D99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59161-B833-CBC8-4028-C21DCDE6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7C2655-8CF6-4027-C0A2-587223926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3D-Printed Loop Heat Pipes?</a:t>
            </a:r>
          </a:p>
          <a:p>
            <a:r>
              <a:rPr lang="en-US" dirty="0"/>
              <a:t>3D-Printed Loop Heat Pipes for Different Applications</a:t>
            </a:r>
          </a:p>
          <a:p>
            <a:pPr lvl="1"/>
            <a:r>
              <a:rPr lang="en-US" dirty="0"/>
              <a:t>Flight Demonstration CubeSat (3U)</a:t>
            </a:r>
          </a:p>
          <a:p>
            <a:pPr lvl="1"/>
            <a:r>
              <a:rPr lang="en-US" dirty="0"/>
              <a:t>CubeSat (12U)</a:t>
            </a:r>
          </a:p>
          <a:p>
            <a:pPr lvl="1"/>
            <a:r>
              <a:rPr lang="en-US" dirty="0"/>
              <a:t>SmallSat (ESPA-Class)</a:t>
            </a:r>
          </a:p>
          <a:p>
            <a:pPr lvl="1"/>
            <a:r>
              <a:rPr lang="en-US" dirty="0"/>
              <a:t>Lunar Habitat Application</a:t>
            </a:r>
          </a:p>
          <a:p>
            <a:r>
              <a:rPr lang="en-US" dirty="0"/>
              <a:t>Thermal Control Valve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D18E1-53F2-8B20-80F1-DDCF0E7B9D3A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0634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D34E-1B20-8B50-766C-96095868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LHP With Thermal Control Valve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9C911-F22B-6351-9FC6-940C40B5E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256" y="909944"/>
            <a:ext cx="8772144" cy="5410200"/>
          </a:xfrm>
        </p:spPr>
        <p:txBody>
          <a:bodyPr/>
          <a:lstStyle/>
          <a:p>
            <a:r>
              <a:rPr lang="en-US" dirty="0"/>
              <a:t>For lunar night survival, it is critical to turn down LHP conductance to keep heat at the payload. </a:t>
            </a:r>
          </a:p>
          <a:p>
            <a:r>
              <a:rPr lang="en-US" dirty="0"/>
              <a:t>A thermal control valve is a device that can passively decouple the LHP evaporator and radiator panel.</a:t>
            </a:r>
          </a:p>
          <a:p>
            <a:r>
              <a:rPr lang="en-US" dirty="0"/>
              <a:t>ACT’s thermal control valve design has few moving parts, and it actuates as the vapor pressure in the LHP changes.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391DF-DDD4-B4A2-F837-34A0ABFD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480F43-49FC-E6E2-8E86-08EA7F9F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6EB736-EE27-A3F7-5629-AE2F3A561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66" y="3557016"/>
            <a:ext cx="7026249" cy="26824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E5CDB6-C38E-0F38-DD8C-A4341EFD0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848" y="1494581"/>
            <a:ext cx="2540000" cy="37225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4AB009-4846-3A26-99BC-200CC46F42AF}"/>
              </a:ext>
            </a:extLst>
          </p:cNvPr>
          <p:cNvSpPr txBox="1"/>
          <p:nvPr/>
        </p:nvSpPr>
        <p:spPr>
          <a:xfrm>
            <a:off x="8866124" y="5274045"/>
            <a:ext cx="2187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Control Valve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808C8A-3280-27EE-3148-FEB3B713A194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12347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E8010-1DB3-CB25-06BB-05929E2A4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Lunar LHP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D3AE-03FE-22D7-7920-A5D063A20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Fabrication of the LHP (August 2025)</a:t>
            </a:r>
          </a:p>
          <a:p>
            <a:r>
              <a:rPr lang="en-US" dirty="0"/>
              <a:t>Integration with single-phase liquid loop heater (August 2025)</a:t>
            </a:r>
          </a:p>
          <a:p>
            <a:r>
              <a:rPr lang="en-US" dirty="0"/>
              <a:t>Qualification testing</a:t>
            </a:r>
          </a:p>
          <a:p>
            <a:pPr lvl="1"/>
            <a:r>
              <a:rPr lang="en-US" dirty="0"/>
              <a:t>Ambient Testing (September 2025)</a:t>
            </a:r>
          </a:p>
          <a:p>
            <a:pPr lvl="1"/>
            <a:r>
              <a:rPr lang="en-US" dirty="0"/>
              <a:t>Thermal vacuum chamber testing</a:t>
            </a:r>
          </a:p>
          <a:p>
            <a:pPr lvl="2"/>
            <a:r>
              <a:rPr lang="en-US" dirty="0"/>
              <a:t>Steady State Operation (October 2025)</a:t>
            </a:r>
          </a:p>
          <a:p>
            <a:pPr lvl="2"/>
            <a:r>
              <a:rPr lang="en-US" dirty="0"/>
              <a:t>Lunar Night Survival TCV Actuation (October 2025)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9655F8-B129-C4F3-0074-FDCAF2D0B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8A779-BAE1-EFF7-ED45-828EB7AB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3877A8-AF58-CB4B-3D18-57370EF3B3A5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1183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0202-87DB-B99D-C495-A2B1596D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10737-06D4-5353-02F5-F25D128E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3D-printing promises to reduce the cost and lead time for LHPs dramatically.</a:t>
            </a:r>
          </a:p>
          <a:p>
            <a:r>
              <a:rPr lang="en-US" dirty="0"/>
              <a:t>Four 3D-printed LHPs are in various stages of development for different applications:</a:t>
            </a:r>
          </a:p>
          <a:p>
            <a:pPr lvl="1"/>
            <a:r>
              <a:rPr lang="en-US" dirty="0"/>
              <a:t>3U CubeSat Flight Unit (15W)</a:t>
            </a:r>
          </a:p>
          <a:p>
            <a:pPr lvl="1"/>
            <a:r>
              <a:rPr lang="en-US" dirty="0"/>
              <a:t>12U CubeSat (50W)</a:t>
            </a:r>
          </a:p>
          <a:p>
            <a:pPr lvl="1"/>
            <a:r>
              <a:rPr lang="en-US" dirty="0"/>
              <a:t>ESPA-Class SmallSat (250W)</a:t>
            </a:r>
          </a:p>
          <a:p>
            <a:pPr lvl="1"/>
            <a:r>
              <a:rPr lang="en-US" dirty="0"/>
              <a:t>Lunar Habitat Unit (1kW)</a:t>
            </a:r>
          </a:p>
          <a:p>
            <a:r>
              <a:rPr lang="en-US" dirty="0"/>
              <a:t>ACT will continue fabrication of all four units through 2025.</a:t>
            </a:r>
          </a:p>
          <a:p>
            <a:r>
              <a:rPr lang="en-US" dirty="0"/>
              <a:t>Following a successful flight test, the 3D-printed LHP will be TRL 7 in early 2026.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6C088B-3ACC-6F02-9EC3-E044A58E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A094CE-F80E-7F9C-F56C-D21D3AF51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3E1E8-36D9-109C-3050-675F4F1CCA76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49376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234A2-1DFE-4181-46A9-2C2B2D6CD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B2F2F-2542-B31C-6617-8E4CA8568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We’d like to thank Jon Allison and Mishra Columbia of the AFRL for their continued support of the SmallSat LHP.</a:t>
            </a:r>
          </a:p>
          <a:p>
            <a:r>
              <a:rPr lang="en-US" dirty="0"/>
              <a:t>A big thanks goes to Stephanie Mauro and William Johnson of NASA Marshall for their support of the CubeSat and Lunar LHPs.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29608C-80F1-0130-BE7E-A93CE11A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9A0EAE-277B-4B0A-B8CF-17710B06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79B80-CD49-5F88-3BDA-A2AAC458B956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42037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8E4A1-E7CF-5E2C-AD6B-6274D96D9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Loop Heat Pipes?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7DE5F-EEC0-481B-7BB7-72FD6368B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132832" cy="5410200"/>
          </a:xfrm>
        </p:spPr>
        <p:txBody>
          <a:bodyPr/>
          <a:lstStyle/>
          <a:p>
            <a:r>
              <a:rPr lang="en-US" sz="2000" dirty="0"/>
              <a:t>Why Loop Heat Pipes (LHP):</a:t>
            </a:r>
          </a:p>
          <a:p>
            <a:pPr lvl="1"/>
            <a:r>
              <a:rPr lang="en-US" sz="1800" dirty="0"/>
              <a:t>Performance in gravity adverse conditions (ground testing, lunar environments).</a:t>
            </a:r>
          </a:p>
          <a:p>
            <a:pPr lvl="1"/>
            <a:r>
              <a:rPr lang="en-US" sz="1800" dirty="0"/>
              <a:t>Heat can be spread to multiple surfaces.</a:t>
            </a:r>
          </a:p>
          <a:p>
            <a:pPr lvl="1"/>
            <a:r>
              <a:rPr lang="en-US" sz="1800" dirty="0"/>
              <a:t>Heat can be spread to a deployable radiator via flexible links.</a:t>
            </a:r>
          </a:p>
          <a:p>
            <a:r>
              <a:rPr lang="en-US" sz="2000" dirty="0"/>
              <a:t>Four Main Sizes Under Fabrication:</a:t>
            </a:r>
          </a:p>
          <a:p>
            <a:pPr lvl="1"/>
            <a:r>
              <a:rPr lang="en-US" sz="1800" dirty="0"/>
              <a:t>3U CubeSat</a:t>
            </a:r>
          </a:p>
          <a:p>
            <a:pPr lvl="1"/>
            <a:r>
              <a:rPr lang="en-US" sz="1800" dirty="0"/>
              <a:t>12U CubeSat</a:t>
            </a:r>
          </a:p>
          <a:p>
            <a:pPr lvl="1"/>
            <a:r>
              <a:rPr lang="en-US" sz="1800" dirty="0"/>
              <a:t>ESPA-Class </a:t>
            </a:r>
            <a:r>
              <a:rPr lang="en-US" sz="1800" dirty="0" err="1"/>
              <a:t>SmallSat</a:t>
            </a:r>
            <a:endParaRPr lang="en-US" sz="1800" dirty="0"/>
          </a:p>
          <a:p>
            <a:pPr lvl="1"/>
            <a:r>
              <a:rPr lang="en-US" sz="1800" dirty="0"/>
              <a:t>Lunar Unit</a:t>
            </a:r>
          </a:p>
          <a:p>
            <a:r>
              <a:rPr lang="en-US" sz="2000" dirty="0"/>
              <a:t>Thermal Performance:</a:t>
            </a:r>
          </a:p>
          <a:p>
            <a:pPr lvl="1"/>
            <a:r>
              <a:rPr lang="en-US" dirty="0"/>
              <a:t>High thermal conductance </a:t>
            </a:r>
          </a:p>
          <a:p>
            <a:pPr lvl="1"/>
            <a:r>
              <a:rPr lang="en-US" dirty="0"/>
              <a:t>Pumping capability (&gt;60” against gravity)</a:t>
            </a:r>
          </a:p>
          <a:p>
            <a:pPr lvl="1"/>
            <a:r>
              <a:rPr lang="en-US" dirty="0"/>
              <a:t>Long transport distance (10’)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3A31C3-F821-005C-C608-472C10E81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1FD94-FAF2-BAC7-4076-88F0E30C1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51 no legs  5x7">
            <a:extLst>
              <a:ext uri="{FF2B5EF4-FFF2-40B4-BE49-F238E27FC236}">
                <a16:creationId xmlns:a16="http://schemas.microsoft.com/office/drawing/2014/main" id="{7850376E-C690-9AF6-B9BA-22F525108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778" y="1108629"/>
            <a:ext cx="4199450" cy="223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11">
            <a:extLst>
              <a:ext uri="{FF2B5EF4-FFF2-40B4-BE49-F238E27FC236}">
                <a16:creationId xmlns:a16="http://schemas.microsoft.com/office/drawing/2014/main" id="{BD2DB6C1-9594-7659-1098-19522F48E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9" t="17253" r="6882" b="14221"/>
          <a:stretch>
            <a:fillRect/>
          </a:stretch>
        </p:blipFill>
        <p:spPr bwMode="auto">
          <a:xfrm>
            <a:off x="7048779" y="3619500"/>
            <a:ext cx="4199449" cy="225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B94AE8-29CF-8029-915D-C9AD1FF40BA6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4358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3766-A4F7-9DBE-43BD-E25D869B7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Loop Heat Pipes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FC168-2332-20CF-0378-61A8695A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9A7E3-931C-72A9-4AF2-2C6675F3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687CEBD-5BB4-8656-1D3B-1601A649A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524"/>
          <a:stretch/>
        </p:blipFill>
        <p:spPr>
          <a:xfrm>
            <a:off x="468473" y="2854267"/>
            <a:ext cx="5325682" cy="3017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623EFC-C103-3F71-ACF0-17A48A9F7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713"/>
          <a:stretch/>
        </p:blipFill>
        <p:spPr>
          <a:xfrm>
            <a:off x="7696859" y="3146172"/>
            <a:ext cx="3630106" cy="13288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E3CADC-795D-0BD3-B09E-B468DEAF9864}"/>
              </a:ext>
            </a:extLst>
          </p:cNvPr>
          <p:cNvSpPr/>
          <p:nvPr/>
        </p:nvSpPr>
        <p:spPr>
          <a:xfrm>
            <a:off x="7904032" y="4959755"/>
            <a:ext cx="2391165" cy="625506"/>
          </a:xfrm>
          <a:prstGeom prst="rect">
            <a:avLst/>
          </a:prstGeom>
          <a:solidFill>
            <a:srgbClr val="333399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259689-4AC9-158A-FAF0-25707721B7FA}"/>
              </a:ext>
            </a:extLst>
          </p:cNvPr>
          <p:cNvSpPr txBox="1"/>
          <p:nvPr/>
        </p:nvSpPr>
        <p:spPr>
          <a:xfrm>
            <a:off x="7316359" y="4525252"/>
            <a:ext cx="155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3D Printed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A7A31E-E503-232C-EF07-1540CA8F9F24}"/>
              </a:ext>
            </a:extLst>
          </p:cNvPr>
          <p:cNvSpPr/>
          <p:nvPr/>
        </p:nvSpPr>
        <p:spPr>
          <a:xfrm>
            <a:off x="7904032" y="5159810"/>
            <a:ext cx="1449605" cy="425451"/>
          </a:xfrm>
          <a:prstGeom prst="rect">
            <a:avLst/>
          </a:prstGeom>
          <a:solidFill>
            <a:srgbClr val="3333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Printed Wick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21E6C5-F020-FFB6-D812-2ABB4528106A}"/>
              </a:ext>
            </a:extLst>
          </p:cNvPr>
          <p:cNvSpPr/>
          <p:nvPr/>
        </p:nvSpPr>
        <p:spPr>
          <a:xfrm>
            <a:off x="10253812" y="4959756"/>
            <a:ext cx="1073153" cy="625506"/>
          </a:xfrm>
          <a:prstGeom prst="rect">
            <a:avLst/>
          </a:prstGeom>
          <a:solidFill>
            <a:srgbClr val="333399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/>
              <a:t>Compensation Chamber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C5F124-22C1-2C58-B31C-6B5D0E9B7F1F}"/>
              </a:ext>
            </a:extLst>
          </p:cNvPr>
          <p:cNvSpPr txBox="1"/>
          <p:nvPr/>
        </p:nvSpPr>
        <p:spPr>
          <a:xfrm>
            <a:off x="10111713" y="4470188"/>
            <a:ext cx="1027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Welding Joint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0626301-F024-0124-3A8F-C1668BE7F073}"/>
              </a:ext>
            </a:extLst>
          </p:cNvPr>
          <p:cNvCxnSpPr>
            <a:cxnSpLocks/>
          </p:cNvCxnSpPr>
          <p:nvPr/>
        </p:nvCxnSpPr>
        <p:spPr>
          <a:xfrm flipH="1">
            <a:off x="10253812" y="4821255"/>
            <a:ext cx="108642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5CF2075-4947-A3A7-4662-36442D99156A}"/>
              </a:ext>
            </a:extLst>
          </p:cNvPr>
          <p:cNvSpPr txBox="1"/>
          <p:nvPr/>
        </p:nvSpPr>
        <p:spPr>
          <a:xfrm>
            <a:off x="8349413" y="4928978"/>
            <a:ext cx="1876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Printed Envelope &amp; Seal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6CA368-C7F5-6EC8-E8C3-7E7BAA71E224}"/>
              </a:ext>
            </a:extLst>
          </p:cNvPr>
          <p:cNvSpPr/>
          <p:nvPr/>
        </p:nvSpPr>
        <p:spPr>
          <a:xfrm>
            <a:off x="7575821" y="3298613"/>
            <a:ext cx="1429713" cy="212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6CAF1B-56E1-39E7-F9BB-12C9C0245C8B}"/>
              </a:ext>
            </a:extLst>
          </p:cNvPr>
          <p:cNvSpPr txBox="1"/>
          <p:nvPr/>
        </p:nvSpPr>
        <p:spPr>
          <a:xfrm>
            <a:off x="7371760" y="3223382"/>
            <a:ext cx="16337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Traditional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B726357-DC70-F4CD-55C2-3336DCA9C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356544"/>
              </p:ext>
            </p:extLst>
          </p:nvPr>
        </p:nvGraphicFramePr>
        <p:xfrm>
          <a:off x="1345692" y="1373964"/>
          <a:ext cx="9793225" cy="920661"/>
        </p:xfrm>
        <a:graphic>
          <a:graphicData uri="http://schemas.openxmlformats.org/drawingml/2006/table">
            <a:tbl>
              <a:tblPr/>
              <a:tblGrid>
                <a:gridCol w="823453">
                  <a:extLst>
                    <a:ext uri="{9D8B030D-6E8A-4147-A177-3AD203B41FA5}">
                      <a16:colId xmlns:a16="http://schemas.microsoft.com/office/drawing/2014/main" val="796456061"/>
                    </a:ext>
                  </a:extLst>
                </a:gridCol>
                <a:gridCol w="1102841">
                  <a:extLst>
                    <a:ext uri="{9D8B030D-6E8A-4147-A177-3AD203B41FA5}">
                      <a16:colId xmlns:a16="http://schemas.microsoft.com/office/drawing/2014/main" val="676807768"/>
                    </a:ext>
                  </a:extLst>
                </a:gridCol>
                <a:gridCol w="896977">
                  <a:extLst>
                    <a:ext uri="{9D8B030D-6E8A-4147-A177-3AD203B41FA5}">
                      <a16:colId xmlns:a16="http://schemas.microsoft.com/office/drawing/2014/main" val="2949211372"/>
                    </a:ext>
                  </a:extLst>
                </a:gridCol>
                <a:gridCol w="1367522">
                  <a:extLst>
                    <a:ext uri="{9D8B030D-6E8A-4147-A177-3AD203B41FA5}">
                      <a16:colId xmlns:a16="http://schemas.microsoft.com/office/drawing/2014/main" val="4014163447"/>
                    </a:ext>
                  </a:extLst>
                </a:gridCol>
                <a:gridCol w="2235091">
                  <a:extLst>
                    <a:ext uri="{9D8B030D-6E8A-4147-A177-3AD203B41FA5}">
                      <a16:colId xmlns:a16="http://schemas.microsoft.com/office/drawing/2014/main" val="1219758319"/>
                    </a:ext>
                  </a:extLst>
                </a:gridCol>
                <a:gridCol w="3367341">
                  <a:extLst>
                    <a:ext uri="{9D8B030D-6E8A-4147-A177-3AD203B41FA5}">
                      <a16:colId xmlns:a16="http://schemas.microsoft.com/office/drawing/2014/main" val="4192860708"/>
                    </a:ext>
                  </a:extLst>
                </a:gridCol>
              </a:tblGrid>
              <a:tr h="306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Types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Wick Structure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Pore Radius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Vapor Seal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Pros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6764881"/>
                  </a:ext>
                </a:extLst>
              </a:tr>
              <a:tr h="306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Traditional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Sintered Nickel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1µm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Knife-edge seal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Heritage (VIPER)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Complex manufacturing sequence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529161"/>
                  </a:ext>
                </a:extLst>
              </a:tr>
              <a:tr h="30688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3D-Printed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3D-Printed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6µm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Integral to 3D-print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Simpler manufacturing process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AM Process may trigger additional qualification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539667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C8E5112F-FAFA-4363-4B86-95BE923ABC12}"/>
              </a:ext>
            </a:extLst>
          </p:cNvPr>
          <p:cNvSpPr/>
          <p:nvPr/>
        </p:nvSpPr>
        <p:spPr bwMode="auto">
          <a:xfrm>
            <a:off x="468473" y="5585261"/>
            <a:ext cx="738535" cy="35833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9287E-62E8-F844-96EF-23E7FB0A0942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4391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0ADC-93DE-DC6E-AA89-658DC2FE4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3D-Printed Loop Heat Pipe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83A9-9201-172F-629B-8DFB640C6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8505" y="944237"/>
            <a:ext cx="5384800" cy="5410200"/>
          </a:xfrm>
        </p:spPr>
        <p:txBody>
          <a:bodyPr/>
          <a:lstStyle/>
          <a:p>
            <a:r>
              <a:rPr lang="en-US" dirty="0"/>
              <a:t>The entire evaporator is 3D-printed</a:t>
            </a:r>
          </a:p>
          <a:p>
            <a:r>
              <a:rPr lang="en-US" dirty="0"/>
              <a:t>Significant cost reductions compared to traditional LHPs</a:t>
            </a:r>
          </a:p>
          <a:p>
            <a:r>
              <a:rPr lang="en-US" dirty="0"/>
              <a:t>Highly scalable</a:t>
            </a:r>
          </a:p>
          <a:p>
            <a:pPr lvl="1"/>
            <a:r>
              <a:rPr lang="en-US" dirty="0"/>
              <a:t>100W with a 1.25” long wick</a:t>
            </a:r>
          </a:p>
          <a:p>
            <a:pPr lvl="1"/>
            <a:r>
              <a:rPr lang="en-US" dirty="0"/>
              <a:t>450W with a 4” long wick</a:t>
            </a:r>
          </a:p>
          <a:p>
            <a:r>
              <a:rPr lang="en-US" dirty="0"/>
              <a:t>Low Power Startup</a:t>
            </a:r>
          </a:p>
          <a:p>
            <a:r>
              <a:rPr lang="en-US" dirty="0"/>
              <a:t>Low Heat Leak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57E16-D658-EB0C-8E64-A1BCCB76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99CED-6919-4E7D-A690-AD3E6D16DAA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6A507-0C0E-203A-625C-3DA2EB358E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B3039FB-64E5-CC8D-7AAA-AF0B697492E0}"/>
              </a:ext>
            </a:extLst>
          </p:cNvPr>
          <p:cNvGrpSpPr>
            <a:grpSpLocks noChangeAspect="1"/>
          </p:cNvGrpSpPr>
          <p:nvPr/>
        </p:nvGrpSpPr>
        <p:grpSpPr>
          <a:xfrm>
            <a:off x="5060749" y="944237"/>
            <a:ext cx="4149397" cy="3164769"/>
            <a:chOff x="5954556" y="3486597"/>
            <a:chExt cx="4149397" cy="31647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B73658-4BFF-4858-A630-BABDC562C5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2963" y="3486597"/>
              <a:ext cx="2286675" cy="2750850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5FB0CBF-9D65-D013-4082-7F1E2B2FFA39}"/>
                </a:ext>
              </a:extLst>
            </p:cNvPr>
            <p:cNvCxnSpPr>
              <a:cxnSpLocks/>
            </p:cNvCxnSpPr>
            <p:nvPr/>
          </p:nvCxnSpPr>
          <p:spPr>
            <a:xfrm>
              <a:off x="8617346" y="4687312"/>
              <a:ext cx="0" cy="3174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C5ED6D-7C3C-8178-3D46-9A0DCB740634}"/>
                </a:ext>
              </a:extLst>
            </p:cNvPr>
            <p:cNvSpPr txBox="1"/>
            <p:nvPr/>
          </p:nvSpPr>
          <p:spPr>
            <a:xfrm>
              <a:off x="7958416" y="4392687"/>
              <a:ext cx="1834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Vapor Outlet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73513F-8433-26F5-8E3F-3C66E584441F}"/>
                </a:ext>
              </a:extLst>
            </p:cNvPr>
            <p:cNvSpPr txBox="1"/>
            <p:nvPr/>
          </p:nvSpPr>
          <p:spPr>
            <a:xfrm>
              <a:off x="5954556" y="5772222"/>
              <a:ext cx="18343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Charge Port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0C6BF20-94ED-1672-FA60-8D79855E44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3974" y="5690651"/>
              <a:ext cx="175388" cy="20678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00101F-366E-0FBA-4A9B-9F092AB9102F}"/>
                </a:ext>
              </a:extLst>
            </p:cNvPr>
            <p:cNvSpPr txBox="1"/>
            <p:nvPr/>
          </p:nvSpPr>
          <p:spPr>
            <a:xfrm>
              <a:off x="8269630" y="6066591"/>
              <a:ext cx="183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Integrated vapor space cap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46D07C3-6553-4CE7-2C0E-31F13C172A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61564" y="5978710"/>
              <a:ext cx="205075" cy="1628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41DDDA-76E6-C0F3-50BC-180CA152858B}"/>
                </a:ext>
              </a:extLst>
            </p:cNvPr>
            <p:cNvSpPr txBox="1"/>
            <p:nvPr/>
          </p:nvSpPr>
          <p:spPr>
            <a:xfrm>
              <a:off x="7031668" y="3660739"/>
              <a:ext cx="189413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CubeSat </a:t>
              </a:r>
              <a:r>
                <a:rPr lang="en-US" dirty="0" err="1"/>
                <a:t>Evap</a:t>
              </a:r>
              <a:r>
                <a:rPr lang="en-US" dirty="0"/>
                <a:t> </a:t>
              </a:r>
              <a:r>
                <a:rPr lang="en-US" sz="1200" dirty="0"/>
                <a:t>(5/8”x1.25”)</a:t>
              </a:r>
              <a:endParaRPr lang="en-US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02669CBA-A053-4A34-A4B5-54CA9C0DC0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552" y="1135450"/>
            <a:ext cx="3200400" cy="19473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A0871C7-04E5-65FD-73B0-7EF49EEA7368}"/>
              </a:ext>
            </a:extLst>
          </p:cNvPr>
          <p:cNvSpPr txBox="1"/>
          <p:nvPr/>
        </p:nvSpPr>
        <p:spPr>
          <a:xfrm>
            <a:off x="8854552" y="3045531"/>
            <a:ext cx="320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Thermal vacuum chamber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952B36-5A13-DAC7-37DC-B604B7E90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8932" y="4016978"/>
            <a:ext cx="3200400" cy="216348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C174B20-727C-2CCA-E7D4-44887FD6C87C}"/>
              </a:ext>
            </a:extLst>
          </p:cNvPr>
          <p:cNvGrpSpPr/>
          <p:nvPr/>
        </p:nvGrpSpPr>
        <p:grpSpPr>
          <a:xfrm>
            <a:off x="5305447" y="4295148"/>
            <a:ext cx="2540000" cy="1817976"/>
            <a:chOff x="4277721" y="3026313"/>
            <a:chExt cx="1600200" cy="1142568"/>
          </a:xfrm>
        </p:grpSpPr>
        <p:pic>
          <p:nvPicPr>
            <p:cNvPr id="21" name="Content Placeholder 4">
              <a:extLst>
                <a:ext uri="{FF2B5EF4-FFF2-40B4-BE49-F238E27FC236}">
                  <a16:creationId xmlns:a16="http://schemas.microsoft.com/office/drawing/2014/main" id="{02BC7159-B225-D084-9E02-581C2CEE4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" r="4359"/>
            <a:stretch/>
          </p:blipFill>
          <p:spPr>
            <a:xfrm rot="5400000">
              <a:off x="4506537" y="2797497"/>
              <a:ext cx="1142568" cy="16002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04B32FD-1A71-1927-24C4-78C3266AC061}"/>
                </a:ext>
              </a:extLst>
            </p:cNvPr>
            <p:cNvSpPr txBox="1"/>
            <p:nvPr/>
          </p:nvSpPr>
          <p:spPr>
            <a:xfrm>
              <a:off x="4348602" y="3972214"/>
              <a:ext cx="590811" cy="187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10”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822B81-1A1D-6B72-8403-C90EF04A6895}"/>
                </a:ext>
              </a:extLst>
            </p:cNvPr>
            <p:cNvSpPr txBox="1"/>
            <p:nvPr/>
          </p:nvSpPr>
          <p:spPr>
            <a:xfrm>
              <a:off x="4609778" y="3460652"/>
              <a:ext cx="86134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4”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C52156-16EE-F642-6163-B00887F97E81}"/>
                </a:ext>
              </a:extLst>
            </p:cNvPr>
            <p:cNvSpPr txBox="1"/>
            <p:nvPr/>
          </p:nvSpPr>
          <p:spPr>
            <a:xfrm>
              <a:off x="4590865" y="3067922"/>
              <a:ext cx="518303" cy="1874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1.25”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BDED331-EE86-676E-ABFE-FD7E6AE9208D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298F25-6CE6-FCA3-6CD8-90B186E65E7A}"/>
              </a:ext>
            </a:extLst>
          </p:cNvPr>
          <p:cNvSpPr txBox="1"/>
          <p:nvPr/>
        </p:nvSpPr>
        <p:spPr>
          <a:xfrm>
            <a:off x="8882465" y="6161532"/>
            <a:ext cx="3200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TVAC testing LHP (TRL6)</a:t>
            </a:r>
          </a:p>
        </p:txBody>
      </p:sp>
    </p:spTree>
    <p:extLst>
      <p:ext uri="{BB962C8B-B14F-4D97-AF65-F5344CB8AC3E}">
        <p14:creationId xmlns:p14="http://schemas.microsoft.com/office/powerpoint/2010/main" val="171840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6970-6F53-494F-44BC-B35A1EEC8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3D-Printed LHP Configurations for Many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C30FD-DF0C-EAA2-41DC-C98F2DE95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1549667"/>
          </a:xfrm>
        </p:spPr>
        <p:txBody>
          <a:bodyPr/>
          <a:lstStyle/>
          <a:p>
            <a:r>
              <a:rPr lang="en-US" dirty="0"/>
              <a:t>Four LHPs are being designed for different applications and are at various stages of the development and fabrication process.</a:t>
            </a:r>
          </a:p>
          <a:p>
            <a:r>
              <a:rPr lang="en-US" dirty="0"/>
              <a:t>One is a flight unit, and the other three are being developed through SBIR efforts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FDD48F-B557-40FA-5486-FBE4A70B6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65C6F-B976-D8CD-3157-3204591F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72A510-B74F-F868-C93E-1FD14EFB893A}"/>
              </a:ext>
            </a:extLst>
          </p:cNvPr>
          <p:cNvSpPr txBox="1"/>
          <p:nvPr/>
        </p:nvSpPr>
        <p:spPr>
          <a:xfrm>
            <a:off x="4141517" y="2292156"/>
            <a:ext cx="40688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Four LHPs Under Development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8CEB76-D23D-D6A5-6DBD-B32BA1C0F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7864" y="4176163"/>
            <a:ext cx="2696834" cy="1388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8D2A7B-D635-ABDD-62FD-CDBAFEF7A357}"/>
              </a:ext>
            </a:extLst>
          </p:cNvPr>
          <p:cNvSpPr txBox="1"/>
          <p:nvPr/>
        </p:nvSpPr>
        <p:spPr>
          <a:xfrm>
            <a:off x="345284" y="4504345"/>
            <a:ext cx="136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 Demo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F4D53-9F2A-51C3-7F05-5F65F9AD1CC1}"/>
              </a:ext>
            </a:extLst>
          </p:cNvPr>
          <p:cNvSpPr txBox="1"/>
          <p:nvPr/>
        </p:nvSpPr>
        <p:spPr>
          <a:xfrm>
            <a:off x="2891606" y="4504345"/>
            <a:ext cx="136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CubeSat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501B4-BCA4-B750-23C1-0EFE6FFB6870}"/>
              </a:ext>
            </a:extLst>
          </p:cNvPr>
          <p:cNvSpPr txBox="1"/>
          <p:nvPr/>
        </p:nvSpPr>
        <p:spPr>
          <a:xfrm>
            <a:off x="6046318" y="4504345"/>
            <a:ext cx="136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SmallSat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936190-8762-C123-6A23-E875896785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2654" y="4893877"/>
            <a:ext cx="2578995" cy="15290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C472CF-BB35-1CB7-FE8C-75EA166D5A5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605" r="30392"/>
          <a:stretch/>
        </p:blipFill>
        <p:spPr>
          <a:xfrm>
            <a:off x="1140624" y="4129379"/>
            <a:ext cx="1134232" cy="2296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2FE71D-ACD1-A42F-9ADE-908D524E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6402" y="4873677"/>
            <a:ext cx="2462753" cy="1615121"/>
          </a:xfrm>
          <a:prstGeom prst="rect">
            <a:avLst/>
          </a:prstGeom>
          <a:noFill/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104570B-94AD-80EA-6F78-E59CE2CF9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90801"/>
              </p:ext>
            </p:extLst>
          </p:nvPr>
        </p:nvGraphicFramePr>
        <p:xfrm>
          <a:off x="1707740" y="2721338"/>
          <a:ext cx="9246773" cy="1423169"/>
        </p:xfrm>
        <a:graphic>
          <a:graphicData uri="http://schemas.openxmlformats.org/drawingml/2006/table">
            <a:tbl>
              <a:tblPr/>
              <a:tblGrid>
                <a:gridCol w="1625806">
                  <a:extLst>
                    <a:ext uri="{9D8B030D-6E8A-4147-A177-3AD203B41FA5}">
                      <a16:colId xmlns:a16="http://schemas.microsoft.com/office/drawing/2014/main" val="2581588111"/>
                    </a:ext>
                  </a:extLst>
                </a:gridCol>
                <a:gridCol w="1151614">
                  <a:extLst>
                    <a:ext uri="{9D8B030D-6E8A-4147-A177-3AD203B41FA5}">
                      <a16:colId xmlns:a16="http://schemas.microsoft.com/office/drawing/2014/main" val="1911570336"/>
                    </a:ext>
                  </a:extLst>
                </a:gridCol>
                <a:gridCol w="1625806">
                  <a:extLst>
                    <a:ext uri="{9D8B030D-6E8A-4147-A177-3AD203B41FA5}">
                      <a16:colId xmlns:a16="http://schemas.microsoft.com/office/drawing/2014/main" val="2103899807"/>
                    </a:ext>
                  </a:extLst>
                </a:gridCol>
                <a:gridCol w="1625806">
                  <a:extLst>
                    <a:ext uri="{9D8B030D-6E8A-4147-A177-3AD203B41FA5}">
                      <a16:colId xmlns:a16="http://schemas.microsoft.com/office/drawing/2014/main" val="123800538"/>
                    </a:ext>
                  </a:extLst>
                </a:gridCol>
                <a:gridCol w="1591935">
                  <a:extLst>
                    <a:ext uri="{9D8B030D-6E8A-4147-A177-3AD203B41FA5}">
                      <a16:colId xmlns:a16="http://schemas.microsoft.com/office/drawing/2014/main" val="2788125951"/>
                    </a:ext>
                  </a:extLst>
                </a:gridCol>
                <a:gridCol w="1625806">
                  <a:extLst>
                    <a:ext uri="{9D8B030D-6E8A-4147-A177-3AD203B41FA5}">
                      <a16:colId xmlns:a16="http://schemas.microsoft.com/office/drawing/2014/main" val="1459188079"/>
                    </a:ext>
                  </a:extLst>
                </a:gridCol>
              </a:tblGrid>
              <a:tr h="50960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Target Application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 Load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Operating Fluid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Deployable Radiator Panel (DRP)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Thermal Control Valve (TCV)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Approx. Wick Size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220264"/>
                  </a:ext>
                </a:extLst>
              </a:tr>
              <a:tr h="34206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 Demo (CubeSat, 3U)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Ammonia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Ø5/8" x 1.25"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056821"/>
                  </a:ext>
                </a:extLst>
              </a:tr>
              <a:tr h="18729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CubeSat (12U)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Ammonia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Ø5/8" x 1.25"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229742"/>
                  </a:ext>
                </a:extLst>
              </a:tr>
              <a:tr h="1745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SmallSat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Ammonia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Ø1” x 4”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9092696"/>
                  </a:ext>
                </a:extLst>
              </a:tr>
              <a:tr h="17452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Lunar TCS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1kW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Propylene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Ø1” x 10”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948612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33A5FCD6-69C1-9211-F7A4-CA7091B559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3195" y="4401778"/>
            <a:ext cx="2386889" cy="202360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02C1A4E-DF14-21E6-58FB-FA255920993E}"/>
              </a:ext>
            </a:extLst>
          </p:cNvPr>
          <p:cNvSpPr txBox="1"/>
          <p:nvPr/>
        </p:nvSpPr>
        <p:spPr>
          <a:xfrm>
            <a:off x="9371946" y="4522202"/>
            <a:ext cx="1880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Lunar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8813-298F-F0D3-753C-F469FA72CFAB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5891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57E72-3336-785F-9C31-78A1A89E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Unit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883B5F-C776-E021-5175-CA8763F68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3U CubeSat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10CCD-8483-FD6E-71FD-2A02395C6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30831-7151-BE4D-9ADE-A20F216C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E8C48-CEA1-40D7-918C-CBF5F81BA8C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51D64F-B925-E066-842E-1382F83E91F0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9221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4AE2-D9C9-BE5A-2898-76ECE04C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Demonstration Unit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B094-7EB4-F4D7-BE1F-7E17D65CC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7757160" cy="1627632"/>
          </a:xfrm>
        </p:spPr>
        <p:txBody>
          <a:bodyPr/>
          <a:lstStyle/>
          <a:p>
            <a:r>
              <a:rPr lang="en-US" sz="2000" dirty="0"/>
              <a:t>ACT will fly the 3D-printed LHP as a part of NASA’s CubeSat Launch Initiative (Early 2026)</a:t>
            </a:r>
          </a:p>
          <a:p>
            <a:r>
              <a:rPr lang="en-US" sz="2000" dirty="0"/>
              <a:t>The 3D-printed LHP is integrated into a 3U CubeSat (5/8”OD x 1.25” wick size)</a:t>
            </a:r>
          </a:p>
          <a:p>
            <a:r>
              <a:rPr lang="en-US" sz="2000" dirty="0"/>
              <a:t>Ambient testing has been completed on the LHP.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A3922B-7608-EAD0-4E94-45176740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F1FE6-18AB-E6FF-2A4E-0536FD685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5E5F14-1DF7-7A86-8EE6-25B2CDD76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0" y="882969"/>
            <a:ext cx="2009027" cy="50920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8D9DD8-EEF9-1C53-338D-CFDAEBA404E4}"/>
              </a:ext>
            </a:extLst>
          </p:cNvPr>
          <p:cNvSpPr txBox="1"/>
          <p:nvPr/>
        </p:nvSpPr>
        <p:spPr>
          <a:xfrm>
            <a:off x="8898833" y="5975031"/>
            <a:ext cx="2296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Flight Unit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9D911D-CCAD-7E07-E5DA-FED9ED4B6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06" y="2732532"/>
            <a:ext cx="7460133" cy="2880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D4D85A-AAE6-F94D-CFF4-844CAC8D75A3}"/>
              </a:ext>
            </a:extLst>
          </p:cNvPr>
          <p:cNvSpPr txBox="1"/>
          <p:nvPr/>
        </p:nvSpPr>
        <p:spPr>
          <a:xfrm>
            <a:off x="609600" y="5692914"/>
            <a:ext cx="7693546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3D-printed LHP will be TRL 7 with a successful flight demonstration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C348CF-94B8-345A-984F-49EA5DA72E22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3200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C2E9-ECEF-0294-4D5A-CCE48DDE4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Flight 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093B0-0B04-F5C9-9CB8-7CA1F803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944" y="914400"/>
            <a:ext cx="3337560" cy="5410200"/>
          </a:xfrm>
        </p:spPr>
        <p:txBody>
          <a:bodyPr/>
          <a:lstStyle/>
          <a:p>
            <a:r>
              <a:rPr lang="en-US" dirty="0"/>
              <a:t>3U CubeSat evaporator demonstrated 125W of heat transport capability in lab testing (with cold plate condenser)</a:t>
            </a:r>
          </a:p>
          <a:p>
            <a:r>
              <a:rPr lang="en-US" dirty="0"/>
              <a:t>Nominal rejection of the flight unit is 16W (radiator limited)</a:t>
            </a:r>
          </a:p>
          <a:p>
            <a:r>
              <a:rPr lang="en-US" dirty="0"/>
              <a:t>Maximum LHP conductance of </a:t>
            </a:r>
            <a:r>
              <a:rPr lang="en-US" b="1" dirty="0"/>
              <a:t>4 W/K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A33E8-A3E7-14BA-2B0D-B05F7F6A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Arial"/>
                <a:ea typeface="ＭＳ Ｐゴシック"/>
                <a:cs typeface="Arial"/>
              </a:rPr>
              <a:t>TFAWS 2025 – August 4-7,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6F73D-D70A-081C-0610-AE7D14D0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BC54C-8623-636C-1360-7E5462F02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6" y="1174750"/>
            <a:ext cx="8494978" cy="39001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91873D-9CA0-99D5-6F21-FDC47D6581E6}"/>
              </a:ext>
            </a:extLst>
          </p:cNvPr>
          <p:cNvSpPr txBox="1"/>
          <p:nvPr/>
        </p:nvSpPr>
        <p:spPr>
          <a:xfrm>
            <a:off x="949025" y="5452417"/>
            <a:ext cx="58166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Conductance = Heater Power / (TC1-TC5)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0427E-2439-EFF7-BAC9-C5E440B269E0}"/>
              </a:ext>
            </a:extLst>
          </p:cNvPr>
          <p:cNvSpPr txBox="1"/>
          <p:nvPr/>
        </p:nvSpPr>
        <p:spPr>
          <a:xfrm>
            <a:off x="2958084" y="6674078"/>
            <a:ext cx="62758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Distribution A: </a:t>
            </a:r>
            <a:r>
              <a:rPr lang="en-US" sz="800" b="0" i="1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Approved for public release; distribution is unlimited. Public Affairs release approval </a:t>
            </a:r>
            <a:r>
              <a:rPr lang="en-US" sz="800" i="1" dirty="0">
                <a:solidFill>
                  <a:srgbClr val="242424"/>
                </a:solidFill>
                <a:latin typeface="Aptos" panose="020B0004020202020204" pitchFamily="34" charset="0"/>
              </a:rPr>
              <a:t>#AFRL-2025-3776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5444909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9349bec-f6d6-4581-a243-30eb8b4d9727">
      <Terms xmlns="http://schemas.microsoft.com/office/infopath/2007/PartnerControls"/>
    </lcf76f155ced4ddcb4097134ff3c332f>
    <TaxCatchAll xmlns="f1c8cde4-8972-4c28-8907-b1a5623db71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4DBCF558E974F8F6042B85F27F550" ma:contentTypeVersion="13" ma:contentTypeDescription="Create a new document." ma:contentTypeScope="" ma:versionID="7b74fb5f3375dd4fc092dbfc1fb88b89">
  <xsd:schema xmlns:xsd="http://www.w3.org/2001/XMLSchema" xmlns:xs="http://www.w3.org/2001/XMLSchema" xmlns:p="http://schemas.microsoft.com/office/2006/metadata/properties" xmlns:ns2="49349bec-f6d6-4581-a243-30eb8b4d9727" xmlns:ns3="f1c8cde4-8972-4c28-8907-b1a5623db717" targetNamespace="http://schemas.microsoft.com/office/2006/metadata/properties" ma:root="true" ma:fieldsID="9682bcb3a656ed21ee82cdfd8496da3d" ns2:_="" ns3:_="">
    <xsd:import namespace="49349bec-f6d6-4581-a243-30eb8b4d9727"/>
    <xsd:import namespace="f1c8cde4-8972-4c28-8907-b1a5623db7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49bec-f6d6-4581-a243-30eb8b4d97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c8cde4-8972-4c28-8907-b1a5623db71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ebc1034-8d74-4b17-a399-7b30c8a07dcb}" ma:internalName="TaxCatchAll" ma:showField="CatchAllData" ma:web="f1c8cde4-8972-4c28-8907-b1a5623db7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75F7E1-25EC-49AD-AD10-E5DBBDD78C4A}">
  <ds:schemaRefs>
    <ds:schemaRef ds:uri="49349bec-f6d6-4581-a243-30eb8b4d9727"/>
    <ds:schemaRef ds:uri="f1c8cde4-8972-4c28-8907-b1a5623db71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894325-1500-46CD-AACB-D910819C9C55}">
  <ds:schemaRefs>
    <ds:schemaRef ds:uri="49349bec-f6d6-4581-a243-30eb8b4d9727"/>
    <ds:schemaRef ds:uri="f1c8cde4-8972-4c28-8907-b1a5623db7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1761</Words>
  <Application>Microsoft Office PowerPoint</Application>
  <PresentationFormat>Widescreen</PresentationFormat>
  <Paragraphs>269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ＭＳ Ｐゴシック</vt:lpstr>
      <vt:lpstr>Aptos</vt:lpstr>
      <vt:lpstr>Aptos Narrow</vt:lpstr>
      <vt:lpstr>Arial</vt:lpstr>
      <vt:lpstr>Calibri</vt:lpstr>
      <vt:lpstr>Times</vt:lpstr>
      <vt:lpstr>Blank</vt:lpstr>
      <vt:lpstr>3D-Printed Loop Heat Pipes for CubeSat, SmallSat, and Lunar Habitat Applications </vt:lpstr>
      <vt:lpstr>Agenda</vt:lpstr>
      <vt:lpstr>Why Loop Heat Pipes?</vt:lpstr>
      <vt:lpstr>Types of Loop Heat Pipes</vt:lpstr>
      <vt:lpstr>3D-Printed Loop Heat Pipe</vt:lpstr>
      <vt:lpstr>3D-Printed LHP Configurations for Many Applications</vt:lpstr>
      <vt:lpstr>Flight Unit</vt:lpstr>
      <vt:lpstr>Flight Demonstration Unit</vt:lpstr>
      <vt:lpstr>Technology Flight Demonstration</vt:lpstr>
      <vt:lpstr>Flight Qualification: Vibration Testing</vt:lpstr>
      <vt:lpstr>SBIR Units</vt:lpstr>
      <vt:lpstr>CubeSat Loop Heat Pipe Design</vt:lpstr>
      <vt:lpstr>12U CubeSat Unit</vt:lpstr>
      <vt:lpstr>SmallSat Loop Heat Pipe Design</vt:lpstr>
      <vt:lpstr>SmallSat Loop Heat Pipe</vt:lpstr>
      <vt:lpstr>SmallSat LHP Performance</vt:lpstr>
      <vt:lpstr>SmallSat Next Steps</vt:lpstr>
      <vt:lpstr>Lunar Loop Heat Pipe Design</vt:lpstr>
      <vt:lpstr>Lunar Loop Heat Pipe Fabrication</vt:lpstr>
      <vt:lpstr>LHP With Thermal Control Valve</vt:lpstr>
      <vt:lpstr>Lunar LHP Next Steps</vt:lpstr>
      <vt:lpstr>Summary</vt:lpstr>
      <vt:lpstr>Acknowledgements 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Larry Bradley</cp:lastModifiedBy>
  <cp:revision>15</cp:revision>
  <cp:lastPrinted>2001-11-30T21:59:45Z</cp:lastPrinted>
  <dcterms:created xsi:type="dcterms:W3CDTF">2001-11-21T21:59:03Z</dcterms:created>
  <dcterms:modified xsi:type="dcterms:W3CDTF">2025-08-03T03:04:57Z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0x0101001654DBCF558E974F8F6042B85F27F550</vt:lpwstr>
  </property>
  <property fmtid="{D5CDD505-2E9C-101B-9397-08002B2CF9AE}" pid="3" name="MediaServiceImageTags">
    <vt:lpwstr/>
  </property>
</Properties>
</file>