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4"/>
    <p:sldMasterId id="2147483661" r:id="rId5"/>
    <p:sldMasterId id="2147483676" r:id="rId6"/>
    <p:sldMasterId id="2147483687" r:id="rId7"/>
  </p:sldMasterIdLst>
  <p:notesMasterIdLst>
    <p:notesMasterId r:id="rId33"/>
  </p:notesMasterIdLst>
  <p:handoutMasterIdLst>
    <p:handoutMasterId r:id="rId34"/>
  </p:handoutMasterIdLst>
  <p:sldIdLst>
    <p:sldId id="568" r:id="rId8"/>
    <p:sldId id="977" r:id="rId9"/>
    <p:sldId id="569" r:id="rId10"/>
    <p:sldId id="991" r:id="rId11"/>
    <p:sldId id="975" r:id="rId12"/>
    <p:sldId id="985" r:id="rId13"/>
    <p:sldId id="978" r:id="rId14"/>
    <p:sldId id="979" r:id="rId15"/>
    <p:sldId id="984" r:id="rId16"/>
    <p:sldId id="980" r:id="rId17"/>
    <p:sldId id="982" r:id="rId18"/>
    <p:sldId id="386" r:id="rId19"/>
    <p:sldId id="976" r:id="rId20"/>
    <p:sldId id="997" r:id="rId21"/>
    <p:sldId id="989" r:id="rId22"/>
    <p:sldId id="990" r:id="rId23"/>
    <p:sldId id="995" r:id="rId24"/>
    <p:sldId id="925" r:id="rId25"/>
    <p:sldId id="993" r:id="rId26"/>
    <p:sldId id="992" r:id="rId27"/>
    <p:sldId id="987" r:id="rId28"/>
    <p:sldId id="593" r:id="rId29"/>
    <p:sldId id="996" r:id="rId30"/>
    <p:sldId id="751" r:id="rId31"/>
    <p:sldId id="983" r:id="rId32"/>
  </p:sldIdLst>
  <p:sldSz cx="12192000" cy="6858000"/>
  <p:notesSz cx="6858000" cy="9144000"/>
  <p:embeddedFontLst>
    <p:embeddedFont>
      <p:font typeface="Cambria Math" panose="02040503050406030204" pitchFamily="18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  <p:embeddedFont>
      <p:font typeface="Poppins Bold" panose="00000800000000000000" charset="0"/>
      <p:bold r:id="rId44"/>
      <p:italic r:id="rId45"/>
    </p:embeddedFont>
    <p:embeddedFont>
      <p:font typeface="Poppins Light" panose="00000400000000000000" pitchFamily="2" charset="0"/>
      <p:regular r:id="rId46"/>
      <p:italic r:id="rId47"/>
    </p:embeddedFont>
    <p:embeddedFont>
      <p:font typeface="Poppins SemiBold" panose="00000700000000000000" pitchFamily="2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9C6061-E4B1-7B4E-B415-74A206E41221}">
          <p14:sldIdLst>
            <p14:sldId id="568"/>
            <p14:sldId id="977"/>
            <p14:sldId id="569"/>
            <p14:sldId id="991"/>
            <p14:sldId id="975"/>
            <p14:sldId id="985"/>
            <p14:sldId id="978"/>
            <p14:sldId id="979"/>
            <p14:sldId id="984"/>
            <p14:sldId id="980"/>
            <p14:sldId id="982"/>
            <p14:sldId id="386"/>
            <p14:sldId id="976"/>
            <p14:sldId id="997"/>
            <p14:sldId id="989"/>
            <p14:sldId id="990"/>
            <p14:sldId id="995"/>
            <p14:sldId id="925"/>
            <p14:sldId id="993"/>
            <p14:sldId id="992"/>
            <p14:sldId id="987"/>
            <p14:sldId id="593"/>
            <p14:sldId id="996"/>
            <p14:sldId id="751"/>
            <p14:sldId id="9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3E4111-FBE8-C399-B8BD-DE2C247C30FE}" name="Łukasz Krulisz" initials="" userId="S::lkrulisz@kplabs.pl::5799263d-0bb2-4b4a-b660-5a25beb06e90" providerId="AD"/>
  <p188:author id="{2CE1771A-DCA7-F490-0F65-F54DE7A44019}" name="cezary.czajkowski@pwr.edu.pl" initials="ce" userId="S::urn:spo:guest#cezary.czajkowski@pwr.edu.pl::" providerId="AD"/>
  <p188:author id="{185ACD2F-AB8C-52D4-D3D0-B086B606C82D}" name="Helena Milevych" initials="HM" userId="S::omilevych@kplabs.pl::db27a942-0ebf-4016-a771-041bd266f63b" providerId="AD"/>
  <p188:author id="{C868816F-329A-0224-9621-1DEA8C3EB5D4}" name="Marcin Wójcik" initials="MW" userId="S::mwojcik@kplabs.pl::3448813c-f079-4405-8391-0bd3c65753b2" providerId="AD"/>
  <p188:author id="{3EE7E076-D6DC-50B5-FB65-7E0AA205BB9A}" name="mkokot@adaptronica.pl" initials="mk" userId="S::urn:spo:guest#mkokot@adaptronica.pl::" providerId="AD"/>
  <p188:author id="{B3A8CE86-BB77-834A-1220-14B4AEB3F12C}" name="slawomir.pietrowicz@pwr.edu.pl" initials="sl" userId="S::urn:spo:guest#slawomir.pietrowicz@pwr.edu.pl::" providerId="AD"/>
  <p188:author id="{3E3A7B9A-B651-9D9E-DD80-D36959105E3C}" name="Artur Jurkowski" initials="" userId="S::ajurkowski@kplabs.pl::0f7dfd3c-b5f8-4927-bb4e-997baa94dcea" providerId="AD"/>
  <p188:author id="{6D5001A9-4DDE-AAA6-A4E0-FA9151A986EB}" name="an.nowak@pwr.edu.pl" initials="an" userId="S::urn:spo:guest#an.nowak@pwr.edu.pl::" providerId="AD"/>
  <p188:author id="{DFE973B3-DE4B-9336-8DAB-DBFB4346E293}" name="tomasz.durazinski@pwr.edu.pl" initials="to" userId="S::urn:spo:guest#tomasz.durazinski@pwr.edu.pl::" providerId="AD"/>
  <p188:author id="{5C633BD1-B010-7F3E-972B-96F6764C90F8}" name="przemyslaw.blasiak@pwr.edu.pl" initials="pr" userId="S::urn:spo:guest#przemyslaw.blasiak@pwr.edu.pl::" providerId="AD"/>
  <p188:author id="{CEDFF5DB-F691-FA47-FB92-23DEE855EFA6}" name="Krzysztof Płatek" initials="" userId="S::kplatek@kplabs.pl::c6cddecf-a9dd-441b-b3af-bb0b5dc6560d" providerId="AD"/>
  <p188:author id="{A800A6F1-0075-099E-18F0-44D3333CF613}" name="amroz@adaptronica.pl" initials="am" userId="S::urn:spo:guest#amroz@adaptronica.pl::" providerId="AD"/>
  <p188:author id="{0EE052FB-3427-FA56-C3DD-D8975A8113DC}" name="Mateusz Przeliorz" initials="MP" userId="S::mprzeliorz@kplabs.pl::3da79a2f-42f1-472c-a5ff-8f5234a679a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Zachara" initials="MZ" lastIdx="113" clrIdx="0">
    <p:extLst>
      <p:ext uri="{19B8F6BF-5375-455C-9EA6-DF929625EA0E}">
        <p15:presenceInfo xmlns:p15="http://schemas.microsoft.com/office/powerpoint/2012/main" userId="S::mzachara@kplabs.pl::ba5ad9ba-bc83-4a38-b2e4-9b73324b2680" providerId="AD"/>
      </p:ext>
    </p:extLst>
  </p:cmAuthor>
  <p:cmAuthor id="2" name="Helena Milevych" initials="HM" lastIdx="34" clrIdx="1">
    <p:extLst>
      <p:ext uri="{19B8F6BF-5375-455C-9EA6-DF929625EA0E}">
        <p15:presenceInfo xmlns:p15="http://schemas.microsoft.com/office/powerpoint/2012/main" userId="S::omilevych@kplabs.pl::db27a942-0ebf-4016-a771-041bd266f63b" providerId="AD"/>
      </p:ext>
    </p:extLst>
  </p:cmAuthor>
  <p:cmAuthor id="3" name="Olena Milevych" initials="OM" lastIdx="5" clrIdx="2">
    <p:extLst>
      <p:ext uri="{19B8F6BF-5375-455C-9EA6-DF929625EA0E}">
        <p15:presenceInfo xmlns:p15="http://schemas.microsoft.com/office/powerpoint/2012/main" userId="S::omilevych@future-processing.com::fa4461e0-4369-4232-8230-2c01202e6943" providerId="AD"/>
      </p:ext>
    </p:extLst>
  </p:cmAuthor>
  <p:cmAuthor id="4" name="Inna Uwarowa" initials="IU" lastIdx="9" clrIdx="3">
    <p:extLst>
      <p:ext uri="{19B8F6BF-5375-455C-9EA6-DF929625EA0E}">
        <p15:presenceInfo xmlns:p15="http://schemas.microsoft.com/office/powerpoint/2012/main" userId="S::iuwarowa@kplabs.pl::c5fcdc7e-a28c-40f0-8f10-b5d46e1480aa" providerId="AD"/>
      </p:ext>
    </p:extLst>
  </p:cmAuthor>
  <p:cmAuthor id="5" name="Helena Milevych" initials="HM [2]" lastIdx="1" clrIdx="4">
    <p:extLst>
      <p:ext uri="{19B8F6BF-5375-455C-9EA6-DF929625EA0E}">
        <p15:presenceInfo xmlns:p15="http://schemas.microsoft.com/office/powerpoint/2012/main" userId="Helena Milevych" providerId="None"/>
      </p:ext>
    </p:extLst>
  </p:cmAuthor>
  <p:cmAuthor id="6" name="Marek Krawczyk" initials="MK" lastIdx="1" clrIdx="5">
    <p:extLst>
      <p:ext uri="{19B8F6BF-5375-455C-9EA6-DF929625EA0E}">
        <p15:presenceInfo xmlns:p15="http://schemas.microsoft.com/office/powerpoint/2012/main" userId="S::mkrawczyk@kplabs.pl::0f461371-1b9c-4071-b932-09d2a76bc506" providerId="AD"/>
      </p:ext>
    </p:extLst>
  </p:cmAuthor>
  <p:cmAuthor id="7" name="Marcin Drobik" initials="MD" lastIdx="5" clrIdx="6">
    <p:extLst>
      <p:ext uri="{19B8F6BF-5375-455C-9EA6-DF929625EA0E}">
        <p15:presenceInfo xmlns:p15="http://schemas.microsoft.com/office/powerpoint/2012/main" userId="S::mdrobik@kplabs.pl::283a6eab-cc37-4a68-a51b-9be2e6d43342" providerId="AD"/>
      </p:ext>
    </p:extLst>
  </p:cmAuthor>
  <p:cmAuthor id="8" name="Jakub" initials="J" lastIdx="16" clrIdx="7">
    <p:extLst>
      <p:ext uri="{19B8F6BF-5375-455C-9EA6-DF929625EA0E}">
        <p15:presenceInfo xmlns:p15="http://schemas.microsoft.com/office/powerpoint/2012/main" userId="Jakub" providerId="None"/>
      </p:ext>
    </p:extLst>
  </p:cmAuthor>
  <p:cmAuthor id="9" name="Jakub Nalepa" initials="JN" lastIdx="6" clrIdx="8">
    <p:extLst>
      <p:ext uri="{19B8F6BF-5375-455C-9EA6-DF929625EA0E}">
        <p15:presenceInfo xmlns:p15="http://schemas.microsoft.com/office/powerpoint/2012/main" userId="S::jnalepa@kplabs.pl::a09968be-fbee-4c7b-b07e-26c0877b43c9" providerId="AD"/>
      </p:ext>
    </p:extLst>
  </p:cmAuthor>
  <p:cmAuthor id="10" name="Grzegorz Łada" initials="GŁ" lastIdx="1" clrIdx="9">
    <p:extLst>
      <p:ext uri="{19B8F6BF-5375-455C-9EA6-DF929625EA0E}">
        <p15:presenceInfo xmlns:p15="http://schemas.microsoft.com/office/powerpoint/2012/main" userId="S::glada@kplabs.pl::1b465eed-eef8-450c-ba70-b5b74e99d6d6" providerId="AD"/>
      </p:ext>
    </p:extLst>
  </p:cmAuthor>
  <p:cmAuthor id="11" name="Piotr Kuligowski" initials="PK" lastIdx="2" clrIdx="10">
    <p:extLst>
      <p:ext uri="{19B8F6BF-5375-455C-9EA6-DF929625EA0E}">
        <p15:presenceInfo xmlns:p15="http://schemas.microsoft.com/office/powerpoint/2012/main" userId="S::pkuligowski@kplabs.pl::fb0d241b-ef6a-4c89-aae3-f12b88e2b1b7" providerId="AD"/>
      </p:ext>
    </p:extLst>
  </p:cmAuthor>
  <p:cmAuthor id="12" name="Alicja Musiał" initials="AM" lastIdx="1" clrIdx="11">
    <p:extLst>
      <p:ext uri="{19B8F6BF-5375-455C-9EA6-DF929625EA0E}">
        <p15:presenceInfo xmlns:p15="http://schemas.microsoft.com/office/powerpoint/2012/main" userId="S::amusial@kplabs.pl::c3cf0fdf-8745-47ee-9114-fcd36be22558" providerId="AD"/>
      </p:ext>
    </p:extLst>
  </p:cmAuthor>
  <p:cmAuthor id="13" name="Aleksandra Wilczyńska" initials="AW" lastIdx="59" clrIdx="12">
    <p:extLst>
      <p:ext uri="{19B8F6BF-5375-455C-9EA6-DF929625EA0E}">
        <p15:presenceInfo xmlns:p15="http://schemas.microsoft.com/office/powerpoint/2012/main" userId="S::awilczynska@kplabs.pl::c1d56363-3994-4963-8e61-77e2be33a7cd" providerId="AD"/>
      </p:ext>
    </p:extLst>
  </p:cmAuthor>
  <p:cmAuthor id="14" name="Alessia De Rosa" initials="AR" lastIdx="21" clrIdx="13">
    <p:extLst>
      <p:ext uri="{19B8F6BF-5375-455C-9EA6-DF929625EA0E}">
        <p15:presenceInfo xmlns:p15="http://schemas.microsoft.com/office/powerpoint/2012/main" userId="S::aderosa@kplabs.pl::8cacf8a3-bf50-4b48-abf0-7a177a8ae6d8" providerId="AD"/>
      </p:ext>
    </p:extLst>
  </p:cmAuthor>
  <p:cmAuthor id="15" name="Katarzyna Lipka" initials="KL" lastIdx="5" clrIdx="14">
    <p:extLst>
      <p:ext uri="{19B8F6BF-5375-455C-9EA6-DF929625EA0E}">
        <p15:presenceInfo xmlns:p15="http://schemas.microsoft.com/office/powerpoint/2012/main" userId="S::klipka@kplabs.pl::3e12559b-2ef1-4991-aa69-d0499e1c005a" providerId="AD"/>
      </p:ext>
    </p:extLst>
  </p:cmAuthor>
  <p:cmAuthor id="16" name="Magdalena Cyprys" initials="MC" lastIdx="2" clrIdx="15">
    <p:extLst>
      <p:ext uri="{19B8F6BF-5375-455C-9EA6-DF929625EA0E}">
        <p15:presenceInfo xmlns:p15="http://schemas.microsoft.com/office/powerpoint/2012/main" userId="S::mcyprys@kplabs.pl::79e066c0-031e-4d66-9031-61435bc97ee9" providerId="AD"/>
      </p:ext>
    </p:extLst>
  </p:cmAuthor>
  <p:cmAuthor id="17" name="Artur Jurkowski" initials="AJ" lastIdx="7" clrIdx="16">
    <p:extLst>
      <p:ext uri="{19B8F6BF-5375-455C-9EA6-DF929625EA0E}">
        <p15:presenceInfo xmlns:p15="http://schemas.microsoft.com/office/powerpoint/2012/main" userId="S::ajurkowski@kplabs.pl::0f7dfd3c-b5f8-4927-bb4e-997baa94dc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1A6"/>
    <a:srgbClr val="002A64"/>
    <a:srgbClr val="000000"/>
    <a:srgbClr val="D65608"/>
    <a:srgbClr val="A34004"/>
    <a:srgbClr val="C00000"/>
    <a:srgbClr val="00B0F0"/>
    <a:srgbClr val="C1000C"/>
    <a:srgbClr val="565656"/>
    <a:srgbClr val="002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85451-1FB0-4BFA-9753-4E9A34C36A8F}" v="69" dt="2025-08-04T08:46:28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73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spc="300">
                <a:solidFill>
                  <a:srgbClr val="002B64"/>
                </a:solidFill>
                <a:latin typeface="+mj-lt"/>
              </a:rPr>
              <a:t>PIE CHART NAME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>
                  <a:alpha val="25000"/>
                </a:schemeClr>
              </a:solidFill>
            </a:ln>
          </c:spPr>
          <c:dPt>
            <c:idx val="0"/>
            <c:bubble3D val="0"/>
            <c:spPr>
              <a:solidFill>
                <a:srgbClr val="00A99D"/>
              </a:solidFill>
              <a:ln w="19050">
                <a:solidFill>
                  <a:schemeClr val="bg1">
                    <a:alpha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7A-40E4-9BD4-E5518AB12004}"/>
              </c:ext>
            </c:extLst>
          </c:dPt>
          <c:dPt>
            <c:idx val="1"/>
            <c:bubble3D val="0"/>
            <c:explosion val="11"/>
            <c:spPr>
              <a:solidFill>
                <a:srgbClr val="006877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17A-40E4-9BD4-E5518AB120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DF-485D-ACD8-EE4B3F1EB57D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DF-485D-ACD8-EE4B3F1EB57D}"/>
              </c:ext>
            </c:extLst>
          </c:dPt>
          <c:dLbls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A-40E4-9BD4-E5518AB12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spc="300">
                <a:solidFill>
                  <a:srgbClr val="002B64"/>
                </a:solidFill>
                <a:latin typeface="+mj-lt"/>
              </a:rPr>
              <a:t>PIE CHART NAME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>
                  <a:alpha val="25000"/>
                </a:schemeClr>
              </a:solidFill>
            </a:ln>
          </c:spPr>
          <c:dPt>
            <c:idx val="0"/>
            <c:bubble3D val="0"/>
            <c:spPr>
              <a:solidFill>
                <a:srgbClr val="00A99D"/>
              </a:solidFill>
              <a:ln w="19050">
                <a:solidFill>
                  <a:schemeClr val="bg1">
                    <a:alpha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7A-40E4-9BD4-E5518AB12004}"/>
              </c:ext>
            </c:extLst>
          </c:dPt>
          <c:dPt>
            <c:idx val="1"/>
            <c:bubble3D val="0"/>
            <c:explosion val="11"/>
            <c:spPr>
              <a:solidFill>
                <a:srgbClr val="006877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17A-40E4-9BD4-E5518AB120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DF-485D-ACD8-EE4B3F1EB57D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DF-485D-ACD8-EE4B3F1EB57D}"/>
              </c:ext>
            </c:extLst>
          </c:dPt>
          <c:dLbls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A-40E4-9BD4-E5518AB12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spc="300">
                <a:solidFill>
                  <a:srgbClr val="002B64"/>
                </a:solidFill>
                <a:latin typeface="+mj-lt"/>
              </a:rPr>
              <a:t>PIE CHART NAME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>
                  <a:alpha val="25000"/>
                </a:schemeClr>
              </a:solidFill>
            </a:ln>
          </c:spPr>
          <c:dPt>
            <c:idx val="0"/>
            <c:bubble3D val="0"/>
            <c:spPr>
              <a:solidFill>
                <a:srgbClr val="00A99D"/>
              </a:solidFill>
              <a:ln w="19050">
                <a:solidFill>
                  <a:schemeClr val="bg1">
                    <a:alpha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7A-40E4-9BD4-E5518AB12004}"/>
              </c:ext>
            </c:extLst>
          </c:dPt>
          <c:dPt>
            <c:idx val="1"/>
            <c:bubble3D val="0"/>
            <c:explosion val="11"/>
            <c:spPr>
              <a:solidFill>
                <a:srgbClr val="006877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17A-40E4-9BD4-E5518AB120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DF-485D-ACD8-EE4B3F1EB57D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chemeClr val="bg1">
                    <a:alpha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DF-485D-ACD8-EE4B3F1EB57D}"/>
              </c:ext>
            </c:extLst>
          </c:dPt>
          <c:dLbls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A-40E4-9BD4-E5518AB12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B975233-2B7E-4759-A512-E2EF34738C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FD03F42-DFB2-4A3B-AF20-8E9F001CB2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ACBA8-F466-4B91-8144-1F6C10F0D751}" type="datetimeFigureOut">
              <a:rPr lang="pl-PL" smtClean="0"/>
              <a:t>05.08.2025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C33F47-C1FC-4578-8FA9-ABF65601E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C4A0C8-9F4F-4B17-BB87-E8784495BF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10125-664E-4EED-80FB-0069DB54E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408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FE95F-C401-4B04-9CD0-167C07AE0DC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338F0-84AA-44E5-A812-659825C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5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1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5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FD9C8-76FD-9CAE-8978-EF634B08D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71F53-1FF0-6CCD-59E0-9905B08DD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AD324-BE5E-A4FE-3AA7-369BE83B3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F0FB-7D80-4C6C-9982-A385B08B7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Tutaj</a:t>
            </a:r>
            <a:r>
              <a:rPr lang="en-US"/>
              <a:t> </a:t>
            </a:r>
            <a:r>
              <a:rPr lang="en-US" err="1"/>
              <a:t>wspomnieć</a:t>
            </a:r>
            <a:r>
              <a:rPr lang="en-US"/>
              <a:t>, </a:t>
            </a:r>
            <a:r>
              <a:rPr lang="en-US" err="1"/>
              <a:t>że</a:t>
            </a:r>
            <a:r>
              <a:rPr lang="en-US"/>
              <a:t> </a:t>
            </a:r>
            <a:r>
              <a:rPr lang="en-US" err="1"/>
              <a:t>temperatury</a:t>
            </a:r>
            <a:r>
              <a:rPr lang="en-US"/>
              <a:t> do </a:t>
            </a:r>
            <a:r>
              <a:rPr lang="en-US" err="1"/>
              <a:t>wyliczenia</a:t>
            </a:r>
            <a:r>
              <a:rPr lang="en-US"/>
              <a:t> </a:t>
            </a:r>
            <a:r>
              <a:rPr lang="en-US" err="1"/>
              <a:t>oporu</a:t>
            </a:r>
            <a:r>
              <a:rPr lang="en-US"/>
              <a:t> </a:t>
            </a:r>
            <a:r>
              <a:rPr lang="en-US" err="1"/>
              <a:t>będą</a:t>
            </a:r>
            <a:r>
              <a:rPr lang="en-US"/>
              <a:t> </a:t>
            </a:r>
            <a:r>
              <a:rPr lang="en-US" err="1"/>
              <a:t>wzięte</a:t>
            </a:r>
            <a:r>
              <a:rPr lang="en-US"/>
              <a:t> z centrum </a:t>
            </a:r>
            <a:r>
              <a:rPr lang="en-US" err="1"/>
              <a:t>parowacza</a:t>
            </a:r>
            <a:r>
              <a:rPr lang="en-US"/>
              <a:t> </a:t>
            </a:r>
            <a:r>
              <a:rPr lang="en-US" err="1"/>
              <a:t>skraplacza</a:t>
            </a:r>
            <a:r>
              <a:rPr lang="en-US"/>
              <a:t>.</a:t>
            </a:r>
          </a:p>
          <a:p>
            <a:r>
              <a:rPr lang="en-US" err="1"/>
              <a:t>Część</a:t>
            </a:r>
            <a:r>
              <a:rPr lang="en-US"/>
              <a:t> </a:t>
            </a:r>
            <a:r>
              <a:rPr lang="en-US" err="1"/>
              <a:t>czujników</a:t>
            </a:r>
            <a:r>
              <a:rPr lang="en-US"/>
              <a:t> </a:t>
            </a:r>
            <a:r>
              <a:rPr lang="en-US" err="1"/>
              <a:t>przyklejona</a:t>
            </a:r>
            <a:r>
              <a:rPr lang="en-US"/>
              <a:t> jest do </a:t>
            </a:r>
            <a:r>
              <a:rPr lang="en-US" err="1"/>
              <a:t>skraplacza</a:t>
            </a:r>
            <a:r>
              <a:rPr lang="en-US"/>
              <a:t>/</a:t>
            </a:r>
            <a:r>
              <a:rPr lang="en-US" err="1"/>
              <a:t>parowacza</a:t>
            </a:r>
            <a:r>
              <a:rPr lang="en-US"/>
              <a:t> </a:t>
            </a:r>
            <a:r>
              <a:rPr lang="en-US" err="1"/>
              <a:t>bezpośrednio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dają</a:t>
            </a:r>
            <a:r>
              <a:rPr lang="en-US"/>
              <a:t> </a:t>
            </a:r>
            <a:r>
              <a:rPr lang="en-US" err="1"/>
              <a:t>nam</a:t>
            </a:r>
            <a:r>
              <a:rPr lang="en-US"/>
              <a:t> one </a:t>
            </a:r>
            <a:r>
              <a:rPr lang="en-US" err="1"/>
              <a:t>informacje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temat</a:t>
            </a:r>
            <a:r>
              <a:rPr lang="en-US"/>
              <a:t> </a:t>
            </a:r>
            <a:r>
              <a:rPr lang="en-US" err="1"/>
              <a:t>rozkładu</a:t>
            </a:r>
            <a:r>
              <a:rPr lang="en-US"/>
              <a:t> </a:t>
            </a:r>
            <a:r>
              <a:rPr lang="en-US" err="1"/>
              <a:t>temperatury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parowaczu</a:t>
            </a:r>
            <a:r>
              <a:rPr lang="en-US"/>
              <a:t>/</a:t>
            </a:r>
            <a:r>
              <a:rPr lang="en-US" err="1"/>
              <a:t>skraplaczu</a:t>
            </a:r>
            <a:r>
              <a:rPr lang="en-US"/>
              <a:t>. (</a:t>
            </a:r>
            <a:r>
              <a:rPr lang="en-US" err="1"/>
              <a:t>podczas</a:t>
            </a:r>
            <a:r>
              <a:rPr lang="en-US"/>
              <a:t> </a:t>
            </a:r>
            <a:r>
              <a:rPr lang="en-US" err="1"/>
              <a:t>testu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etanolu</a:t>
            </a:r>
            <a:r>
              <a:rPr lang="en-US"/>
              <a:t> </a:t>
            </a:r>
            <a:r>
              <a:rPr lang="en-US" err="1"/>
              <a:t>można</a:t>
            </a:r>
            <a:r>
              <a:rPr lang="en-US"/>
              <a:t> </a:t>
            </a:r>
            <a:r>
              <a:rPr lang="en-US" err="1"/>
              <a:t>było</a:t>
            </a:r>
            <a:r>
              <a:rPr lang="en-US"/>
              <a:t> </a:t>
            </a:r>
            <a:r>
              <a:rPr lang="en-US" err="1"/>
              <a:t>odczytać</a:t>
            </a:r>
            <a:r>
              <a:rPr lang="en-US"/>
              <a:t>, </a:t>
            </a:r>
            <a:r>
              <a:rPr lang="en-US" err="1"/>
              <a:t>że</a:t>
            </a:r>
            <a:r>
              <a:rPr lang="en-US"/>
              <a:t> </a:t>
            </a:r>
            <a:r>
              <a:rPr lang="en-US" err="1"/>
              <a:t>jedna</a:t>
            </a:r>
            <a:r>
              <a:rPr lang="en-US"/>
              <a:t> </a:t>
            </a:r>
            <a:r>
              <a:rPr lang="en-US" err="1"/>
              <a:t>strona</a:t>
            </a:r>
            <a:r>
              <a:rPr lang="en-US"/>
              <a:t> </a:t>
            </a:r>
            <a:r>
              <a:rPr lang="en-US" err="1"/>
              <a:t>PHPa</a:t>
            </a:r>
            <a:r>
              <a:rPr lang="en-US"/>
              <a:t> </a:t>
            </a:r>
            <a:r>
              <a:rPr lang="en-US" err="1"/>
              <a:t>działa</a:t>
            </a:r>
            <a:r>
              <a:rPr lang="en-US"/>
              <a:t> </a:t>
            </a:r>
            <a:r>
              <a:rPr lang="en-US" err="1"/>
              <a:t>lepiej</a:t>
            </a:r>
            <a:endParaRPr lang="en-US"/>
          </a:p>
          <a:p>
            <a:r>
              <a:rPr lang="en-US" err="1"/>
              <a:t>Pozostałe</a:t>
            </a:r>
            <a:r>
              <a:rPr lang="en-US"/>
              <a:t> </a:t>
            </a:r>
            <a:r>
              <a:rPr lang="en-US" err="1"/>
              <a:t>czujniki</a:t>
            </a:r>
            <a:r>
              <a:rPr lang="en-US"/>
              <a:t> </a:t>
            </a:r>
            <a:r>
              <a:rPr lang="en-US" err="1"/>
              <a:t>przyklejone</a:t>
            </a:r>
            <a:r>
              <a:rPr lang="en-US"/>
              <a:t> </a:t>
            </a:r>
            <a:r>
              <a:rPr lang="en-US" err="1"/>
              <a:t>bezpośrednio</a:t>
            </a:r>
            <a:r>
              <a:rPr lang="en-US"/>
              <a:t> do </a:t>
            </a:r>
            <a:r>
              <a:rPr lang="en-US" err="1"/>
              <a:t>rurek</a:t>
            </a:r>
            <a:r>
              <a:rPr lang="en-US"/>
              <a:t> </a:t>
            </a:r>
            <a:r>
              <a:rPr lang="en-US" err="1"/>
              <a:t>miedzianych</a:t>
            </a:r>
            <a:r>
              <a:rPr lang="en-US"/>
              <a:t>, </a:t>
            </a:r>
            <a:r>
              <a:rPr lang="en-US" err="1"/>
              <a:t>żeby</a:t>
            </a:r>
            <a:r>
              <a:rPr lang="en-US"/>
              <a:t> </a:t>
            </a:r>
            <a:r>
              <a:rPr lang="en-US" err="1"/>
              <a:t>dały</a:t>
            </a:r>
            <a:r>
              <a:rPr lang="en-US"/>
              <a:t> </a:t>
            </a:r>
            <a:r>
              <a:rPr lang="en-US" err="1"/>
              <a:t>informacje</a:t>
            </a:r>
            <a:r>
              <a:rPr lang="en-US"/>
              <a:t>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29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BC8C7-BF5B-3B22-BF64-7C6D9B3B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304C4-F93A-F74E-DBA7-B07C26843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C7174-57A4-E505-551D-DC32F8684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DC4F4-D35B-39B3-1005-06D6B6EDE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3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1D646-1925-4FA5-ED5B-1C8A6BBE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51CB2-3F93-BB1E-0CF3-C0AE7AE59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B1FE5-B713-14CF-52D1-184FC5CE1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1A81F-3E27-1153-89D9-357278277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6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4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75624-73E8-62AC-DE62-6D0C90796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F2F5D-8095-FC79-0F68-1F3DD4B20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15795-5DC0-F553-66BC-8B87925A7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F0BA7-14FE-82BE-A1F5-1CB950B5A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9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D6A3-F3C4-4461-61FF-615713A0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9FB12-0689-F628-8EBB-651DF5958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4DF20-F553-80D9-1455-952E2112C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479CB-6DDF-28D0-CD3D-0D2EB3C02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8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6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9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EBCE5-6A88-A778-8B52-B8E4B6D14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0B7A4-0BD9-79A0-CE78-D5A91ED9D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1D637-A3E6-FA61-FD91-873B05ACF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709C8-FADE-741F-AD60-0CAA117EE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338F0-84AA-44E5-A812-659825C3A0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circle and a circle&#10;&#10;AI-generated content may be incorrect.">
            <a:extLst>
              <a:ext uri="{FF2B5EF4-FFF2-40B4-BE49-F238E27FC236}">
                <a16:creationId xmlns:a16="http://schemas.microsoft.com/office/drawing/2014/main" id="{D4BBE007-A2AF-D31B-6700-FF9EC990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19693" r="13223" b="22671"/>
          <a:stretch>
            <a:fillRect/>
          </a:stretch>
        </p:blipFill>
        <p:spPr>
          <a:xfrm>
            <a:off x="5842957" y="258890"/>
            <a:ext cx="1550504" cy="785320"/>
          </a:xfrm>
          <a:prstGeom prst="rect">
            <a:avLst/>
          </a:prstGeom>
        </p:spPr>
      </p:pic>
      <p:pic>
        <p:nvPicPr>
          <p:cNvPr id="12" name="Obraz 11" descr="Obraz zawierający tekst, logo">
            <a:extLst>
              <a:ext uri="{FF2B5EF4-FFF2-40B4-BE49-F238E27FC236}">
                <a16:creationId xmlns:a16="http://schemas.microsoft.com/office/drawing/2014/main" id="{B208830B-EABE-B8F6-714A-DE3075D56F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" y="83503"/>
            <a:ext cx="1707923" cy="960707"/>
          </a:xfrm>
          <a:prstGeom prst="rect">
            <a:avLst/>
          </a:prstGeom>
        </p:spPr>
      </p:pic>
      <p:pic>
        <p:nvPicPr>
          <p:cNvPr id="38" name="Obraz 37" descr="Obraz zawierający linia, origami&#10;&#10;Opis wygenerowany automatycznie">
            <a:extLst>
              <a:ext uri="{FF2B5EF4-FFF2-40B4-BE49-F238E27FC236}">
                <a16:creationId xmlns:a16="http://schemas.microsoft.com/office/drawing/2014/main" id="{D51079FC-6FD5-93B2-8926-A3171AACE4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0903">
            <a:off x="6138323" y="-1713806"/>
            <a:ext cx="9621407" cy="4314600"/>
          </a:xfrm>
          <a:prstGeom prst="rect">
            <a:avLst/>
          </a:prstGeom>
        </p:spPr>
      </p:pic>
      <p:pic>
        <p:nvPicPr>
          <p:cNvPr id="39" name="Obraz 38" descr="Obraz zawierający linia, origami&#10;&#10;Opis wygenerowany automatycznie">
            <a:extLst>
              <a:ext uri="{FF2B5EF4-FFF2-40B4-BE49-F238E27FC236}">
                <a16:creationId xmlns:a16="http://schemas.microsoft.com/office/drawing/2014/main" id="{64AE9159-235F-8B68-50A5-94832CA7B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449">
            <a:off x="2567011" y="5387428"/>
            <a:ext cx="9621407" cy="4314600"/>
          </a:xfrm>
          <a:prstGeom prst="rect">
            <a:avLst/>
          </a:prstGeom>
        </p:spPr>
      </p:pic>
      <p:pic>
        <p:nvPicPr>
          <p:cNvPr id="40" name="Obraz 39" descr="Obraz zawierający linia, origami&#10;&#10;Opis wygenerowany automatycznie">
            <a:extLst>
              <a:ext uri="{FF2B5EF4-FFF2-40B4-BE49-F238E27FC236}">
                <a16:creationId xmlns:a16="http://schemas.microsoft.com/office/drawing/2014/main" id="{2B1FECF5-989D-CB39-1474-5F4E5B271D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7931">
            <a:off x="-6518235" y="3874518"/>
            <a:ext cx="9621407" cy="431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95027-85AC-1CBC-9BFF-054D344377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37" y="258890"/>
            <a:ext cx="1544668" cy="77233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20C459-7B0E-0368-F2DC-E6923B64B8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82" y="399971"/>
            <a:ext cx="1811162" cy="465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00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7480FCE-B4C5-B3DD-B3BC-B9CC24BDE7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1282" y="1002474"/>
            <a:ext cx="7043062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B091F8C-BEFA-147A-65DC-1A418D274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5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Z TEK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1759" y="2071981"/>
            <a:ext cx="10747375" cy="39179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99D"/>
              </a:buClr>
              <a:buFont typeface="Wingdings" panose="05000000000000000000" pitchFamily="2" charset="2"/>
              <a:buChar char="§"/>
              <a:defRPr sz="2800">
                <a:solidFill>
                  <a:srgbClr val="002B64"/>
                </a:solidFill>
                <a:latin typeface="+mn-lt"/>
              </a:defRPr>
            </a:lvl1pPr>
            <a:lvl2pPr>
              <a:buClr>
                <a:srgbClr val="00A99D"/>
              </a:buClr>
              <a:defRPr sz="2400">
                <a:solidFill>
                  <a:srgbClr val="002B64"/>
                </a:solidFill>
                <a:latin typeface="+mn-lt"/>
              </a:defRPr>
            </a:lvl2pPr>
            <a:lvl3pPr marL="1257300" indent="-342900">
              <a:buClr>
                <a:schemeClr val="tx1"/>
              </a:buClr>
              <a:buFontTx/>
              <a:buChar char="-"/>
              <a:defRPr sz="2000" baseline="0">
                <a:solidFill>
                  <a:srgbClr val="002B64"/>
                </a:solidFill>
                <a:latin typeface="+mn-lt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Third level 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99F9E2-734C-457B-A03C-3D16C342A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1282" y="1002474"/>
            <a:ext cx="7043062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4E80F6-4980-1BFC-639E-A06B35055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8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Z PODTYTUŁEM I MAŁYM TEK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1759" y="2967643"/>
            <a:ext cx="10747375" cy="30222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99D"/>
              </a:buClr>
              <a:buFont typeface="Wingdings" panose="05000000000000000000" pitchFamily="2" charset="2"/>
              <a:buChar char="§"/>
              <a:defRPr sz="28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Clr>
                <a:srgbClr val="00A99D"/>
              </a:buClr>
              <a:defRPr sz="24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1257300" indent="-342900">
              <a:buClr>
                <a:schemeClr val="tx1"/>
              </a:buClr>
              <a:buFontTx/>
              <a:buChar char="-"/>
              <a:defRPr sz="2000" baseline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Third level 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99F9E2-734C-457B-A03C-3D16C342A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1723" y="986981"/>
            <a:ext cx="8248408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E21BA31-0AF3-4822-9382-47ABECFB89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1481" y="1753087"/>
            <a:ext cx="8248650" cy="588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1800" b="1" kern="1200" dirty="0" smtClean="0">
                <a:solidFill>
                  <a:srgbClr val="11AA9E"/>
                </a:solidFill>
                <a:latin typeface="Poppins Bold"/>
                <a:ea typeface="+mn-ea"/>
                <a:cs typeface="Poppins Bold"/>
              </a:defRPr>
            </a:lvl1pPr>
            <a:lvl2pPr marL="457200" indent="0">
              <a:buNone/>
              <a:defRPr lang="pl-PL" sz="1800" b="1" kern="1200" dirty="0" smtClean="0">
                <a:solidFill>
                  <a:srgbClr val="11AA9E"/>
                </a:solidFill>
                <a:latin typeface="Poppins Bold"/>
                <a:ea typeface="+mn-ea"/>
                <a:cs typeface="Poppins Bold"/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8C69B2-7536-4D1C-C810-19E985A28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921656" y="2881085"/>
          <a:ext cx="10827656" cy="2699656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546808">
                  <a:extLst>
                    <a:ext uri="{9D8B030D-6E8A-4147-A177-3AD203B41FA5}">
                      <a16:colId xmlns:a16="http://schemas.microsoft.com/office/drawing/2014/main" val="2367264636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776478267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7911360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07895895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2107141911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661584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51277616"/>
                    </a:ext>
                  </a:extLst>
                </a:gridCol>
              </a:tblGrid>
              <a:tr h="477036">
                <a:tc>
                  <a:txBody>
                    <a:bodyPr/>
                    <a:lstStyle/>
                    <a:p>
                      <a:r>
                        <a:rPr lang="en-US" sz="1400" spc="300">
                          <a:solidFill>
                            <a:srgbClr val="002B64"/>
                          </a:solidFill>
                          <a:latin typeface="+mj-lt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3792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5995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700397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712829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540388"/>
                  </a:ext>
                </a:extLst>
              </a:tr>
            </a:tbl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21656" y="2410494"/>
            <a:ext cx="4657761" cy="470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r>
              <a:rPr lang="en-US"/>
              <a:t>TABLE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BB769-7926-412A-BD53-EB5BE095C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0601" y="969225"/>
            <a:ext cx="6867930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E4FE1E-ECE3-3A94-31F1-002717E3C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8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YK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/>
        </p:nvGraphicFramePr>
        <p:xfrm>
          <a:off x="2641600" y="1814764"/>
          <a:ext cx="7119257" cy="474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FDE6-1D64-4C0E-9904-93DACD6C9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234" y="960348"/>
            <a:ext cx="7631006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E2103B-DA3F-7C93-F7FF-228D66C7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364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9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69544"/>
              </p:ext>
            </p:extLst>
          </p:nvPr>
        </p:nvGraphicFramePr>
        <p:xfrm>
          <a:off x="921656" y="2881085"/>
          <a:ext cx="10827656" cy="2699656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546808">
                  <a:extLst>
                    <a:ext uri="{9D8B030D-6E8A-4147-A177-3AD203B41FA5}">
                      <a16:colId xmlns:a16="http://schemas.microsoft.com/office/drawing/2014/main" val="2367264636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776478267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7911360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07895895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2107141911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661584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51277616"/>
                    </a:ext>
                  </a:extLst>
                </a:gridCol>
              </a:tblGrid>
              <a:tr h="477036">
                <a:tc>
                  <a:txBody>
                    <a:bodyPr/>
                    <a:lstStyle/>
                    <a:p>
                      <a:r>
                        <a:rPr lang="en-US" sz="1400" spc="300">
                          <a:solidFill>
                            <a:srgbClr val="002B64"/>
                          </a:solidFill>
                          <a:latin typeface="+mj-lt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3792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5995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700397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712829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540388"/>
                  </a:ext>
                </a:extLst>
              </a:tr>
            </a:tbl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21656" y="2410494"/>
            <a:ext cx="4657761" cy="470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r>
              <a:rPr lang="en-US"/>
              <a:t>TABLE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BB769-7926-412A-BD53-EB5BE095C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0601" y="969225"/>
            <a:ext cx="6867930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E4FE1E-ECE3-3A94-31F1-002717E3C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3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602196184"/>
              </p:ext>
            </p:extLst>
          </p:nvPr>
        </p:nvGraphicFramePr>
        <p:xfrm>
          <a:off x="2641600" y="1814764"/>
          <a:ext cx="7119257" cy="474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FDE6-1D64-4C0E-9904-93DACD6C9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234" y="960348"/>
            <a:ext cx="7631006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E2103B-DA3F-7C93-F7FF-228D66C7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364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8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ryw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71DD2E-F293-426F-B13E-F2EE67D3E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7937" y="3942214"/>
            <a:ext cx="758596" cy="56125"/>
          </a:xfrm>
          <a:prstGeom prst="rect">
            <a:avLst/>
          </a:prstGeom>
        </p:spPr>
      </p:pic>
      <p:pic>
        <p:nvPicPr>
          <p:cNvPr id="2" name="Obraz 3">
            <a:extLst>
              <a:ext uri="{FF2B5EF4-FFF2-40B4-BE49-F238E27FC236}">
                <a16:creationId xmlns:a16="http://schemas.microsoft.com/office/drawing/2014/main" id="{4480F382-1ED4-23AE-48C3-0C634CEE8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pic>
        <p:nvPicPr>
          <p:cNvPr id="3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CBC99379-67BD-AD7E-92EE-2C1BEEDB0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59001-1E6B-C350-6756-FE3FE6DC3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3124634"/>
            <a:ext cx="8229599" cy="9604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rgbClr val="002B64"/>
                </a:solidFill>
                <a:latin typeface="Poppins Bold" panose="00000800000000000000" charset="0"/>
                <a:cs typeface="Poppins Bold" panose="00000800000000000000" charset="0"/>
              </a:defRPr>
            </a:lvl1pPr>
          </a:lstStyle>
          <a:p>
            <a:pPr lvl="0"/>
            <a:r>
              <a:rPr lang="en-US"/>
              <a:t>NAGŁÓWEK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1F0B393-493C-25DF-F584-23321C043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8293" y="4293571"/>
            <a:ext cx="5677883" cy="5959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002B64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PODPIS</a:t>
            </a:r>
          </a:p>
        </p:txBody>
      </p:sp>
    </p:spTree>
    <p:extLst>
      <p:ext uri="{BB962C8B-B14F-4D97-AF65-F5344CB8AC3E}">
        <p14:creationId xmlns:p14="http://schemas.microsoft.com/office/powerpoint/2010/main" val="282802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8">
            <a:extLst>
              <a:ext uri="{FF2B5EF4-FFF2-40B4-BE49-F238E27FC236}">
                <a16:creationId xmlns:a16="http://schemas.microsoft.com/office/drawing/2014/main" id="{AB3D3AF8-1C4B-116E-C4EE-FA613B18A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30" y="5331782"/>
            <a:ext cx="748135" cy="6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4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7480FCE-B4C5-B3DD-B3BC-B9CC24BDE7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1282" y="1002474"/>
            <a:ext cx="7043062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B091F8C-BEFA-147A-65DC-1A418D274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1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Z TEK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1759" y="2071981"/>
            <a:ext cx="10747375" cy="39179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99D"/>
              </a:buClr>
              <a:buFont typeface="Wingdings" panose="05000000000000000000" pitchFamily="2" charset="2"/>
              <a:buChar char="§"/>
              <a:defRPr sz="2800">
                <a:solidFill>
                  <a:srgbClr val="002B64"/>
                </a:solidFill>
                <a:latin typeface="+mn-lt"/>
              </a:defRPr>
            </a:lvl1pPr>
            <a:lvl2pPr>
              <a:buClr>
                <a:srgbClr val="00A99D"/>
              </a:buClr>
              <a:defRPr sz="2400">
                <a:solidFill>
                  <a:srgbClr val="002B64"/>
                </a:solidFill>
                <a:latin typeface="+mn-lt"/>
              </a:defRPr>
            </a:lvl2pPr>
            <a:lvl3pPr marL="1257300" indent="-342900">
              <a:buClr>
                <a:schemeClr val="tx1"/>
              </a:buClr>
              <a:buFontTx/>
              <a:buChar char="-"/>
              <a:defRPr sz="2000" baseline="0">
                <a:solidFill>
                  <a:srgbClr val="002B64"/>
                </a:solidFill>
                <a:latin typeface="+mn-lt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Third level 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99F9E2-734C-457B-A03C-3D16C342A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1282" y="1002474"/>
            <a:ext cx="7043062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4E80F6-4980-1BFC-639E-A06B35055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14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Z PODTYTUŁEM I MAŁYM TEK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1759" y="2967643"/>
            <a:ext cx="10747375" cy="30222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99D"/>
              </a:buClr>
              <a:buFont typeface="Wingdings" panose="05000000000000000000" pitchFamily="2" charset="2"/>
              <a:buChar char="§"/>
              <a:defRPr sz="28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Clr>
                <a:srgbClr val="00A99D"/>
              </a:buClr>
              <a:defRPr sz="24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1257300" indent="-342900">
              <a:buClr>
                <a:schemeClr val="tx1"/>
              </a:buClr>
              <a:buFontTx/>
              <a:buChar char="-"/>
              <a:defRPr sz="2000" baseline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Third level 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99F9E2-734C-457B-A03C-3D16C342A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1723" y="986981"/>
            <a:ext cx="8248408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E21BA31-0AF3-4822-9382-47ABECFB89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1481" y="1753087"/>
            <a:ext cx="8248650" cy="588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1800" b="1" kern="1200" dirty="0" smtClean="0">
                <a:solidFill>
                  <a:srgbClr val="11AA9E"/>
                </a:solidFill>
                <a:latin typeface="Poppins Bold"/>
                <a:ea typeface="+mn-ea"/>
                <a:cs typeface="Poppins Bold"/>
              </a:defRPr>
            </a:lvl1pPr>
            <a:lvl2pPr marL="457200" indent="0">
              <a:buNone/>
              <a:defRPr lang="pl-PL" sz="1800" b="1" kern="1200" dirty="0" smtClean="0">
                <a:solidFill>
                  <a:srgbClr val="11AA9E"/>
                </a:solidFill>
                <a:latin typeface="Poppins Bold"/>
                <a:ea typeface="+mn-ea"/>
                <a:cs typeface="Poppins Bold"/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8C69B2-7536-4D1C-C810-19E985A28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0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69544"/>
              </p:ext>
            </p:extLst>
          </p:nvPr>
        </p:nvGraphicFramePr>
        <p:xfrm>
          <a:off x="921656" y="2881085"/>
          <a:ext cx="10827656" cy="2699656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546808">
                  <a:extLst>
                    <a:ext uri="{9D8B030D-6E8A-4147-A177-3AD203B41FA5}">
                      <a16:colId xmlns:a16="http://schemas.microsoft.com/office/drawing/2014/main" val="2367264636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776478267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7911360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107895895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2107141911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66158475"/>
                    </a:ext>
                  </a:extLst>
                </a:gridCol>
                <a:gridCol w="1546808">
                  <a:extLst>
                    <a:ext uri="{9D8B030D-6E8A-4147-A177-3AD203B41FA5}">
                      <a16:colId xmlns:a16="http://schemas.microsoft.com/office/drawing/2014/main" val="3351277616"/>
                    </a:ext>
                  </a:extLst>
                </a:gridCol>
              </a:tblGrid>
              <a:tr h="477036">
                <a:tc>
                  <a:txBody>
                    <a:bodyPr/>
                    <a:lstStyle/>
                    <a:p>
                      <a:r>
                        <a:rPr lang="en-US" sz="1400" spc="300">
                          <a:solidFill>
                            <a:srgbClr val="002B64"/>
                          </a:solidFill>
                          <a:latin typeface="+mj-lt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pc="300">
                        <a:solidFill>
                          <a:srgbClr val="002B64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3792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5995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700397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712829"/>
                  </a:ext>
                </a:extLst>
              </a:tr>
              <a:tr h="555655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002B6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540388"/>
                  </a:ext>
                </a:extLst>
              </a:tr>
            </a:tbl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21656" y="2410494"/>
            <a:ext cx="4657761" cy="470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r>
              <a:rPr lang="en-US"/>
              <a:t>TABLE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BB769-7926-412A-BD53-EB5BE095C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0601" y="969225"/>
            <a:ext cx="6867930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E4FE1E-ECE3-3A94-31F1-002717E3C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939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70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602196184"/>
              </p:ext>
            </p:extLst>
          </p:nvPr>
        </p:nvGraphicFramePr>
        <p:xfrm>
          <a:off x="2641600" y="1814764"/>
          <a:ext cx="7119257" cy="474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FDE6-1D64-4C0E-9904-93DACD6C9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7234" y="960348"/>
            <a:ext cx="7631006" cy="95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spc="300">
                <a:solidFill>
                  <a:srgbClr val="002B64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E2103B-DA3F-7C93-F7FF-228D66C7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364" y="57596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7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8">
            <a:extLst>
              <a:ext uri="{FF2B5EF4-FFF2-40B4-BE49-F238E27FC236}">
                <a16:creationId xmlns:a16="http://schemas.microsoft.com/office/drawing/2014/main" id="{AB3D3AF8-1C4B-116E-C4EE-FA613B18A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30" y="5331782"/>
            <a:ext cx="748135" cy="6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0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8.jpeg"/><Relationship Id="rId10" Type="http://schemas.microsoft.com/office/2007/relationships/hdphoto" Target="../media/hdphoto1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8427CA-0A1A-41E2-9071-71B15E30E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3BC6-DEC3-41EC-B5EA-557794D3EDEB}" type="datetimeFigureOut">
              <a:rPr lang="pl-PL" smtClean="0"/>
              <a:t>05.08.2025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03609E-5C35-4B1C-BC16-902F71119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458CE1-3726-4B22-8322-D77C5B634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0799-F7ED-48DE-BAD1-00DD0CC5E5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22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70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047750" y="499731"/>
            <a:ext cx="7347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kern="1200" spc="3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PHP characterization</a:t>
            </a:r>
            <a:endParaRPr lang="en-US" sz="1400" spc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F2444A2-1DB0-4D7E-A221-9EED17F504F8}"/>
              </a:ext>
            </a:extLst>
          </p:cNvPr>
          <p:cNvSpPr txBox="1"/>
          <p:nvPr userDrawn="1"/>
        </p:nvSpPr>
        <p:spPr>
          <a:xfrm rot="16200000">
            <a:off x="144777" y="5924021"/>
            <a:ext cx="761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202</a:t>
            </a:r>
            <a:r>
              <a:rPr lang="en-US" sz="1400" b="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510B994-614B-4BCA-ADFC-39D228DA2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765" y="291493"/>
            <a:ext cx="1909324" cy="593871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30022EF0-E936-4540-8651-A1B7C7F246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5955" y="499731"/>
            <a:ext cx="499022" cy="5114971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4FA464E-D3CC-9AF3-2E88-52402CD36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364" y="59120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9F6B-4E6A-1B0D-1CF4-10C55FFF91B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32" y="202260"/>
            <a:ext cx="1544668" cy="77233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73EF3-8B15-09E4-0BE7-8CF6F87AEA5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13" y="318001"/>
            <a:ext cx="2102981" cy="540853"/>
          </a:xfrm>
          <a:prstGeom prst="rect">
            <a:avLst/>
          </a:prstGeom>
          <a:noFill/>
        </p:spPr>
      </p:pic>
      <p:pic>
        <p:nvPicPr>
          <p:cNvPr id="7" name="Picture 6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63833B9D-25DD-1F98-2CD4-C8243C00FB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37" y="356683"/>
            <a:ext cx="593872" cy="5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6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rawa, zewnętrzne, osoba, pole&#10;&#10;Opis wygenerowany automatycznie">
            <a:extLst>
              <a:ext uri="{FF2B5EF4-FFF2-40B4-BE49-F238E27FC236}">
                <a16:creationId xmlns:a16="http://schemas.microsoft.com/office/drawing/2014/main" id="{DDDE5288-E450-7475-676E-95CD815686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4079" r="12685" b="1805"/>
          <a:stretch/>
        </p:blipFill>
        <p:spPr>
          <a:xfrm>
            <a:off x="0" y="1"/>
            <a:ext cx="9048750" cy="6858000"/>
          </a:xfrm>
          <a:prstGeom prst="rect">
            <a:avLst/>
          </a:prstGeom>
        </p:spPr>
      </p:pic>
      <p:pic>
        <p:nvPicPr>
          <p:cNvPr id="6" name="Obraz 2">
            <a:extLst>
              <a:ext uri="{FF2B5EF4-FFF2-40B4-BE49-F238E27FC236}">
                <a16:creationId xmlns:a16="http://schemas.microsoft.com/office/drawing/2014/main" id="{A5754C46-DB27-EBBE-C2A7-DCE4D8622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2970" y="3481220"/>
            <a:ext cx="758596" cy="56125"/>
          </a:xfrm>
          <a:prstGeom prst="rect">
            <a:avLst/>
          </a:prstGeom>
        </p:spPr>
      </p:pic>
      <p:pic>
        <p:nvPicPr>
          <p:cNvPr id="7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8FC29CB3-C613-3B07-DE53-D8340C9916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02" y="-79486"/>
            <a:ext cx="2609128" cy="1045853"/>
          </a:xfrm>
          <a:prstGeom prst="rect">
            <a:avLst/>
          </a:prstGeom>
        </p:spPr>
      </p:pic>
      <p:sp>
        <p:nvSpPr>
          <p:cNvPr id="8" name="pole tekstowe 11">
            <a:extLst>
              <a:ext uri="{FF2B5EF4-FFF2-40B4-BE49-F238E27FC236}">
                <a16:creationId xmlns:a16="http://schemas.microsoft.com/office/drawing/2014/main" id="{D93688A1-BF58-F2D7-5A82-469F3D0B0CC9}"/>
              </a:ext>
            </a:extLst>
          </p:cNvPr>
          <p:cNvSpPr txBox="1"/>
          <p:nvPr userDrawn="1"/>
        </p:nvSpPr>
        <p:spPr>
          <a:xfrm>
            <a:off x="9621664" y="4466449"/>
            <a:ext cx="2902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>
                <a:solidFill>
                  <a:srgbClr val="002B64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sales@kplabs.pl</a:t>
            </a:r>
          </a:p>
        </p:txBody>
      </p:sp>
      <p:pic>
        <p:nvPicPr>
          <p:cNvPr id="9" name="Obraz 13">
            <a:extLst>
              <a:ext uri="{FF2B5EF4-FFF2-40B4-BE49-F238E27FC236}">
                <a16:creationId xmlns:a16="http://schemas.microsoft.com/office/drawing/2014/main" id="{3F682D31-E3EC-6F9D-0A97-7C83C0DD5B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13" y="4377272"/>
            <a:ext cx="560371" cy="494047"/>
          </a:xfrm>
          <a:prstGeom prst="rect">
            <a:avLst/>
          </a:prstGeom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8B601E61-FC5E-18DB-796E-3C1021898B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572" y="4899852"/>
            <a:ext cx="560371" cy="494047"/>
          </a:xfrm>
          <a:prstGeom prst="rect">
            <a:avLst/>
          </a:prstGeom>
        </p:spPr>
      </p:pic>
      <p:sp>
        <p:nvSpPr>
          <p:cNvPr id="11" name="pole tekstowe 16">
            <a:extLst>
              <a:ext uri="{FF2B5EF4-FFF2-40B4-BE49-F238E27FC236}">
                <a16:creationId xmlns:a16="http://schemas.microsoft.com/office/drawing/2014/main" id="{F5977763-7BE0-1230-37D6-C5115F2084D4}"/>
              </a:ext>
            </a:extLst>
          </p:cNvPr>
          <p:cNvSpPr txBox="1"/>
          <p:nvPr userDrawn="1"/>
        </p:nvSpPr>
        <p:spPr>
          <a:xfrm>
            <a:off x="9654683" y="4966168"/>
            <a:ext cx="2902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>
                <a:solidFill>
                  <a:srgbClr val="002B64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www.kplabs.</a:t>
            </a:r>
            <a:r>
              <a:rPr lang="en-US" sz="1600">
                <a:solidFill>
                  <a:srgbClr val="002B64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pl</a:t>
            </a:r>
            <a:endParaRPr lang="pl-PL" sz="1600">
              <a:solidFill>
                <a:srgbClr val="002B64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2" name="Obraz 18">
            <a:extLst>
              <a:ext uri="{FF2B5EF4-FFF2-40B4-BE49-F238E27FC236}">
                <a16:creationId xmlns:a16="http://schemas.microsoft.com/office/drawing/2014/main" id="{7A9DFE33-ECD6-523D-CA67-E2B440626C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30" y="5331782"/>
            <a:ext cx="748135" cy="659588"/>
          </a:xfrm>
          <a:prstGeom prst="rect">
            <a:avLst/>
          </a:prstGeom>
        </p:spPr>
      </p:pic>
      <p:sp>
        <p:nvSpPr>
          <p:cNvPr id="13" name="pole tekstowe 19">
            <a:extLst>
              <a:ext uri="{FF2B5EF4-FFF2-40B4-BE49-F238E27FC236}">
                <a16:creationId xmlns:a16="http://schemas.microsoft.com/office/drawing/2014/main" id="{BA01388D-827A-091E-E432-4856ED7A3E2B}"/>
              </a:ext>
            </a:extLst>
          </p:cNvPr>
          <p:cNvSpPr txBox="1"/>
          <p:nvPr userDrawn="1"/>
        </p:nvSpPr>
        <p:spPr>
          <a:xfrm>
            <a:off x="9654683" y="5481962"/>
            <a:ext cx="2902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>
                <a:solidFill>
                  <a:srgbClr val="002B64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KP Labs</a:t>
            </a:r>
          </a:p>
          <a:p>
            <a:r>
              <a:rPr lang="pl-PL" sz="16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Bojkowska 37J</a:t>
            </a:r>
          </a:p>
          <a:p>
            <a:r>
              <a:rPr lang="pl-PL" sz="16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44-100 Gliwice </a:t>
            </a:r>
          </a:p>
          <a:p>
            <a:r>
              <a:rPr lang="pl-PL" sz="160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Poland</a:t>
            </a:r>
          </a:p>
        </p:txBody>
      </p:sp>
    </p:spTree>
    <p:extLst>
      <p:ext uri="{BB962C8B-B14F-4D97-AF65-F5344CB8AC3E}">
        <p14:creationId xmlns:p14="http://schemas.microsoft.com/office/powerpoint/2010/main" val="168898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047750" y="499731"/>
            <a:ext cx="734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spc="3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KP LABS | LDPBDR MITIGATE</a:t>
            </a:r>
            <a:endParaRPr lang="en-US" sz="1400" spc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endParaRPr lang="en-US" sz="1400" spc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F2444A2-1DB0-4D7E-A221-9EED17F504F8}"/>
              </a:ext>
            </a:extLst>
          </p:cNvPr>
          <p:cNvSpPr txBox="1"/>
          <p:nvPr userDrawn="1"/>
        </p:nvSpPr>
        <p:spPr>
          <a:xfrm rot="16200000">
            <a:off x="144777" y="5924021"/>
            <a:ext cx="761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202</a:t>
            </a:r>
            <a:r>
              <a:rPr lang="en-US" sz="1400" b="0" spc="30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510B994-614B-4BCA-ADFC-39D228DA2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765" y="291493"/>
            <a:ext cx="1909324" cy="593871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30022EF0-E936-4540-8651-A1B7C7F2462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5955" y="499731"/>
            <a:ext cx="499022" cy="5114971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4FA464E-D3CC-9AF3-2E88-52402CD36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364" y="591201"/>
            <a:ext cx="593375" cy="411273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Poppins" panose="00000500000000000000" pitchFamily="2" charset="-18"/>
                <a:cs typeface="Poppins" panose="00000500000000000000" pitchFamily="2" charset="-18"/>
              </a:defRPr>
            </a:lvl1pPr>
          </a:lstStyle>
          <a:p>
            <a:fld id="{CD06142C-1AA4-405C-9DF3-638D73B05C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9F6B-4E6A-1B0D-1CF4-10C55FFF91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32" y="202260"/>
            <a:ext cx="1544668" cy="77233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73EF3-8B15-09E4-0BE7-8CF6F87AEA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13" y="318001"/>
            <a:ext cx="2102981" cy="540853"/>
          </a:xfrm>
          <a:prstGeom prst="rect">
            <a:avLst/>
          </a:prstGeom>
          <a:noFill/>
        </p:spPr>
      </p:pic>
      <p:pic>
        <p:nvPicPr>
          <p:cNvPr id="7" name="Picture 6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63833B9D-25DD-1F98-2CD4-C8243C00FB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22" y="318001"/>
            <a:ext cx="593872" cy="593872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55C65B04-234D-7841-BF2A-571ACAD7FED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42" y="6139255"/>
            <a:ext cx="2102981" cy="5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704" r:id="rId4"/>
    <p:sldLayoutId id="2147483705" r:id="rId5"/>
    <p:sldLayoutId id="2147483691" r:id="rId6"/>
    <p:sldLayoutId id="214748369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841375CD-6919-ABCB-2D08-D614B7D11A9F}"/>
              </a:ext>
            </a:extLst>
          </p:cNvPr>
          <p:cNvCxnSpPr>
            <a:cxnSpLocks/>
          </p:cNvCxnSpPr>
          <p:nvPr/>
        </p:nvCxnSpPr>
        <p:spPr>
          <a:xfrm>
            <a:off x="701040" y="2275973"/>
            <a:ext cx="0" cy="1243713"/>
          </a:xfrm>
          <a:prstGeom prst="line">
            <a:avLst/>
          </a:prstGeom>
          <a:ln w="50800">
            <a:solidFill>
              <a:srgbClr val="11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32E08C9-39ED-941F-5F2F-F0AB10A6802A}"/>
              </a:ext>
            </a:extLst>
          </p:cNvPr>
          <p:cNvSpPr txBox="1">
            <a:spLocks/>
          </p:cNvSpPr>
          <p:nvPr/>
        </p:nvSpPr>
        <p:spPr>
          <a:xfrm>
            <a:off x="1011310" y="2351059"/>
            <a:ext cx="11094741" cy="89348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kern="0" spc="200" dirty="0">
                <a:solidFill>
                  <a:srgbClr val="002B64"/>
                </a:solidFill>
                <a:latin typeface="Poppins Bold"/>
                <a:cs typeface="Poppins Bold"/>
              </a:rPr>
              <a:t>Characterization of Pulsating Heat Pipes for cooling detector planes and phased array antennas </a:t>
            </a:r>
          </a:p>
        </p:txBody>
      </p:sp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id="{EC16C8F6-1EB4-6760-42EE-A69D0E57D792}"/>
              </a:ext>
            </a:extLst>
          </p:cNvPr>
          <p:cNvSpPr txBox="1">
            <a:spLocks/>
          </p:cNvSpPr>
          <p:nvPr/>
        </p:nvSpPr>
        <p:spPr>
          <a:xfrm>
            <a:off x="1011310" y="3565406"/>
            <a:ext cx="4748761" cy="83591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00" b="1" kern="0" spc="200" dirty="0">
                <a:solidFill>
                  <a:srgbClr val="002B64"/>
                </a:solidFill>
                <a:latin typeface="Poppins"/>
                <a:cs typeface="Poppins"/>
              </a:rPr>
              <a:t>Marcin Wójcik (KP Labs)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Artur Jurkowski (KP Labs)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Sławomir Pietrowicz (WUST)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Przemysław Kołakowski (</a:t>
            </a:r>
            <a:r>
              <a:rPr lang="en-US" sz="1000" kern="0" spc="200" dirty="0" err="1">
                <a:solidFill>
                  <a:srgbClr val="002B64"/>
                </a:solidFill>
                <a:latin typeface="Poppins"/>
                <a:cs typeface="Poppins"/>
              </a:rPr>
              <a:t>Adaptronica</a:t>
            </a: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)</a:t>
            </a:r>
            <a:endParaRPr lang="pl-PL" sz="10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6261D34C-9E15-007E-78CE-9BDFCC001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30" y="6003963"/>
            <a:ext cx="2102981" cy="516485"/>
          </a:xfrm>
          <a:prstGeom prst="rect">
            <a:avLst/>
          </a:prstGeom>
        </p:spPr>
      </p:pic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D233DAF9-D64C-5268-1ED2-9392079FCBC8}"/>
              </a:ext>
            </a:extLst>
          </p:cNvPr>
          <p:cNvSpPr txBox="1">
            <a:spLocks/>
          </p:cNvSpPr>
          <p:nvPr/>
        </p:nvSpPr>
        <p:spPr>
          <a:xfrm>
            <a:off x="1011310" y="4541431"/>
            <a:ext cx="4748761" cy="83591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00" b="1" kern="0" spc="200" dirty="0">
                <a:solidFill>
                  <a:srgbClr val="002B64"/>
                </a:solidFill>
                <a:latin typeface="Poppins"/>
                <a:cs typeface="Poppins"/>
              </a:rPr>
              <a:t>Thermal &amp; Fluids Analysis Workshop 2025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b="1" kern="0" spc="200" dirty="0">
                <a:solidFill>
                  <a:srgbClr val="002B64"/>
                </a:solidFill>
                <a:latin typeface="Poppins"/>
                <a:cs typeface="Poppins"/>
              </a:rPr>
              <a:t>NASA Ames Research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San Jose, 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kern="0" spc="200" dirty="0">
                <a:solidFill>
                  <a:srgbClr val="002B64"/>
                </a:solidFill>
                <a:latin typeface="Poppins"/>
                <a:cs typeface="Poppins"/>
              </a:rPr>
              <a:t>August 4-7, 2025</a:t>
            </a:r>
            <a:endParaRPr lang="pl-PL" sz="10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0250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A26A2-0D68-F098-F5CF-95F6D8447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834574-05A6-78BB-A155-D075A851F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58B259B4-EAB3-EF81-F881-EB275AC7CB79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Test campaign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F611C2-8BBE-95FD-715C-485D314B19D9}"/>
              </a:ext>
            </a:extLst>
          </p:cNvPr>
          <p:cNvSpPr/>
          <p:nvPr/>
        </p:nvSpPr>
        <p:spPr>
          <a:xfrm>
            <a:off x="1024267" y="2207851"/>
            <a:ext cx="1800000" cy="646331"/>
          </a:xfrm>
          <a:prstGeom prst="roundRect">
            <a:avLst/>
          </a:prstGeom>
          <a:solidFill>
            <a:srgbClr val="26B1A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Filling ratio optimization test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67D5B-4C01-3B43-F406-34402E9E29A8}"/>
              </a:ext>
            </a:extLst>
          </p:cNvPr>
          <p:cNvSpPr/>
          <p:nvPr/>
        </p:nvSpPr>
        <p:spPr>
          <a:xfrm>
            <a:off x="1024267" y="3354673"/>
            <a:ext cx="1800000" cy="646331"/>
          </a:xfrm>
          <a:prstGeom prst="roundRect">
            <a:avLst/>
          </a:prstGeom>
          <a:solidFill>
            <a:srgbClr val="26B1A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Thermal performance test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3B3BAE-C8E5-1792-99C2-7B4EFF66A2E2}"/>
              </a:ext>
            </a:extLst>
          </p:cNvPr>
          <p:cNvSpPr/>
          <p:nvPr/>
        </p:nvSpPr>
        <p:spPr>
          <a:xfrm>
            <a:off x="1024268" y="4490640"/>
            <a:ext cx="1800000" cy="646331"/>
          </a:xfrm>
          <a:prstGeom prst="roundRect">
            <a:avLst/>
          </a:prstGeom>
          <a:solidFill>
            <a:srgbClr val="26B1A6">
              <a:alpha val="4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Microvibration test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75FE5F-B67B-81B3-8A01-2E87B613C994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1924267" y="2854182"/>
            <a:ext cx="0" cy="500491"/>
          </a:xfrm>
          <a:prstGeom prst="straightConnector1">
            <a:avLst/>
          </a:prstGeom>
          <a:ln w="57150">
            <a:solidFill>
              <a:srgbClr val="002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4069DE-0F10-FED7-98F8-77C835E5E469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924267" y="4019988"/>
            <a:ext cx="1" cy="470652"/>
          </a:xfrm>
          <a:prstGeom prst="straightConnector1">
            <a:avLst/>
          </a:prstGeom>
          <a:ln w="57150">
            <a:solidFill>
              <a:srgbClr val="002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3D8B2C5-CD64-CFE4-1A56-84D740152781}"/>
              </a:ext>
            </a:extLst>
          </p:cNvPr>
          <p:cNvSpPr/>
          <p:nvPr/>
        </p:nvSpPr>
        <p:spPr>
          <a:xfrm>
            <a:off x="2896373" y="2195700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Horizontal Orientation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267D15-A40B-CE5D-D3B2-711AF7A820C8}"/>
              </a:ext>
            </a:extLst>
          </p:cNvPr>
          <p:cNvSpPr/>
          <p:nvPr/>
        </p:nvSpPr>
        <p:spPr>
          <a:xfrm>
            <a:off x="4806605" y="2200882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 From 10% to 80%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1CEA1B-C7FC-4515-5676-054F88B9B30C}"/>
              </a:ext>
            </a:extLst>
          </p:cNvPr>
          <p:cNvSpPr/>
          <p:nvPr/>
        </p:nvSpPr>
        <p:spPr>
          <a:xfrm>
            <a:off x="2896375" y="3337635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Horizontal Orientation/Vertical (BHM&amp;THM)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4525CC-0E61-5CEA-C949-8781A7150167}"/>
              </a:ext>
            </a:extLst>
          </p:cNvPr>
          <p:cNvSpPr/>
          <p:nvPr/>
        </p:nvSpPr>
        <p:spPr>
          <a:xfrm>
            <a:off x="4769700" y="3343646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Optimal FR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6E9001-5889-9E71-FB96-B40C3F5DB059}"/>
              </a:ext>
            </a:extLst>
          </p:cNvPr>
          <p:cNvSpPr/>
          <p:nvPr/>
        </p:nvSpPr>
        <p:spPr>
          <a:xfrm>
            <a:off x="2896375" y="4490640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Horizontal Orientation/Vertical (BHM&amp;THM)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368684-4814-936B-1D70-F4E1F5B113ED}"/>
              </a:ext>
            </a:extLst>
          </p:cNvPr>
          <p:cNvSpPr/>
          <p:nvPr/>
        </p:nvSpPr>
        <p:spPr>
          <a:xfrm>
            <a:off x="4770921" y="4479917"/>
            <a:ext cx="1800000" cy="646331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Optimal FR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80710C0-D6FB-CE4A-A696-EEAD35DE1199}"/>
              </a:ext>
            </a:extLst>
          </p:cNvPr>
          <p:cNvSpPr/>
          <p:nvPr/>
        </p:nvSpPr>
        <p:spPr>
          <a:xfrm>
            <a:off x="7457540" y="4826703"/>
            <a:ext cx="1908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30/50 </a:t>
            </a:r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˚C</a:t>
            </a: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86/122 ˚F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8239714-74C1-7D90-9BD8-3B889196E7C4}"/>
              </a:ext>
            </a:extLst>
          </p:cNvPr>
          <p:cNvSpPr/>
          <p:nvPr/>
        </p:nvSpPr>
        <p:spPr>
          <a:xfrm>
            <a:off x="7457540" y="4334675"/>
            <a:ext cx="1908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30/45 </a:t>
            </a:r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˚C</a:t>
            </a:r>
          </a:p>
          <a:p>
            <a:pPr algn="ctr"/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(86/113 ˚F)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C411E1-1CB2-0424-7612-A68EF7218263}"/>
              </a:ext>
            </a:extLst>
          </p:cNvPr>
          <p:cNvSpPr/>
          <p:nvPr/>
        </p:nvSpPr>
        <p:spPr>
          <a:xfrm>
            <a:off x="9411595" y="4826703"/>
            <a:ext cx="1854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Hor: 100/150/200 W</a:t>
            </a:r>
          </a:p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BHM/THM: 200W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3280D65-D0ED-6534-2F9D-7B14EA3148B5}"/>
              </a:ext>
            </a:extLst>
          </p:cNvPr>
          <p:cNvSpPr/>
          <p:nvPr/>
        </p:nvSpPr>
        <p:spPr>
          <a:xfrm>
            <a:off x="9411595" y="4329038"/>
            <a:ext cx="1854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Hor: 10/20/30 W</a:t>
            </a:r>
          </a:p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BHM/THM: 30W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5E33AC7-77E5-D592-0E14-3A513567A5AD}"/>
              </a:ext>
            </a:extLst>
          </p:cNvPr>
          <p:cNvSpPr/>
          <p:nvPr/>
        </p:nvSpPr>
        <p:spPr>
          <a:xfrm>
            <a:off x="7459233" y="2566182"/>
            <a:ext cx="1908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65˚C (149˚F)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327DA24-087D-CE62-32AC-ACF4A2CCFFD9}"/>
              </a:ext>
            </a:extLst>
          </p:cNvPr>
          <p:cNvSpPr/>
          <p:nvPr/>
        </p:nvSpPr>
        <p:spPr>
          <a:xfrm>
            <a:off x="7459233" y="2204330"/>
            <a:ext cx="1908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45˚C (113˚F)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8297C3A-80DE-BB6B-1751-23B9D8E749C3}"/>
              </a:ext>
            </a:extLst>
          </p:cNvPr>
          <p:cNvSpPr/>
          <p:nvPr/>
        </p:nvSpPr>
        <p:spPr>
          <a:xfrm>
            <a:off x="6678711" y="2204330"/>
            <a:ext cx="720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SMALL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BDF03FB-3649-9557-2977-D6E8282FC88F}"/>
              </a:ext>
            </a:extLst>
          </p:cNvPr>
          <p:cNvSpPr/>
          <p:nvPr/>
        </p:nvSpPr>
        <p:spPr>
          <a:xfrm>
            <a:off x="9424367" y="2560941"/>
            <a:ext cx="1854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100/200 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501CD9C-75C5-E3A5-B441-E6C414734ADB}"/>
              </a:ext>
            </a:extLst>
          </p:cNvPr>
          <p:cNvSpPr/>
          <p:nvPr/>
        </p:nvSpPr>
        <p:spPr>
          <a:xfrm>
            <a:off x="9424367" y="2204330"/>
            <a:ext cx="1854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10/20/30 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A12DE-ECA8-4FE9-B9F5-A73D69C9B5CB}"/>
              </a:ext>
            </a:extLst>
          </p:cNvPr>
          <p:cNvSpPr/>
          <p:nvPr/>
        </p:nvSpPr>
        <p:spPr>
          <a:xfrm>
            <a:off x="7459235" y="3673698"/>
            <a:ext cx="1908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-20/10/30/50/65˚C</a:t>
            </a:r>
            <a:b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(-4/50/86/122/149</a:t>
            </a:r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˚F)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DE80F42-7807-7371-400A-5DE4EB9A87FD}"/>
              </a:ext>
            </a:extLst>
          </p:cNvPr>
          <p:cNvSpPr/>
          <p:nvPr/>
        </p:nvSpPr>
        <p:spPr>
          <a:xfrm>
            <a:off x="7459235" y="3192794"/>
            <a:ext cx="1908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-20/10/30/45 ˚C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(-4/50/86/113</a:t>
            </a:r>
            <a:r>
              <a:rPr lang="en-GB" sz="1200" dirty="0">
                <a:solidFill>
                  <a:srgbClr val="002B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˚F)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BA78C1D-BF0E-98B4-7E4C-EDADB752955F}"/>
              </a:ext>
            </a:extLst>
          </p:cNvPr>
          <p:cNvSpPr/>
          <p:nvPr/>
        </p:nvSpPr>
        <p:spPr>
          <a:xfrm>
            <a:off x="9415381" y="3669412"/>
            <a:ext cx="1854000" cy="4485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100/150/200 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A40CDD5-5C24-D37E-3B68-B31F0F65181B}"/>
              </a:ext>
            </a:extLst>
          </p:cNvPr>
          <p:cNvSpPr/>
          <p:nvPr/>
        </p:nvSpPr>
        <p:spPr>
          <a:xfrm>
            <a:off x="9415381" y="3182001"/>
            <a:ext cx="1854000" cy="4573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10/20/30 W</a:t>
            </a:r>
            <a:endParaRPr lang="pl-PL" sz="12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9A1114D-0557-11D6-D8C1-400AC30F8B65}"/>
              </a:ext>
            </a:extLst>
          </p:cNvPr>
          <p:cNvSpPr/>
          <p:nvPr/>
        </p:nvSpPr>
        <p:spPr>
          <a:xfrm>
            <a:off x="6678711" y="2573427"/>
            <a:ext cx="720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LARGE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5FC988E-D1E8-F99C-B724-8EA7A069DB42}"/>
              </a:ext>
            </a:extLst>
          </p:cNvPr>
          <p:cNvSpPr/>
          <p:nvPr/>
        </p:nvSpPr>
        <p:spPr>
          <a:xfrm>
            <a:off x="6678713" y="3192794"/>
            <a:ext cx="720000" cy="448567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SMALL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72C3983-AA18-8AF2-79CE-4F7B22E336A2}"/>
              </a:ext>
            </a:extLst>
          </p:cNvPr>
          <p:cNvSpPr/>
          <p:nvPr/>
        </p:nvSpPr>
        <p:spPr>
          <a:xfrm>
            <a:off x="6678713" y="3673698"/>
            <a:ext cx="720000" cy="448566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LARGE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FF55E9B-AF36-E212-8604-09EEC439229F}"/>
              </a:ext>
            </a:extLst>
          </p:cNvPr>
          <p:cNvSpPr/>
          <p:nvPr/>
        </p:nvSpPr>
        <p:spPr>
          <a:xfrm>
            <a:off x="6678713" y="4506366"/>
            <a:ext cx="720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SMALL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9699AF9-3BE7-C5D0-7E4E-B95AA15B9837}"/>
              </a:ext>
            </a:extLst>
          </p:cNvPr>
          <p:cNvSpPr/>
          <p:nvPr/>
        </p:nvSpPr>
        <p:spPr>
          <a:xfrm>
            <a:off x="6678713" y="4826703"/>
            <a:ext cx="720000" cy="288000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LARGE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B2CE1-08FB-2E89-A304-2E7C1D15B5B0}"/>
              </a:ext>
            </a:extLst>
          </p:cNvPr>
          <p:cNvSpPr/>
          <p:nvPr/>
        </p:nvSpPr>
        <p:spPr>
          <a:xfrm>
            <a:off x="7457540" y="1617920"/>
            <a:ext cx="1908000" cy="468592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Condenser temperatures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5F058A-AF6A-6C5F-FABE-214BFDFB9358}"/>
              </a:ext>
            </a:extLst>
          </p:cNvPr>
          <p:cNvSpPr/>
          <p:nvPr/>
        </p:nvSpPr>
        <p:spPr>
          <a:xfrm>
            <a:off x="9424367" y="1617920"/>
            <a:ext cx="1841228" cy="468592"/>
          </a:xfrm>
          <a:prstGeom prst="roundRect">
            <a:avLst/>
          </a:prstGeom>
          <a:solidFill>
            <a:schemeClr val="bg1">
              <a:alpha val="4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Power levels</a:t>
            </a:r>
            <a:endParaRPr lang="pl-PL" sz="12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6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40E27-00A7-CD77-AA36-B3425134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BE1223-8057-C99D-D868-FAEACBBDF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5A720-2E76-6158-B061-1FDF8A53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264354" y="3118282"/>
            <a:ext cx="3858333" cy="143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BF6C1-4EA7-E7CA-8477-EB7AE3B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24" y="5520465"/>
            <a:ext cx="1313970" cy="921055"/>
          </a:xfrm>
          <a:prstGeom prst="rect">
            <a:avLst/>
          </a:prstGeom>
          <a:ln>
            <a:noFill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2D028A1-A755-4161-A8EF-7A1BF7C6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8" b="95480" l="9875" r="89708">
                        <a14:foregroundMark x1="65508" y1="89379" x2="56606" y2="94011"/>
                        <a14:foregroundMark x1="56606" y1="94011" x2="41725" y2="95367"/>
                        <a14:foregroundMark x1="41725" y1="95367" x2="31572" y2="93785"/>
                        <a14:foregroundMark x1="31572" y1="93785" x2="20167" y2="84520"/>
                        <a14:foregroundMark x1="20167" y1="84520" x2="24478" y2="26441"/>
                        <a14:foregroundMark x1="24478" y1="26441" x2="34771" y2="12429"/>
                        <a14:foregroundMark x1="34771" y1="12429" x2="47983" y2="6215"/>
                        <a14:foregroundMark x1="47983" y1="6215" x2="59805" y2="5537"/>
                        <a14:foregroundMark x1="59805" y1="5537" x2="83310" y2="9492"/>
                        <a14:foregroundMark x1="83310" y1="9492" x2="84145" y2="10056"/>
                        <a14:foregroundMark x1="41725" y1="63390" x2="44645" y2="25311"/>
                        <a14:foregroundMark x1="43394" y1="30169" x2="62587" y2="5198"/>
                        <a14:foregroundMark x1="49374" y1="49153" x2="63700" y2="25198"/>
                        <a14:foregroundMark x1="56467" y1="93785" x2="42142" y2="95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082" y="1808006"/>
            <a:ext cx="1535207" cy="18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0C9590-5ECD-82E0-A252-749BA3179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224" y="2032209"/>
            <a:ext cx="1851457" cy="1032180"/>
          </a:xfrm>
          <a:prstGeom prst="rect">
            <a:avLst/>
          </a:prstGeom>
          <a:ln>
            <a:noFill/>
          </a:ln>
        </p:spPr>
      </p:pic>
      <p:pic>
        <p:nvPicPr>
          <p:cNvPr id="16" name="Picture 774806549" descr="Obraz zawierający zrzut ekranu, wystawa, w pomieszczeniu, design&#10;&#10;Opis wygenerowany automatycznie">
            <a:extLst>
              <a:ext uri="{FF2B5EF4-FFF2-40B4-BE49-F238E27FC236}">
                <a16:creationId xmlns:a16="http://schemas.microsoft.com/office/drawing/2014/main" id="{9667382A-5933-D9FB-528A-757A154103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8" t="35120" r="31380" b="36506"/>
          <a:stretch>
            <a:fillRect/>
          </a:stretch>
        </p:blipFill>
        <p:spPr>
          <a:xfrm>
            <a:off x="7264819" y="3361103"/>
            <a:ext cx="1238056" cy="1345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EE3637-BD20-A1C9-B8A4-D9E2041E395B}"/>
              </a:ext>
            </a:extLst>
          </p:cNvPr>
          <p:cNvSpPr/>
          <p:nvPr/>
        </p:nvSpPr>
        <p:spPr>
          <a:xfrm>
            <a:off x="3834342" y="2705698"/>
            <a:ext cx="741680" cy="751195"/>
          </a:xfrm>
          <a:prstGeom prst="rect">
            <a:avLst/>
          </a:prstGeom>
          <a:solidFill>
            <a:srgbClr val="00B0F0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91E938-CB64-FB96-F21C-7D9F5E53B6D0}"/>
              </a:ext>
            </a:extLst>
          </p:cNvPr>
          <p:cNvSpPr/>
          <p:nvPr/>
        </p:nvSpPr>
        <p:spPr>
          <a:xfrm>
            <a:off x="3834342" y="4577170"/>
            <a:ext cx="741680" cy="751195"/>
          </a:xfrm>
          <a:prstGeom prst="rect">
            <a:avLst/>
          </a:prstGeom>
          <a:solidFill>
            <a:srgbClr val="C00000">
              <a:alpha val="45882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1AF011-D5E5-9641-5C6A-D65AC4EF6DB9}"/>
              </a:ext>
            </a:extLst>
          </p:cNvPr>
          <p:cNvCxnSpPr>
            <a:cxnSpLocks/>
          </p:cNvCxnSpPr>
          <p:nvPr/>
        </p:nvCxnSpPr>
        <p:spPr>
          <a:xfrm flipH="1" flipV="1">
            <a:off x="4385233" y="1958275"/>
            <a:ext cx="1557" cy="7393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765B12-B38F-E23C-CE7C-2427900E127E}"/>
              </a:ext>
            </a:extLst>
          </p:cNvPr>
          <p:cNvCxnSpPr>
            <a:cxnSpLocks/>
          </p:cNvCxnSpPr>
          <p:nvPr/>
        </p:nvCxnSpPr>
        <p:spPr>
          <a:xfrm>
            <a:off x="2458897" y="1958275"/>
            <a:ext cx="192633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96B1E5-F06B-81BE-4075-746F6270DD8B}"/>
              </a:ext>
            </a:extLst>
          </p:cNvPr>
          <p:cNvCxnSpPr>
            <a:cxnSpLocks/>
          </p:cNvCxnSpPr>
          <p:nvPr/>
        </p:nvCxnSpPr>
        <p:spPr>
          <a:xfrm>
            <a:off x="2460454" y="2145362"/>
            <a:ext cx="155426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A74FFC-D01B-0505-98D4-2FF36E0D718C}"/>
              </a:ext>
            </a:extLst>
          </p:cNvPr>
          <p:cNvCxnSpPr>
            <a:cxnSpLocks/>
          </p:cNvCxnSpPr>
          <p:nvPr/>
        </p:nvCxnSpPr>
        <p:spPr>
          <a:xfrm>
            <a:off x="3875074" y="3150577"/>
            <a:ext cx="14001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7F07B5-C55D-16AE-4363-31C57FD3D396}"/>
              </a:ext>
            </a:extLst>
          </p:cNvPr>
          <p:cNvCxnSpPr>
            <a:cxnSpLocks/>
          </p:cNvCxnSpPr>
          <p:nvPr/>
        </p:nvCxnSpPr>
        <p:spPr>
          <a:xfrm flipH="1" flipV="1">
            <a:off x="5274604" y="2548299"/>
            <a:ext cx="10605" cy="23989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59920CB-0B98-C256-9FC6-EDE843CC2CA8}"/>
              </a:ext>
            </a:extLst>
          </p:cNvPr>
          <p:cNvCxnSpPr>
            <a:cxnSpLocks/>
          </p:cNvCxnSpPr>
          <p:nvPr/>
        </p:nvCxnSpPr>
        <p:spPr>
          <a:xfrm>
            <a:off x="3864822" y="4952768"/>
            <a:ext cx="14205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CD79A36-5AFE-6BDD-73D5-0C27609DA5C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267163" y="2548299"/>
            <a:ext cx="35206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0F4E43B9-6EA9-7D93-1ADE-D93F9C11CAF0}"/>
              </a:ext>
            </a:extLst>
          </p:cNvPr>
          <p:cNvSpPr/>
          <p:nvPr/>
        </p:nvSpPr>
        <p:spPr>
          <a:xfrm rot="5400000">
            <a:off x="5482539" y="2494001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6C98FC1-DAA6-5E53-8467-2E06B9C73DEB}"/>
              </a:ext>
            </a:extLst>
          </p:cNvPr>
          <p:cNvCxnSpPr>
            <a:cxnSpLocks/>
          </p:cNvCxnSpPr>
          <p:nvPr/>
        </p:nvCxnSpPr>
        <p:spPr>
          <a:xfrm flipV="1">
            <a:off x="3876282" y="306438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1BF3D8A-6AB9-5031-6037-5941C1907BB1}"/>
              </a:ext>
            </a:extLst>
          </p:cNvPr>
          <p:cNvCxnSpPr>
            <a:cxnSpLocks/>
          </p:cNvCxnSpPr>
          <p:nvPr/>
        </p:nvCxnSpPr>
        <p:spPr>
          <a:xfrm flipV="1">
            <a:off x="4546269" y="306147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9A3C3C9-A636-475C-458D-6515C601A32F}"/>
              </a:ext>
            </a:extLst>
          </p:cNvPr>
          <p:cNvCxnSpPr>
            <a:cxnSpLocks/>
          </p:cNvCxnSpPr>
          <p:nvPr/>
        </p:nvCxnSpPr>
        <p:spPr>
          <a:xfrm flipV="1">
            <a:off x="4196322" y="306438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33232A6-2AD8-07C1-2FB6-E513640E1D95}"/>
              </a:ext>
            </a:extLst>
          </p:cNvPr>
          <p:cNvCxnSpPr>
            <a:cxnSpLocks/>
          </p:cNvCxnSpPr>
          <p:nvPr/>
        </p:nvCxnSpPr>
        <p:spPr>
          <a:xfrm flipV="1">
            <a:off x="3868662" y="486524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71D688-65EE-5EF0-6D1E-93899B8E7B6C}"/>
              </a:ext>
            </a:extLst>
          </p:cNvPr>
          <p:cNvCxnSpPr>
            <a:cxnSpLocks/>
          </p:cNvCxnSpPr>
          <p:nvPr/>
        </p:nvCxnSpPr>
        <p:spPr>
          <a:xfrm flipV="1">
            <a:off x="4538649" y="486233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68749ED-7C47-3AC5-7B69-62A94F9E8EA8}"/>
              </a:ext>
            </a:extLst>
          </p:cNvPr>
          <p:cNvCxnSpPr>
            <a:cxnSpLocks/>
          </p:cNvCxnSpPr>
          <p:nvPr/>
        </p:nvCxnSpPr>
        <p:spPr>
          <a:xfrm flipV="1">
            <a:off x="4188702" y="4865249"/>
            <a:ext cx="0" cy="78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BC04433-6E22-E11D-0E58-F1C32DD08EBC}"/>
              </a:ext>
            </a:extLst>
          </p:cNvPr>
          <p:cNvCxnSpPr>
            <a:cxnSpLocks/>
          </p:cNvCxnSpPr>
          <p:nvPr/>
        </p:nvCxnSpPr>
        <p:spPr>
          <a:xfrm flipV="1">
            <a:off x="6826396" y="5847704"/>
            <a:ext cx="809570" cy="94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429D0D03-18D0-93C3-6FB8-3A183FB0B308}"/>
              </a:ext>
            </a:extLst>
          </p:cNvPr>
          <p:cNvSpPr/>
          <p:nvPr/>
        </p:nvSpPr>
        <p:spPr>
          <a:xfrm rot="10800000">
            <a:off x="7822428" y="3226825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5C98C1-1D62-0AD2-EAF1-19C3DD603F54}"/>
              </a:ext>
            </a:extLst>
          </p:cNvPr>
          <p:cNvCxnSpPr>
            <a:cxnSpLocks/>
          </p:cNvCxnSpPr>
          <p:nvPr/>
        </p:nvCxnSpPr>
        <p:spPr>
          <a:xfrm flipH="1">
            <a:off x="2608249" y="6364575"/>
            <a:ext cx="52755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5252F1D-0824-5A90-14B9-8E16D04884B5}"/>
              </a:ext>
            </a:extLst>
          </p:cNvPr>
          <p:cNvCxnSpPr>
            <a:cxnSpLocks/>
          </p:cNvCxnSpPr>
          <p:nvPr/>
        </p:nvCxnSpPr>
        <p:spPr>
          <a:xfrm flipH="1" flipV="1">
            <a:off x="7867760" y="4714521"/>
            <a:ext cx="16087" cy="1633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17DA44A4-5767-3D73-1B2B-895BD0EDDD9B}"/>
              </a:ext>
            </a:extLst>
          </p:cNvPr>
          <p:cNvSpPr/>
          <p:nvPr/>
        </p:nvSpPr>
        <p:spPr>
          <a:xfrm>
            <a:off x="7808712" y="4731057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6BF84BED-4839-8447-34FD-EC5E8A97E073}"/>
              </a:ext>
            </a:extLst>
          </p:cNvPr>
          <p:cNvSpPr/>
          <p:nvPr/>
        </p:nvSpPr>
        <p:spPr>
          <a:xfrm rot="9053030">
            <a:off x="2624534" y="6326515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C2656A9-7457-A161-917E-F172BDB26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82774" flipH="1">
            <a:off x="5425900" y="3771565"/>
            <a:ext cx="860112" cy="838412"/>
          </a:xfrm>
          <a:prstGeom prst="rect">
            <a:avLst/>
          </a:prstGeom>
          <a:ln>
            <a:noFill/>
          </a:ln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DE6552F-77E4-29E2-DEB1-F1701F3E6AEB}"/>
              </a:ext>
            </a:extLst>
          </p:cNvPr>
          <p:cNvCxnSpPr>
            <a:cxnSpLocks/>
          </p:cNvCxnSpPr>
          <p:nvPr/>
        </p:nvCxnSpPr>
        <p:spPr>
          <a:xfrm>
            <a:off x="2608249" y="4672705"/>
            <a:ext cx="1627632" cy="3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714B3F3-F1F5-8B80-EB43-9EBB16FF6680}"/>
              </a:ext>
            </a:extLst>
          </p:cNvPr>
          <p:cNvCxnSpPr>
            <a:cxnSpLocks/>
          </p:cNvCxnSpPr>
          <p:nvPr/>
        </p:nvCxnSpPr>
        <p:spPr>
          <a:xfrm>
            <a:off x="4650409" y="4234959"/>
            <a:ext cx="84328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0CEC67E9-555A-625C-AED8-298E64FDA4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5183" y="5309981"/>
            <a:ext cx="1480336" cy="860770"/>
          </a:xfrm>
          <a:prstGeom prst="rect">
            <a:avLst/>
          </a:prstGeom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4C7989-6DC0-12F5-D4D4-D176A098F647}"/>
              </a:ext>
            </a:extLst>
          </p:cNvPr>
          <p:cNvCxnSpPr>
            <a:cxnSpLocks/>
          </p:cNvCxnSpPr>
          <p:nvPr/>
        </p:nvCxnSpPr>
        <p:spPr>
          <a:xfrm flipV="1">
            <a:off x="2608249" y="6012959"/>
            <a:ext cx="1564421" cy="11508"/>
          </a:xfrm>
          <a:prstGeom prst="line">
            <a:avLst/>
          </a:prstGeom>
          <a:ln w="9525">
            <a:solidFill>
              <a:srgbClr val="D656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029CAB-793C-0F66-A2D9-6D21C27BDAC9}"/>
              </a:ext>
            </a:extLst>
          </p:cNvPr>
          <p:cNvCxnSpPr>
            <a:cxnSpLocks/>
          </p:cNvCxnSpPr>
          <p:nvPr/>
        </p:nvCxnSpPr>
        <p:spPr>
          <a:xfrm>
            <a:off x="2598089" y="6115726"/>
            <a:ext cx="1648241" cy="865"/>
          </a:xfrm>
          <a:prstGeom prst="line">
            <a:avLst/>
          </a:prstGeom>
          <a:ln w="9525">
            <a:solidFill>
              <a:srgbClr val="D656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682F3D-44D5-6FCF-B856-A19BF451B332}"/>
              </a:ext>
            </a:extLst>
          </p:cNvPr>
          <p:cNvCxnSpPr>
            <a:cxnSpLocks/>
          </p:cNvCxnSpPr>
          <p:nvPr/>
        </p:nvCxnSpPr>
        <p:spPr>
          <a:xfrm flipV="1">
            <a:off x="4246330" y="5620251"/>
            <a:ext cx="0" cy="496340"/>
          </a:xfrm>
          <a:prstGeom prst="line">
            <a:avLst/>
          </a:prstGeom>
          <a:ln w="9525">
            <a:solidFill>
              <a:srgbClr val="D656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66A83D-BF3A-F752-0A02-736F1C844438}"/>
              </a:ext>
            </a:extLst>
          </p:cNvPr>
          <p:cNvCxnSpPr>
            <a:cxnSpLocks/>
          </p:cNvCxnSpPr>
          <p:nvPr/>
        </p:nvCxnSpPr>
        <p:spPr>
          <a:xfrm flipV="1">
            <a:off x="4172670" y="5620251"/>
            <a:ext cx="0" cy="392708"/>
          </a:xfrm>
          <a:prstGeom prst="line">
            <a:avLst/>
          </a:prstGeom>
          <a:ln w="9525">
            <a:solidFill>
              <a:srgbClr val="D656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12407E-EA27-3F5F-1686-49A059248921}"/>
              </a:ext>
            </a:extLst>
          </p:cNvPr>
          <p:cNvSpPr txBox="1"/>
          <p:nvPr/>
        </p:nvSpPr>
        <p:spPr>
          <a:xfrm>
            <a:off x="2528241" y="5847704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+</a:t>
            </a:r>
            <a:endParaRPr lang="pl-PL" sz="1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80B82F-8F80-0D3E-D375-745334CDD642}"/>
              </a:ext>
            </a:extLst>
          </p:cNvPr>
          <p:cNvSpPr txBox="1"/>
          <p:nvPr/>
        </p:nvSpPr>
        <p:spPr>
          <a:xfrm>
            <a:off x="2550294" y="6040458"/>
            <a:ext cx="226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-</a:t>
            </a:r>
            <a:endParaRPr lang="pl-PL" sz="100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2190B2-230D-AF25-9C4F-C2F4EA93CCDC}"/>
              </a:ext>
            </a:extLst>
          </p:cNvPr>
          <p:cNvCxnSpPr>
            <a:cxnSpLocks/>
          </p:cNvCxnSpPr>
          <p:nvPr/>
        </p:nvCxnSpPr>
        <p:spPr>
          <a:xfrm>
            <a:off x="5925489" y="4664576"/>
            <a:ext cx="0" cy="4724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E5E13B-6E35-24E0-C3C5-016BB90AB5E5}"/>
              </a:ext>
            </a:extLst>
          </p:cNvPr>
          <p:cNvCxnSpPr>
            <a:cxnSpLocks/>
          </p:cNvCxnSpPr>
          <p:nvPr/>
        </p:nvCxnSpPr>
        <p:spPr>
          <a:xfrm>
            <a:off x="7485049" y="2587872"/>
            <a:ext cx="39075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469FFC-0B3F-E0E7-9EA2-B7B9FA63A10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883847" y="2580540"/>
            <a:ext cx="0" cy="7805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617E1C-8ED5-18AE-B5E1-EC4F58C28C83}"/>
              </a:ext>
            </a:extLst>
          </p:cNvPr>
          <p:cNvCxnSpPr>
            <a:cxnSpLocks/>
          </p:cNvCxnSpPr>
          <p:nvPr/>
        </p:nvCxnSpPr>
        <p:spPr>
          <a:xfrm flipV="1">
            <a:off x="7635966" y="4721760"/>
            <a:ext cx="0" cy="11125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7113596-F549-9E68-E771-E77FEAF5B140}"/>
              </a:ext>
            </a:extLst>
          </p:cNvPr>
          <p:cNvSpPr/>
          <p:nvPr/>
        </p:nvSpPr>
        <p:spPr>
          <a:xfrm>
            <a:off x="7564872" y="4728517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D911022-083C-E130-7C8B-447AE9F12D85}"/>
              </a:ext>
            </a:extLst>
          </p:cNvPr>
          <p:cNvSpPr/>
          <p:nvPr/>
        </p:nvSpPr>
        <p:spPr>
          <a:xfrm>
            <a:off x="5508928" y="3456856"/>
            <a:ext cx="843279" cy="1215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FAC2919-F148-516E-602F-A73A6343C580}"/>
              </a:ext>
            </a:extLst>
          </p:cNvPr>
          <p:cNvSpPr txBox="1"/>
          <p:nvPr/>
        </p:nvSpPr>
        <p:spPr>
          <a:xfrm>
            <a:off x="1257509" y="5291514"/>
            <a:ext cx="131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Power supply</a:t>
            </a:r>
            <a:endParaRPr lang="pl-PL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AC0654-DC5D-D6EF-7BA3-FFE4E9454E75}"/>
              </a:ext>
            </a:extLst>
          </p:cNvPr>
          <p:cNvSpPr txBox="1"/>
          <p:nvPr/>
        </p:nvSpPr>
        <p:spPr>
          <a:xfrm>
            <a:off x="1170652" y="3954903"/>
            <a:ext cx="142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Kapton heater</a:t>
            </a:r>
            <a:endParaRPr lang="pl-PL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57F27DD-F1E1-A6DE-07B9-A056C5B45797}"/>
              </a:ext>
            </a:extLst>
          </p:cNvPr>
          <p:cNvSpPr/>
          <p:nvPr/>
        </p:nvSpPr>
        <p:spPr>
          <a:xfrm>
            <a:off x="1170652" y="3922826"/>
            <a:ext cx="1432822" cy="118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CFC5A4-DED1-C8A6-AEC9-B32BE2402E02}"/>
              </a:ext>
            </a:extLst>
          </p:cNvPr>
          <p:cNvSpPr/>
          <p:nvPr/>
        </p:nvSpPr>
        <p:spPr>
          <a:xfrm>
            <a:off x="1175427" y="1618578"/>
            <a:ext cx="1432822" cy="2214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A104E7B-C217-6A0C-546B-5BC6EECF041E}"/>
              </a:ext>
            </a:extLst>
          </p:cNvPr>
          <p:cNvSpPr txBox="1"/>
          <p:nvPr/>
        </p:nvSpPr>
        <p:spPr>
          <a:xfrm>
            <a:off x="1302993" y="1618579"/>
            <a:ext cx="129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Poppins" panose="00000500000000000000" pitchFamily="2" charset="0"/>
                <a:cs typeface="Poppins" panose="00000500000000000000" pitchFamily="2" charset="0"/>
              </a:rPr>
              <a:t>Chiller</a:t>
            </a:r>
            <a:endParaRPr lang="pl-PL" sz="12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458BA6A-2095-ADE7-34D9-72D356EE477D}"/>
              </a:ext>
            </a:extLst>
          </p:cNvPr>
          <p:cNvSpPr/>
          <p:nvPr/>
        </p:nvSpPr>
        <p:spPr>
          <a:xfrm>
            <a:off x="5615609" y="1768976"/>
            <a:ext cx="1838960" cy="1391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0215854-33B5-2EB9-00DD-B15C16CA5573}"/>
              </a:ext>
            </a:extLst>
          </p:cNvPr>
          <p:cNvSpPr txBox="1"/>
          <p:nvPr/>
        </p:nvSpPr>
        <p:spPr>
          <a:xfrm>
            <a:off x="5615609" y="1819776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Poppins" panose="00000500000000000000" pitchFamily="2" charset="0"/>
                <a:cs typeface="Poppins" panose="00000500000000000000" pitchFamily="2" charset="0"/>
              </a:rPr>
              <a:t>DAQ</a:t>
            </a:r>
            <a:endParaRPr lang="pl-PL" sz="12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FC20A7-FA8C-6D0A-F081-E36DE3198557}"/>
              </a:ext>
            </a:extLst>
          </p:cNvPr>
          <p:cNvSpPr txBox="1"/>
          <p:nvPr/>
        </p:nvSpPr>
        <p:spPr>
          <a:xfrm>
            <a:off x="5016169" y="5121776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Poppins" panose="00000500000000000000" pitchFamily="2" charset="0"/>
                <a:cs typeface="Poppins" panose="00000500000000000000" pitchFamily="2" charset="0"/>
              </a:rPr>
              <a:t>DAQ</a:t>
            </a:r>
            <a:endParaRPr lang="pl-PL" sz="12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82517AA-C4AE-3E58-A11D-EF367B143448}"/>
              </a:ext>
            </a:extLst>
          </p:cNvPr>
          <p:cNvSpPr/>
          <p:nvPr/>
        </p:nvSpPr>
        <p:spPr>
          <a:xfrm>
            <a:off x="5285209" y="5142096"/>
            <a:ext cx="1519120" cy="1053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0811E1C-CBAE-271C-BAB7-C3B0CD3E5A39}"/>
              </a:ext>
            </a:extLst>
          </p:cNvPr>
          <p:cNvSpPr/>
          <p:nvPr/>
        </p:nvSpPr>
        <p:spPr>
          <a:xfrm>
            <a:off x="1175427" y="5236434"/>
            <a:ext cx="1432822" cy="128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B257445-9852-8087-611C-89DACB1A45E7}"/>
              </a:ext>
            </a:extLst>
          </p:cNvPr>
          <p:cNvSpPr txBox="1"/>
          <p:nvPr/>
        </p:nvSpPr>
        <p:spPr>
          <a:xfrm>
            <a:off x="5325183" y="3461936"/>
            <a:ext cx="118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Poppins" panose="00000500000000000000" pitchFamily="2" charset="0"/>
                <a:cs typeface="Poppins" panose="00000500000000000000" pitchFamily="2" charset="0"/>
              </a:rPr>
              <a:t>Pressure sensor</a:t>
            </a:r>
            <a:endParaRPr lang="pl-PL" sz="12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33BD6F6-7708-6D72-6B26-EBD5DD880DA5}"/>
              </a:ext>
            </a:extLst>
          </p:cNvPr>
          <p:cNvSpPr/>
          <p:nvPr/>
        </p:nvSpPr>
        <p:spPr>
          <a:xfrm rot="10800000">
            <a:off x="5863026" y="5010640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DFC582C-8D94-D9D7-3F3A-8BAB218FBBEC}"/>
              </a:ext>
            </a:extLst>
          </p:cNvPr>
          <p:cNvSpPr/>
          <p:nvPr/>
        </p:nvSpPr>
        <p:spPr>
          <a:xfrm rot="5400000">
            <a:off x="5376383" y="4189557"/>
            <a:ext cx="124926" cy="10859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" name="Picture 1" descr="A close-up of a tag&#10;&#10;Description automatically generated">
            <a:extLst>
              <a:ext uri="{FF2B5EF4-FFF2-40B4-BE49-F238E27FC236}">
                <a16:creationId xmlns:a16="http://schemas.microsoft.com/office/drawing/2014/main" id="{06F84CCC-614C-611A-753B-56FC931C9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164" t="9620" r="6669" b="8198"/>
          <a:stretch>
            <a:fillRect/>
          </a:stretch>
        </p:blipFill>
        <p:spPr>
          <a:xfrm>
            <a:off x="1265717" y="4282362"/>
            <a:ext cx="1221974" cy="738225"/>
          </a:xfrm>
          <a:prstGeom prst="rect">
            <a:avLst/>
          </a:prstGeom>
        </p:spPr>
      </p:pic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FC834806-4111-2702-76C2-B11A924E013D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Thermal test stand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6" name="Picture 5" descr="A computer on a table&#10;&#10;AI-generated content may be incorrect.">
            <a:extLst>
              <a:ext uri="{FF2B5EF4-FFF2-40B4-BE49-F238E27FC236}">
                <a16:creationId xmlns:a16="http://schemas.microsoft.com/office/drawing/2014/main" id="{4507A834-DF17-E185-7B32-71A57876C4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89" y="1624215"/>
            <a:ext cx="3095439" cy="4116275"/>
          </a:xfrm>
          <a:prstGeom prst="rect">
            <a:avLst/>
          </a:prstGeom>
          <a:ln>
            <a:solidFill>
              <a:srgbClr val="002A64"/>
            </a:solidFill>
          </a:ln>
        </p:spPr>
      </p:pic>
    </p:spTree>
    <p:extLst>
      <p:ext uri="{BB962C8B-B14F-4D97-AF65-F5344CB8AC3E}">
        <p14:creationId xmlns:p14="http://schemas.microsoft.com/office/powerpoint/2010/main" val="116669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1E1EF3F-212A-4E7C-A489-F2526720FAED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3BBB78-3443-8B4D-56F0-D549C9600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326340B-AF41-85B9-3600-73B944CBD324}"/>
              </a:ext>
            </a:extLst>
          </p:cNvPr>
          <p:cNvSpPr txBox="1">
            <a:spLocks/>
          </p:cNvSpPr>
          <p:nvPr/>
        </p:nvSpPr>
        <p:spPr>
          <a:xfrm>
            <a:off x="2107095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Results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E6F8EAF5-95E7-5EC0-D680-2D6ADA4D2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284DE58A-E7E6-1B64-8E11-906DDDA57DA3}"/>
              </a:ext>
            </a:extLst>
          </p:cNvPr>
          <p:cNvSpPr txBox="1">
            <a:spLocks/>
          </p:cNvSpPr>
          <p:nvPr/>
        </p:nvSpPr>
        <p:spPr>
          <a:xfrm>
            <a:off x="3717049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 dirty="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727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7423A-1433-2E19-DAA5-E1EC7B32F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6FD1D4-D7C0-62FE-538F-09F66B6B7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2448B68E-FDB8-0E8B-23C2-428C454FDC2B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Filling ratio test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D6D56-FA37-4230-5B91-877F0CAA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06" y="1348768"/>
            <a:ext cx="4231697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3D783-E5F1-02B2-3A48-CBBACE9A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106" y="4058857"/>
            <a:ext cx="4231698" cy="2520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8A1CE5-5365-D378-0135-30B6A01EB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38935"/>
              </p:ext>
            </p:extLst>
          </p:nvPr>
        </p:nvGraphicFramePr>
        <p:xfrm>
          <a:off x="1915068" y="3733202"/>
          <a:ext cx="2854198" cy="273427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737839">
                  <a:extLst>
                    <a:ext uri="{9D8B030D-6E8A-4147-A177-3AD203B41FA5}">
                      <a16:colId xmlns:a16="http://schemas.microsoft.com/office/drawing/2014/main" val="2367264636"/>
                    </a:ext>
                  </a:extLst>
                </a:gridCol>
                <a:gridCol w="1116359">
                  <a:extLst>
                    <a:ext uri="{9D8B030D-6E8A-4147-A177-3AD203B41FA5}">
                      <a16:colId xmlns:a16="http://schemas.microsoft.com/office/drawing/2014/main" val="776478267"/>
                    </a:ext>
                  </a:extLst>
                </a:gridCol>
              </a:tblGrid>
              <a:tr h="256829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Breadboards</a:t>
                      </a:r>
                      <a:endParaRPr lang="pl-PL" sz="1000" b="0" i="0" kern="1200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Optimal Filling ratio</a:t>
                      </a:r>
                      <a:endParaRPr lang="en-GB" sz="1000" b="0" i="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3792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CHBB_L1_M​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5995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CHBB_L1_A​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318114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CHBB_L2_M​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088765"/>
                  </a:ext>
                </a:extLst>
              </a:tr>
              <a:tr h="135675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CHBB_L3_M​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30%​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158801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CHBB_L3_A​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699429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CHBB_S1_M​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582699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CHBB_S2_M​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749125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CHBB_S3_M​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  <a:endParaRPr lang="pl-PL" sz="1000" b="0" i="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9872"/>
                  </a:ext>
                </a:extLst>
              </a:tr>
              <a:tr h="14735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CHBB_S3_A​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17173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CD8E11A-9B3C-1D77-887A-12474717DF0D}"/>
              </a:ext>
            </a:extLst>
          </p:cNvPr>
          <p:cNvSpPr txBox="1"/>
          <p:nvPr/>
        </p:nvSpPr>
        <p:spPr>
          <a:xfrm>
            <a:off x="878604" y="1674674"/>
            <a:ext cx="41039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Optimal FR selected based on 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 performance across all tested power levels 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 stability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in case of similar performance, the higher FR was selected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Obtained very low filling ratios for all small and large breadboards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Promising thermal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41AB5-ADF3-F243-F0ED-C0588C080E68}"/>
              </a:ext>
            </a:extLst>
          </p:cNvPr>
          <p:cNvSpPr txBox="1"/>
          <p:nvPr/>
        </p:nvSpPr>
        <p:spPr>
          <a:xfrm>
            <a:off x="1915069" y="3429000"/>
            <a:ext cx="2854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Results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4882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DF6D-CFD3-8AC4-C2B9-A9A62545F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98D02C-2F80-26F0-F488-97AE5E0F9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A755FF12-DE3B-CD91-BF81-FA9B5FB9E486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Thermal performance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1A35C0-05FC-6BFC-07B7-C89388F09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40637"/>
              </p:ext>
            </p:extLst>
          </p:nvPr>
        </p:nvGraphicFramePr>
        <p:xfrm>
          <a:off x="997566" y="1618578"/>
          <a:ext cx="5098434" cy="684530"/>
        </p:xfrm>
        <a:graphic>
          <a:graphicData uri="http://schemas.openxmlformats.org/drawingml/2006/table">
            <a:tbl>
              <a:tblPr firstRow="1" firstCol="1"/>
              <a:tblGrid>
                <a:gridCol w="1135204">
                  <a:extLst>
                    <a:ext uri="{9D8B030D-6E8A-4147-A177-3AD203B41FA5}">
                      <a16:colId xmlns:a16="http://schemas.microsoft.com/office/drawing/2014/main" val="2800206513"/>
                    </a:ext>
                  </a:extLst>
                </a:gridCol>
                <a:gridCol w="817100">
                  <a:extLst>
                    <a:ext uri="{9D8B030D-6E8A-4147-A177-3AD203B41FA5}">
                      <a16:colId xmlns:a16="http://schemas.microsoft.com/office/drawing/2014/main" val="3920911678"/>
                    </a:ext>
                  </a:extLst>
                </a:gridCol>
                <a:gridCol w="633180">
                  <a:extLst>
                    <a:ext uri="{9D8B030D-6E8A-4147-A177-3AD203B41FA5}">
                      <a16:colId xmlns:a16="http://schemas.microsoft.com/office/drawing/2014/main" val="2550518653"/>
                    </a:ext>
                  </a:extLst>
                </a:gridCol>
                <a:gridCol w="559309">
                  <a:extLst>
                    <a:ext uri="{9D8B030D-6E8A-4147-A177-3AD203B41FA5}">
                      <a16:colId xmlns:a16="http://schemas.microsoft.com/office/drawing/2014/main" val="281723872"/>
                    </a:ext>
                  </a:extLst>
                </a:gridCol>
                <a:gridCol w="570118">
                  <a:extLst>
                    <a:ext uri="{9D8B030D-6E8A-4147-A177-3AD203B41FA5}">
                      <a16:colId xmlns:a16="http://schemas.microsoft.com/office/drawing/2014/main" val="877735030"/>
                    </a:ext>
                  </a:extLst>
                </a:gridCol>
                <a:gridCol w="785243">
                  <a:extLst>
                    <a:ext uri="{9D8B030D-6E8A-4147-A177-3AD203B41FA5}">
                      <a16:colId xmlns:a16="http://schemas.microsoft.com/office/drawing/2014/main" val="2529513707"/>
                    </a:ext>
                  </a:extLst>
                </a:gridCol>
                <a:gridCol w="598280">
                  <a:extLst>
                    <a:ext uri="{9D8B030D-6E8A-4147-A177-3AD203B41FA5}">
                      <a16:colId xmlns:a16="http://schemas.microsoft.com/office/drawing/2014/main" val="3414047324"/>
                    </a:ext>
                  </a:extLst>
                </a:gridCol>
              </a:tblGrid>
              <a:tr h="281423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Performance @max power: 200W / 30W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Thermal resistance [</a:t>
                      </a: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˚C/W]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900" b="1" cap="all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l-PL" sz="8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294243"/>
                  </a:ext>
                </a:extLst>
              </a:tr>
              <a:tr h="281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BB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900" b="1" cap="all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Design parameter</a:t>
                      </a:r>
                      <a:endParaRPr lang="pl-PL" sz="900" b="1" cap="all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-20</a:t>
                      </a: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(-4˚F) 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10</a:t>
                      </a: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(50˚F) </a:t>
                      </a: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 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30</a:t>
                      </a: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(86˚F) 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50</a:t>
                      </a: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(122˚F) </a:t>
                      </a:r>
                      <a:r>
                        <a:rPr lang="en-GB" sz="10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 </a:t>
                      </a:r>
                      <a:endParaRPr lang="pl-PL" sz="10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45 / 65</a:t>
                      </a:r>
                      <a:r>
                        <a:rPr lang="en-GB" sz="8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8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(113/149</a:t>
                      </a:r>
                      <a:r>
                        <a:rPr lang="en-GB" sz="800" b="1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˚F</a:t>
                      </a:r>
                      <a:r>
                        <a:rPr lang="en-US" sz="800" b="1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)</a:t>
                      </a:r>
                      <a:endParaRPr lang="pl-PL" sz="800" b="1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09977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8674D8-C8A1-5D74-E124-9EF07B3C477A}"/>
              </a:ext>
            </a:extLst>
          </p:cNvPr>
          <p:cNvSpPr txBox="1"/>
          <p:nvPr/>
        </p:nvSpPr>
        <p:spPr>
          <a:xfrm>
            <a:off x="6303316" y="2589006"/>
            <a:ext cx="5436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For large breadboards methanol exhibited better performance by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achieving lower thermal resistance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wider operational temperature range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For smaller breadboard acetone gave worse thermal resistance, but it operated in wider temperature range.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644A1-BA3A-11BC-1E36-7284DA4CAAA0}"/>
              </a:ext>
            </a:extLst>
          </p:cNvPr>
          <p:cNvSpPr txBox="1"/>
          <p:nvPr/>
        </p:nvSpPr>
        <p:spPr>
          <a:xfrm>
            <a:off x="6347120" y="5734160"/>
            <a:ext cx="5603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 soldered solution exhibited a reduced thermal resistance. </a:t>
            </a:r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E461B-DED7-1B10-83E4-EF6F16EFF506}"/>
              </a:ext>
            </a:extLst>
          </p:cNvPr>
          <p:cNvSpPr txBox="1"/>
          <p:nvPr/>
        </p:nvSpPr>
        <p:spPr>
          <a:xfrm>
            <a:off x="6303316" y="3838769"/>
            <a:ext cx="5436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 14-loop configuration demonstrated better thermal performance in all tested orientations.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97175-DCAF-BE38-7D72-19754D840F6B}"/>
              </a:ext>
            </a:extLst>
          </p:cNvPr>
          <p:cNvSpPr txBox="1"/>
          <p:nvPr/>
        </p:nvSpPr>
        <p:spPr>
          <a:xfrm>
            <a:off x="6309396" y="4867079"/>
            <a:ext cx="6043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Wider operational temperature range for larger diameter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7E3254E-7A4D-ADF1-3BF6-3871569F1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988552"/>
              </p:ext>
            </p:extLst>
          </p:nvPr>
        </p:nvGraphicFramePr>
        <p:xfrm>
          <a:off x="1233354" y="2709210"/>
          <a:ext cx="4821331" cy="753201"/>
        </p:xfrm>
        <a:graphic>
          <a:graphicData uri="http://schemas.openxmlformats.org/drawingml/2006/table">
            <a:tbl>
              <a:tblPr firstRow="1" firstCol="1"/>
              <a:tblGrid>
                <a:gridCol w="911734">
                  <a:extLst>
                    <a:ext uri="{9D8B030D-6E8A-4147-A177-3AD203B41FA5}">
                      <a16:colId xmlns:a16="http://schemas.microsoft.com/office/drawing/2014/main" val="3692661721"/>
                    </a:ext>
                  </a:extLst>
                </a:gridCol>
                <a:gridCol w="780992">
                  <a:extLst>
                    <a:ext uri="{9D8B030D-6E8A-4147-A177-3AD203B41FA5}">
                      <a16:colId xmlns:a16="http://schemas.microsoft.com/office/drawing/2014/main" val="319864868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57717475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385110667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830536783"/>
                    </a:ext>
                  </a:extLst>
                </a:gridCol>
                <a:gridCol w="706088">
                  <a:extLst>
                    <a:ext uri="{9D8B030D-6E8A-4147-A177-3AD203B41FA5}">
                      <a16:colId xmlns:a16="http://schemas.microsoft.com/office/drawing/2014/main" val="1890247522"/>
                    </a:ext>
                  </a:extLst>
                </a:gridCol>
                <a:gridCol w="644517">
                  <a:extLst>
                    <a:ext uri="{9D8B030D-6E8A-4147-A177-3AD203B41FA5}">
                      <a16:colId xmlns:a16="http://schemas.microsoft.com/office/drawing/2014/main" val="3003280084"/>
                    </a:ext>
                  </a:extLst>
                </a:gridCol>
              </a:tblGrid>
              <a:tr h="233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CHBB_L3_M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Methanol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0.077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0.033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0.027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0.025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596247"/>
                  </a:ext>
                </a:extLst>
              </a:tr>
              <a:tr h="168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CHBB_L3_A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Acetone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kern="120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0.066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0.027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03678"/>
                  </a:ext>
                </a:extLst>
              </a:tr>
              <a:tr h="181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CHBB_S3_M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Methanol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US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US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0.315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US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0.152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US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US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0.123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788906"/>
                  </a:ext>
                </a:extLst>
              </a:tr>
              <a:tr h="168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CHBB_S3_A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Acetone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1.540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0.212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0.183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0.164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122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50D508-181B-58B5-A146-6E77B1E3D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190805"/>
              </p:ext>
            </p:extLst>
          </p:nvPr>
        </p:nvGraphicFramePr>
        <p:xfrm>
          <a:off x="1126489" y="5661641"/>
          <a:ext cx="4813932" cy="422038"/>
        </p:xfrm>
        <a:graphic>
          <a:graphicData uri="http://schemas.openxmlformats.org/drawingml/2006/table">
            <a:tbl>
              <a:tblPr firstRow="1" firstCol="1"/>
              <a:tblGrid>
                <a:gridCol w="964884">
                  <a:extLst>
                    <a:ext uri="{9D8B030D-6E8A-4147-A177-3AD203B41FA5}">
                      <a16:colId xmlns:a16="http://schemas.microsoft.com/office/drawing/2014/main" val="564734051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96010339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29977381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4232301656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40674999"/>
                    </a:ext>
                  </a:extLst>
                </a:gridCol>
                <a:gridCol w="676926">
                  <a:extLst>
                    <a:ext uri="{9D8B030D-6E8A-4147-A177-3AD203B41FA5}">
                      <a16:colId xmlns:a16="http://schemas.microsoft.com/office/drawing/2014/main" val="619436461"/>
                    </a:ext>
                  </a:extLst>
                </a:gridCol>
                <a:gridCol w="569575">
                  <a:extLst>
                    <a:ext uri="{9D8B030D-6E8A-4147-A177-3AD203B41FA5}">
                      <a16:colId xmlns:a16="http://schemas.microsoft.com/office/drawing/2014/main" val="802798550"/>
                    </a:ext>
                  </a:extLst>
                </a:gridCol>
              </a:tblGrid>
              <a:tr h="253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CHBB_S1_M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Epoxy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0.467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0.172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0.15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0365"/>
                  </a:ext>
                </a:extLst>
              </a:tr>
              <a:tr h="168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CHBB_S3_M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Soldered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0.315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0.152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0.123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21927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E7FE0B8-38B2-5965-B62B-89F27D7EB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535898"/>
              </p:ext>
            </p:extLst>
          </p:nvPr>
        </p:nvGraphicFramePr>
        <p:xfrm>
          <a:off x="1126490" y="4042533"/>
          <a:ext cx="4813931" cy="345538"/>
        </p:xfrm>
        <a:graphic>
          <a:graphicData uri="http://schemas.openxmlformats.org/drawingml/2006/table">
            <a:tbl>
              <a:tblPr firstRow="1" firstCol="1"/>
              <a:tblGrid>
                <a:gridCol w="1007110">
                  <a:extLst>
                    <a:ext uri="{9D8B030D-6E8A-4147-A177-3AD203B41FA5}">
                      <a16:colId xmlns:a16="http://schemas.microsoft.com/office/drawing/2014/main" val="3562117705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155899057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5153243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564557210"/>
                    </a:ext>
                  </a:extLst>
                </a:gridCol>
                <a:gridCol w="584452">
                  <a:extLst>
                    <a:ext uri="{9D8B030D-6E8A-4147-A177-3AD203B41FA5}">
                      <a16:colId xmlns:a16="http://schemas.microsoft.com/office/drawing/2014/main" val="848947947"/>
                    </a:ext>
                  </a:extLst>
                </a:gridCol>
                <a:gridCol w="669037">
                  <a:extLst>
                    <a:ext uri="{9D8B030D-6E8A-4147-A177-3AD203B41FA5}">
                      <a16:colId xmlns:a16="http://schemas.microsoft.com/office/drawing/2014/main" val="1159950288"/>
                    </a:ext>
                  </a:extLst>
                </a:gridCol>
                <a:gridCol w="582292">
                  <a:extLst>
                    <a:ext uri="{9D8B030D-6E8A-4147-A177-3AD203B41FA5}">
                      <a16:colId xmlns:a16="http://schemas.microsoft.com/office/drawing/2014/main" val="3186854667"/>
                    </a:ext>
                  </a:extLst>
                </a:gridCol>
              </a:tblGrid>
              <a:tr h="116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CHBB_S1_M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14 turns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0.467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0.172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0.15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517136"/>
                  </a:ext>
                </a:extLst>
              </a:tr>
              <a:tr h="178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CHBB_S2_M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10 turns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0.436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0.199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0.174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1099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06DF4BD-D04B-1280-F186-EE4717B1A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815728"/>
              </p:ext>
            </p:extLst>
          </p:nvPr>
        </p:nvGraphicFramePr>
        <p:xfrm>
          <a:off x="1096013" y="4843556"/>
          <a:ext cx="4844408" cy="467686"/>
        </p:xfrm>
        <a:graphic>
          <a:graphicData uri="http://schemas.openxmlformats.org/drawingml/2006/table">
            <a:tbl>
              <a:tblPr firstRow="1" firstCol="1"/>
              <a:tblGrid>
                <a:gridCol w="884115">
                  <a:extLst>
                    <a:ext uri="{9D8B030D-6E8A-4147-A177-3AD203B41FA5}">
                      <a16:colId xmlns:a16="http://schemas.microsoft.com/office/drawing/2014/main" val="1485556039"/>
                    </a:ext>
                  </a:extLst>
                </a:gridCol>
                <a:gridCol w="935792">
                  <a:extLst>
                    <a:ext uri="{9D8B030D-6E8A-4147-A177-3AD203B41FA5}">
                      <a16:colId xmlns:a16="http://schemas.microsoft.com/office/drawing/2014/main" val="923813738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3192570768"/>
                    </a:ext>
                  </a:extLst>
                </a:gridCol>
                <a:gridCol w="493125">
                  <a:extLst>
                    <a:ext uri="{9D8B030D-6E8A-4147-A177-3AD203B41FA5}">
                      <a16:colId xmlns:a16="http://schemas.microsoft.com/office/drawing/2014/main" val="211973399"/>
                    </a:ext>
                  </a:extLst>
                </a:gridCol>
                <a:gridCol w="693008">
                  <a:extLst>
                    <a:ext uri="{9D8B030D-6E8A-4147-A177-3AD203B41FA5}">
                      <a16:colId xmlns:a16="http://schemas.microsoft.com/office/drawing/2014/main" val="974508670"/>
                    </a:ext>
                  </a:extLst>
                </a:gridCol>
                <a:gridCol w="673147">
                  <a:extLst>
                    <a:ext uri="{9D8B030D-6E8A-4147-A177-3AD203B41FA5}">
                      <a16:colId xmlns:a16="http://schemas.microsoft.com/office/drawing/2014/main" val="2381584352"/>
                    </a:ext>
                  </a:extLst>
                </a:gridCol>
                <a:gridCol w="586101">
                  <a:extLst>
                    <a:ext uri="{9D8B030D-6E8A-4147-A177-3AD203B41FA5}">
                      <a16:colId xmlns:a16="http://schemas.microsoft.com/office/drawing/2014/main" val="1176802463"/>
                    </a:ext>
                  </a:extLst>
                </a:gridCol>
              </a:tblGrid>
              <a:tr h="300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CHBB_L3_M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2.5 mm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0.077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0.033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0.027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buNone/>
                      </a:pPr>
                      <a:r>
                        <a:rPr lang="en-GB" sz="1000" kern="12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0.025</a:t>
                      </a:r>
                      <a:endParaRPr lang="pl-PL" sz="1000" kern="12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88222"/>
                  </a:ext>
                </a:extLst>
              </a:tr>
              <a:tr h="11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CHBB_L1_M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26B1A6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1.5 mm</a:t>
                      </a:r>
                      <a:endParaRPr lang="pl-PL" sz="1000" dirty="0">
                        <a:solidFill>
                          <a:srgbClr val="26B1A6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-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N/A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0.039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100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MS Mincho" panose="02020609040205080304" pitchFamily="49" charset="-128"/>
                          <a:cs typeface="Poppins" panose="00000500000000000000" pitchFamily="2" charset="0"/>
                        </a:rPr>
                        <a:t>0.034</a:t>
                      </a:r>
                      <a:endParaRPr lang="pl-PL" sz="1000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MS Mincho" panose="02020609040205080304" pitchFamily="49" charset="-128"/>
                        <a:cs typeface="Poppins" panose="00000500000000000000" pitchFamily="2" charset="0"/>
                      </a:endParaRPr>
                    </a:p>
                  </a:txBody>
                  <a:tcPr marL="30970" marR="30970" marT="0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55786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DF64334-0092-FA45-743D-72449E781C3C}"/>
              </a:ext>
            </a:extLst>
          </p:cNvPr>
          <p:cNvSpPr txBox="1"/>
          <p:nvPr/>
        </p:nvSpPr>
        <p:spPr>
          <a:xfrm>
            <a:off x="4850919" y="6187095"/>
            <a:ext cx="1158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– not tested</a:t>
            </a:r>
          </a:p>
          <a:p>
            <a:r>
              <a:rPr lang="en-US" sz="8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N/A  overheating</a:t>
            </a:r>
            <a:endParaRPr lang="pl-PL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E9AB66-FCAB-2C8F-9F63-43C4F8F8D021}"/>
              </a:ext>
            </a:extLst>
          </p:cNvPr>
          <p:cNvSpPr txBox="1"/>
          <p:nvPr/>
        </p:nvSpPr>
        <p:spPr>
          <a:xfrm>
            <a:off x="3021494" y="2432211"/>
            <a:ext cx="1608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Working fluid</a:t>
            </a:r>
            <a:endParaRPr lang="pl-PL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8F17F8-EE61-7B80-3BD6-364D6199130F}"/>
              </a:ext>
            </a:extLst>
          </p:cNvPr>
          <p:cNvSpPr txBox="1"/>
          <p:nvPr/>
        </p:nvSpPr>
        <p:spPr>
          <a:xfrm>
            <a:off x="3169245" y="3755926"/>
            <a:ext cx="680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TURNS</a:t>
            </a:r>
            <a:endParaRPr lang="pl-PL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EB739E-27FD-E7B7-A31D-3657A198E238}"/>
              </a:ext>
            </a:extLst>
          </p:cNvPr>
          <p:cNvSpPr txBox="1"/>
          <p:nvPr/>
        </p:nvSpPr>
        <p:spPr>
          <a:xfrm>
            <a:off x="3087290" y="4566556"/>
            <a:ext cx="1084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DIAMETER</a:t>
            </a:r>
            <a:endParaRPr lang="pl-PL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D8219F-4080-F8C4-A0C9-3A06EEB8BD59}"/>
              </a:ext>
            </a:extLst>
          </p:cNvPr>
          <p:cNvSpPr txBox="1"/>
          <p:nvPr/>
        </p:nvSpPr>
        <p:spPr>
          <a:xfrm>
            <a:off x="3055972" y="5407285"/>
            <a:ext cx="1084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INTERFACE</a:t>
            </a:r>
            <a:endParaRPr lang="pl-PL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B91AC3-C78F-F641-7126-5C21A010A29F}"/>
              </a:ext>
            </a:extLst>
          </p:cNvPr>
          <p:cNvCxnSpPr/>
          <p:nvPr/>
        </p:nvCxnSpPr>
        <p:spPr>
          <a:xfrm>
            <a:off x="1139817" y="3667760"/>
            <a:ext cx="10414606" cy="0"/>
          </a:xfrm>
          <a:prstGeom prst="line">
            <a:avLst/>
          </a:prstGeom>
          <a:ln>
            <a:solidFill>
              <a:srgbClr val="002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DF5EB5-265C-4366-63ED-BC154BCCAAF4}"/>
              </a:ext>
            </a:extLst>
          </p:cNvPr>
          <p:cNvCxnSpPr/>
          <p:nvPr/>
        </p:nvCxnSpPr>
        <p:spPr>
          <a:xfrm>
            <a:off x="1096013" y="4566557"/>
            <a:ext cx="10414606" cy="0"/>
          </a:xfrm>
          <a:prstGeom prst="line">
            <a:avLst/>
          </a:prstGeom>
          <a:ln>
            <a:solidFill>
              <a:srgbClr val="002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1F1F06-C7EB-C7AF-D3DE-EBD3C47FC072}"/>
              </a:ext>
            </a:extLst>
          </p:cNvPr>
          <p:cNvCxnSpPr/>
          <p:nvPr/>
        </p:nvCxnSpPr>
        <p:spPr>
          <a:xfrm>
            <a:off x="1096013" y="5407285"/>
            <a:ext cx="10414606" cy="0"/>
          </a:xfrm>
          <a:prstGeom prst="line">
            <a:avLst/>
          </a:prstGeom>
          <a:ln>
            <a:solidFill>
              <a:srgbClr val="002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5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1112-6B0C-D1A6-2CE7-5A698ABA6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DF99E8-3D02-FA6C-56C0-D138E1372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D5A2048A-BFBE-1809-19BA-489DB762973D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Thermal performance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graphicFrame>
        <p:nvGraphicFramePr>
          <p:cNvPr id="3" name="Tabela 5">
            <a:extLst>
              <a:ext uri="{FF2B5EF4-FFF2-40B4-BE49-F238E27FC236}">
                <a16:creationId xmlns:a16="http://schemas.microsoft.com/office/drawing/2014/main" id="{226A9448-5D76-5746-9634-FF56E0138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683878"/>
              </p:ext>
            </p:extLst>
          </p:nvPr>
        </p:nvGraphicFramePr>
        <p:xfrm>
          <a:off x="5000052" y="4736498"/>
          <a:ext cx="6186106" cy="121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2740">
                  <a:extLst>
                    <a:ext uri="{9D8B030D-6E8A-4147-A177-3AD203B41FA5}">
                      <a16:colId xmlns:a16="http://schemas.microsoft.com/office/drawing/2014/main" val="4062269571"/>
                    </a:ext>
                  </a:extLst>
                </a:gridCol>
                <a:gridCol w="1198949">
                  <a:extLst>
                    <a:ext uri="{9D8B030D-6E8A-4147-A177-3AD203B41FA5}">
                      <a16:colId xmlns:a16="http://schemas.microsoft.com/office/drawing/2014/main" val="534655702"/>
                    </a:ext>
                  </a:extLst>
                </a:gridCol>
                <a:gridCol w="718213">
                  <a:extLst>
                    <a:ext uri="{9D8B030D-6E8A-4147-A177-3AD203B41FA5}">
                      <a16:colId xmlns:a16="http://schemas.microsoft.com/office/drawing/2014/main" val="1784468817"/>
                    </a:ext>
                  </a:extLst>
                </a:gridCol>
                <a:gridCol w="747169">
                  <a:extLst>
                    <a:ext uri="{9D8B030D-6E8A-4147-A177-3AD203B41FA5}">
                      <a16:colId xmlns:a16="http://schemas.microsoft.com/office/drawing/2014/main" val="2935129454"/>
                    </a:ext>
                  </a:extLst>
                </a:gridCol>
                <a:gridCol w="747169">
                  <a:extLst>
                    <a:ext uri="{9D8B030D-6E8A-4147-A177-3AD203B41FA5}">
                      <a16:colId xmlns:a16="http://schemas.microsoft.com/office/drawing/2014/main" val="2547559426"/>
                    </a:ext>
                  </a:extLst>
                </a:gridCol>
                <a:gridCol w="932516">
                  <a:extLst>
                    <a:ext uri="{9D8B030D-6E8A-4147-A177-3AD203B41FA5}">
                      <a16:colId xmlns:a16="http://schemas.microsoft.com/office/drawing/2014/main" val="2517183702"/>
                    </a:ext>
                  </a:extLst>
                </a:gridCol>
                <a:gridCol w="909350">
                  <a:extLst>
                    <a:ext uri="{9D8B030D-6E8A-4147-A177-3AD203B41FA5}">
                      <a16:colId xmlns:a16="http://schemas.microsoft.com/office/drawing/2014/main" val="1427918130"/>
                    </a:ext>
                  </a:extLst>
                </a:gridCol>
              </a:tblGrid>
              <a:tr h="140538">
                <a:tc gridSpan="7"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Thermal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 </a:t>
                      </a:r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resistance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/W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708600"/>
                  </a:ext>
                </a:extLst>
              </a:tr>
              <a:tr h="140538"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Mode</a:t>
                      </a:r>
                      <a:endParaRPr lang="pl-PL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Orientation</a:t>
                      </a:r>
                      <a:endParaRPr lang="pl-PL" sz="1000" err="1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Horizontal</a:t>
                      </a:r>
                      <a:endParaRPr lang="pl-PL" sz="1000" err="1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BHM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THM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494106"/>
                  </a:ext>
                </a:extLst>
              </a:tr>
              <a:tr h="1405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Heater power</a:t>
                      </a:r>
                      <a:endParaRPr lang="pl-PL" sz="1000" err="1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200W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150W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100W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200W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200W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312631"/>
                  </a:ext>
                </a:extLst>
              </a:tr>
              <a:tr h="140538">
                <a:tc rowSpan="5"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Step-up</a:t>
                      </a:r>
                      <a:endParaRPr lang="pl-PL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65˚C (149 ˚F)</a:t>
                      </a:r>
                      <a:endParaRPr lang="pl-PL" sz="1000" dirty="0">
                        <a:solidFill>
                          <a:srgbClr val="002A64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762540"/>
                  </a:ext>
                </a:extLst>
              </a:tr>
              <a:tr h="1405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50˚C</a:t>
                      </a:r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(122 ˚F)</a:t>
                      </a:r>
                      <a:endParaRPr lang="pl-PL" sz="1000" dirty="0">
                        <a:solidFill>
                          <a:srgbClr val="002A64"/>
                        </a:solidFill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B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B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0.231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60359"/>
                  </a:ext>
                </a:extLst>
              </a:tr>
              <a:tr h="1405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30˚C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(86 ˚F)</a:t>
                      </a:r>
                      <a:endParaRPr lang="pl-PL" sz="1000" dirty="0">
                        <a:solidFill>
                          <a:srgbClr val="002A64"/>
                        </a:solidFill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6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823969"/>
                  </a:ext>
                </a:extLst>
              </a:tr>
              <a:tr h="1405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10˚C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(50 ˚F)</a:t>
                      </a:r>
                      <a:endParaRPr lang="pl-PL" sz="1000" dirty="0">
                        <a:solidFill>
                          <a:srgbClr val="002A64"/>
                        </a:solidFill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2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0.046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479031"/>
                  </a:ext>
                </a:extLst>
              </a:tr>
              <a:tr h="1405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-20˚C (-4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 ˚F)</a:t>
                      </a:r>
                      <a:endParaRPr lang="pl-PL" sz="1000" dirty="0">
                        <a:solidFill>
                          <a:srgbClr val="002A64"/>
                        </a:solidFill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988120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42D0C2E-37FA-6A69-58C3-DD1266F1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68"/>
          <a:stretch>
            <a:fillRect/>
          </a:stretch>
        </p:blipFill>
        <p:spPr>
          <a:xfrm>
            <a:off x="8167311" y="2215241"/>
            <a:ext cx="3018849" cy="230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BDDB67-87E9-B4B5-99BC-3BC28BC2F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2071621"/>
            <a:ext cx="3363741" cy="2571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373D1-90DA-8AB7-11CC-AC03B8316D1D}"/>
              </a:ext>
            </a:extLst>
          </p:cNvPr>
          <p:cNvSpPr txBox="1"/>
          <p:nvPr/>
        </p:nvSpPr>
        <p:spPr>
          <a:xfrm>
            <a:off x="1005840" y="2092130"/>
            <a:ext cx="37566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Horizontal: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 best performance was achieved at 65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(149˚F)</a:t>
            </a:r>
            <a:r>
              <a:rPr lang="en-US" sz="1200" dirty="0">
                <a:solidFill>
                  <a:srgbClr val="002A64"/>
                </a:solidFill>
              </a:rPr>
              <a:t>.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Breadboard transported </a:t>
            </a:r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200 W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with </a:t>
            </a:r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5</a:t>
            </a:r>
            <a:r>
              <a:rPr lang="en-GB" sz="1200" dirty="0">
                <a:solidFill>
                  <a:srgbClr val="26B1A6"/>
                </a:solidFill>
                <a:latin typeface="Poppins"/>
              </a:rPr>
              <a:t>˚C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 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difference between evaporator and condenser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Operational temperature range: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temperatures above the 30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(86˚F),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exhibited stable operation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10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(50˚F)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 with higher thermal resistance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-20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(-4˚F)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did not start up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BHM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Worse thermal performance achieved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THM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started up only at 50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(122 ˚F) when oriented against gravity</a:t>
            </a: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52B00-FC18-94FE-666F-4EE0F7915475}"/>
              </a:ext>
            </a:extLst>
          </p:cNvPr>
          <p:cNvSpPr txBox="1"/>
          <p:nvPr/>
        </p:nvSpPr>
        <p:spPr>
          <a:xfrm>
            <a:off x="6457073" y="1969020"/>
            <a:ext cx="28524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Thermal performance in horizontal setup</a:t>
            </a:r>
            <a:endParaRPr lang="pl-PL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8D089-F0C0-C9BC-2935-3C4E23C0AD6B}"/>
              </a:ext>
            </a:extLst>
          </p:cNvPr>
          <p:cNvSpPr txBox="1"/>
          <p:nvPr/>
        </p:nvSpPr>
        <p:spPr>
          <a:xfrm>
            <a:off x="1005841" y="1533980"/>
            <a:ext cx="879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CHBB_L3_M: large, 14 loops, 2.5 mm internal diameter, methanol</a:t>
            </a:r>
            <a:endParaRPr lang="pl-PL" sz="16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ED7AE-A995-3454-491F-50A80F21545B}"/>
              </a:ext>
            </a:extLst>
          </p:cNvPr>
          <p:cNvSpPr txBox="1"/>
          <p:nvPr/>
        </p:nvSpPr>
        <p:spPr>
          <a:xfrm>
            <a:off x="6381750" y="2250171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502F9-43FA-0C60-3CD4-336077DC9D82}"/>
              </a:ext>
            </a:extLst>
          </p:cNvPr>
          <p:cNvSpPr txBox="1"/>
          <p:nvPr/>
        </p:nvSpPr>
        <p:spPr>
          <a:xfrm>
            <a:off x="9108720" y="2250171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0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BB87-E75F-995B-4914-D5A19FCB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26FE7B-438A-8F71-6D5F-CCBB3AA5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2"/>
          <a:stretch>
            <a:fillRect/>
          </a:stretch>
        </p:blipFill>
        <p:spPr>
          <a:xfrm>
            <a:off x="8124824" y="2073600"/>
            <a:ext cx="3053205" cy="243132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28F0CF-06A0-780E-2CF8-47960D2B0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8863825E-7B25-594B-34FA-1A64CC322AAB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Thermal performance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63CE8-8217-1AB3-3EEF-B3C292A88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23" y="2296515"/>
            <a:ext cx="2661302" cy="203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C26A3-BED1-714E-3852-C52A7AC7F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/>
          <a:stretch>
            <a:fillRect/>
          </a:stretch>
        </p:blipFill>
        <p:spPr>
          <a:xfrm>
            <a:off x="4760047" y="4276464"/>
            <a:ext cx="2450378" cy="2034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51735-8E06-5C70-B6A1-66574F2A64F8}"/>
              </a:ext>
            </a:extLst>
          </p:cNvPr>
          <p:cNvSpPr txBox="1"/>
          <p:nvPr/>
        </p:nvSpPr>
        <p:spPr>
          <a:xfrm>
            <a:off x="6201084" y="1945894"/>
            <a:ext cx="28524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Thermal performance in horizontal setup</a:t>
            </a:r>
            <a:endParaRPr lang="pl-PL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E018D-E6BB-0011-B87E-A41EC3704659}"/>
              </a:ext>
            </a:extLst>
          </p:cNvPr>
          <p:cNvSpPr txBox="1"/>
          <p:nvPr/>
        </p:nvSpPr>
        <p:spPr>
          <a:xfrm>
            <a:off x="1005841" y="2296515"/>
            <a:ext cx="39527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Horizontal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: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 best performance was achieved at 30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(86˚F)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. Breadboard transported </a:t>
            </a:r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30 Watts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of heat with </a:t>
            </a:r>
            <a:r>
              <a:rPr lang="en-US" sz="1200" dirty="0">
                <a:solidFill>
                  <a:srgbClr val="26B1A6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3.7</a:t>
            </a:r>
            <a:r>
              <a:rPr lang="en-GB" sz="1200" dirty="0">
                <a:solidFill>
                  <a:srgbClr val="26B1A6"/>
                </a:solidFill>
                <a:latin typeface="Poppins"/>
              </a:rPr>
              <a:t>˚C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difference between evaporator and condenser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Operational temperature range: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temperature above the 30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(86 ˚F)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exhibited stable operation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10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(50˚F)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 with slightly higher thermal resistance</a:t>
            </a:r>
          </a:p>
          <a:p>
            <a:pPr marL="628650" lvl="1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-20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 (-4˚F)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started up, but with high thermal resistance</a:t>
            </a:r>
          </a:p>
          <a:p>
            <a:pPr marL="171450" indent="-171450">
              <a:buFontTx/>
              <a:buChar char="-"/>
            </a:pPr>
            <a:endParaRPr lang="en-US" sz="1200" b="1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BHM </a:t>
            </a:r>
          </a:p>
          <a:p>
            <a:pPr marL="171450" indent="-171450"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Best thermal performance achieved in BHM orientation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THM</a:t>
            </a:r>
          </a:p>
          <a:p>
            <a:pPr marL="171450" indent="-171450"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Breadboard operated only at higher temperatures (30&amp;45</a:t>
            </a:r>
            <a:r>
              <a:rPr lang="en-GB" sz="1200" dirty="0">
                <a:solidFill>
                  <a:srgbClr val="002B64"/>
                </a:solidFill>
                <a:latin typeface="Poppins"/>
              </a:rPr>
              <a:t>˚C) when oriented against gravity</a:t>
            </a: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graphicFrame>
        <p:nvGraphicFramePr>
          <p:cNvPr id="9" name="Tabela 7">
            <a:extLst>
              <a:ext uri="{FF2B5EF4-FFF2-40B4-BE49-F238E27FC236}">
                <a16:creationId xmlns:a16="http://schemas.microsoft.com/office/drawing/2014/main" id="{309D09C7-9BBE-34CD-33D9-A44B03052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81151"/>
              </p:ext>
            </p:extLst>
          </p:nvPr>
        </p:nvGraphicFramePr>
        <p:xfrm>
          <a:off x="7210425" y="4618624"/>
          <a:ext cx="4138518" cy="13498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4576">
                  <a:extLst>
                    <a:ext uri="{9D8B030D-6E8A-4147-A177-3AD203B41FA5}">
                      <a16:colId xmlns:a16="http://schemas.microsoft.com/office/drawing/2014/main" val="3526131502"/>
                    </a:ext>
                  </a:extLst>
                </a:gridCol>
                <a:gridCol w="913936">
                  <a:extLst>
                    <a:ext uri="{9D8B030D-6E8A-4147-A177-3AD203B41FA5}">
                      <a16:colId xmlns:a16="http://schemas.microsoft.com/office/drawing/2014/main" val="239376461"/>
                    </a:ext>
                  </a:extLst>
                </a:gridCol>
                <a:gridCol w="415799">
                  <a:extLst>
                    <a:ext uri="{9D8B030D-6E8A-4147-A177-3AD203B41FA5}">
                      <a16:colId xmlns:a16="http://schemas.microsoft.com/office/drawing/2014/main" val="1698159893"/>
                    </a:ext>
                  </a:extLst>
                </a:gridCol>
                <a:gridCol w="458074">
                  <a:extLst>
                    <a:ext uri="{9D8B030D-6E8A-4147-A177-3AD203B41FA5}">
                      <a16:colId xmlns:a16="http://schemas.microsoft.com/office/drawing/2014/main" val="681237367"/>
                    </a:ext>
                  </a:extLst>
                </a:gridCol>
                <a:gridCol w="518721">
                  <a:extLst>
                    <a:ext uri="{9D8B030D-6E8A-4147-A177-3AD203B41FA5}">
                      <a16:colId xmlns:a16="http://schemas.microsoft.com/office/drawing/2014/main" val="1431819469"/>
                    </a:ext>
                  </a:extLst>
                </a:gridCol>
                <a:gridCol w="498135">
                  <a:extLst>
                    <a:ext uri="{9D8B030D-6E8A-4147-A177-3AD203B41FA5}">
                      <a16:colId xmlns:a16="http://schemas.microsoft.com/office/drawing/2014/main" val="2325728561"/>
                    </a:ext>
                  </a:extLst>
                </a:gridCol>
                <a:gridCol w="679277">
                  <a:extLst>
                    <a:ext uri="{9D8B030D-6E8A-4147-A177-3AD203B41FA5}">
                      <a16:colId xmlns:a16="http://schemas.microsoft.com/office/drawing/2014/main" val="447733258"/>
                    </a:ext>
                  </a:extLst>
                </a:gridCol>
              </a:tblGrid>
              <a:tr h="169444">
                <a:tc gridSpan="7"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Thermal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 </a:t>
                      </a:r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resistance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˚C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/W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239577"/>
                  </a:ext>
                </a:extLst>
              </a:tr>
              <a:tr h="176504">
                <a:tc rowSpan="2"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Mode</a:t>
                      </a:r>
                      <a:endParaRPr lang="pl-PL" sz="1000" err="1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Orientation</a:t>
                      </a:r>
                      <a:endParaRPr lang="pl-PL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Horizontal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BHM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THM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779325"/>
                  </a:ext>
                </a:extLst>
              </a:tr>
              <a:tr h="3120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Heater power</a:t>
                      </a:r>
                      <a:endParaRPr lang="pl-PL" sz="1000" err="1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3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2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</a:t>
                      </a:r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3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3</a:t>
                      </a:r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0W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102825"/>
                  </a:ext>
                </a:extLst>
              </a:tr>
              <a:tr h="176504">
                <a:tc rowSpan="4">
                  <a:txBody>
                    <a:bodyPr/>
                    <a:lstStyle/>
                    <a:p>
                      <a:pPr algn="ctr"/>
                      <a:r>
                        <a:rPr lang="pl-PL" sz="1000" dirty="0" err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Step-up</a:t>
                      </a:r>
                      <a:endParaRPr lang="pl-PL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45˚C (113˚F)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C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4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C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4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61275"/>
                  </a:ext>
                </a:extLst>
              </a:tr>
              <a:tr h="17650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30˚C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(86˚F) </a:t>
                      </a:r>
                      <a:endParaRPr lang="en-GB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3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6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0.332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595412"/>
                  </a:ext>
                </a:extLst>
              </a:tr>
              <a:tr h="1694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10˚C 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(50˚F) </a:t>
                      </a:r>
                      <a:endParaRPr lang="en-GB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264222"/>
                  </a:ext>
                </a:extLst>
              </a:tr>
              <a:tr h="1694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-20˚C (-4</a:t>
                      </a:r>
                      <a:r>
                        <a:rPr lang="en-GB" sz="1000" dirty="0">
                          <a:solidFill>
                            <a:srgbClr val="002B64"/>
                          </a:solidFill>
                          <a:latin typeface="Poppins"/>
                        </a:rPr>
                        <a:t>˚F) </a:t>
                      </a:r>
                      <a:endParaRPr lang="en-GB" sz="1000" dirty="0">
                        <a:solidFill>
                          <a:srgbClr val="002B64"/>
                        </a:solidFill>
                        <a:effectLst/>
                        <a:latin typeface="Poppin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1.687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1.687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2.779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0.447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rgbClr val="002B64"/>
                          </a:solidFill>
                          <a:effectLst/>
                          <a:latin typeface="Poppins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10335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AD0A3F9-ACF0-179C-ACFF-98FDB0936598}"/>
              </a:ext>
            </a:extLst>
          </p:cNvPr>
          <p:cNvSpPr txBox="1"/>
          <p:nvPr/>
        </p:nvSpPr>
        <p:spPr>
          <a:xfrm>
            <a:off x="1005841" y="1533980"/>
            <a:ext cx="879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CHBB_S3_A: small, 14 loops, 1.5 mm internal diameter, acetone</a:t>
            </a:r>
            <a:endParaRPr lang="pl-PL" sz="1600" dirty="0">
              <a:solidFill>
                <a:srgbClr val="26B1A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25B6C-5FE0-E372-8210-4303C2EBD8B5}"/>
              </a:ext>
            </a:extLst>
          </p:cNvPr>
          <p:cNvSpPr txBox="1"/>
          <p:nvPr/>
        </p:nvSpPr>
        <p:spPr>
          <a:xfrm>
            <a:off x="5724525" y="245826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D6FF-D9BF-7DB7-8F44-798715FDBDAB}"/>
              </a:ext>
            </a:extLst>
          </p:cNvPr>
          <p:cNvSpPr txBox="1"/>
          <p:nvPr/>
        </p:nvSpPr>
        <p:spPr>
          <a:xfrm>
            <a:off x="5724525" y="442666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35E57-B348-9F7B-20DA-B7679985B91D}"/>
              </a:ext>
            </a:extLst>
          </p:cNvPr>
          <p:cNvSpPr txBox="1"/>
          <p:nvPr/>
        </p:nvSpPr>
        <p:spPr>
          <a:xfrm>
            <a:off x="9053511" y="221469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1155D-DCD4-2639-5027-8C5884EA0E1A}"/>
              </a:ext>
            </a:extLst>
          </p:cNvPr>
          <p:cNvSpPr/>
          <p:nvPr/>
        </p:nvSpPr>
        <p:spPr>
          <a:xfrm>
            <a:off x="4848225" y="3743324"/>
            <a:ext cx="2181225" cy="287075"/>
          </a:xfrm>
          <a:prstGeom prst="rect">
            <a:avLst/>
          </a:prstGeom>
          <a:solidFill>
            <a:srgbClr val="26B1A6">
              <a:alpha val="1176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4FE154-9DD6-7ACB-89AC-65EA3AD63C4C}"/>
              </a:ext>
            </a:extLst>
          </p:cNvPr>
          <p:cNvCxnSpPr>
            <a:cxnSpLocks/>
          </p:cNvCxnSpPr>
          <p:nvPr/>
        </p:nvCxnSpPr>
        <p:spPr>
          <a:xfrm>
            <a:off x="6400800" y="4030399"/>
            <a:ext cx="0" cy="396270"/>
          </a:xfrm>
          <a:prstGeom prst="straightConnector1">
            <a:avLst/>
          </a:prstGeom>
          <a:ln>
            <a:solidFill>
              <a:srgbClr val="002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85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6E14D-5431-1B89-A38A-E0F4EABF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5C9FD0A-4E70-9A36-0924-11CD88853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3" name="Symbol zastępczy tekstu 1">
            <a:extLst>
              <a:ext uri="{FF2B5EF4-FFF2-40B4-BE49-F238E27FC236}">
                <a16:creationId xmlns:a16="http://schemas.microsoft.com/office/drawing/2014/main" id="{5B998F9A-E64A-9385-C966-8A5FEB4770BC}"/>
              </a:ext>
            </a:extLst>
          </p:cNvPr>
          <p:cNvSpPr txBox="1">
            <a:spLocks/>
          </p:cNvSpPr>
          <p:nvPr/>
        </p:nvSpPr>
        <p:spPr>
          <a:xfrm>
            <a:off x="972492" y="1082870"/>
            <a:ext cx="8704908" cy="5396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kern="0" spc="200" dirty="0" err="1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Microvib</a:t>
            </a:r>
            <a:r>
              <a:rPr lang="en-US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 performance</a:t>
            </a:r>
            <a:endParaRPr lang="pl-PL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BBAA3-F70D-9EBE-B37C-978C1CB03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7"/>
          <a:stretch/>
        </p:blipFill>
        <p:spPr>
          <a:xfrm>
            <a:off x="8143874" y="3528086"/>
            <a:ext cx="3360251" cy="1119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E9A469-7A60-791C-8216-221910601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02" y="5268806"/>
            <a:ext cx="1221950" cy="6820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B2C9157-B769-CD0F-4102-A985AB1C9F92}"/>
              </a:ext>
            </a:extLst>
          </p:cNvPr>
          <p:cNvGrpSpPr/>
          <p:nvPr/>
        </p:nvGrpSpPr>
        <p:grpSpPr>
          <a:xfrm>
            <a:off x="3171825" y="1972615"/>
            <a:ext cx="5275195" cy="3978210"/>
            <a:chOff x="987882" y="1622490"/>
            <a:chExt cx="6735238" cy="4737173"/>
          </a:xfrm>
        </p:grpSpPr>
        <p:pic>
          <p:nvPicPr>
            <p:cNvPr id="9" name="Picture 8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0CD4F343-4D99-17BF-21F6-575B57A1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20"/>
            <a:stretch/>
          </p:blipFill>
          <p:spPr>
            <a:xfrm>
              <a:off x="1311462" y="1622490"/>
              <a:ext cx="5987958" cy="151242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1F640C-3773-6AB0-F1BD-4C67E728A0D1}"/>
                </a:ext>
              </a:extLst>
            </p:cNvPr>
            <p:cNvSpPr/>
            <p:nvPr/>
          </p:nvSpPr>
          <p:spPr>
            <a:xfrm>
              <a:off x="1819077" y="1657005"/>
              <a:ext cx="842843" cy="1342625"/>
            </a:xfrm>
            <a:prstGeom prst="ellipse">
              <a:avLst/>
            </a:prstGeom>
            <a:noFill/>
            <a:ln w="57150">
              <a:solidFill>
                <a:srgbClr val="D14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57AA58-761C-BBA4-07BD-9F808D631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75"/>
            <a:stretch/>
          </p:blipFill>
          <p:spPr>
            <a:xfrm>
              <a:off x="1311081" y="3302344"/>
              <a:ext cx="6019151" cy="149240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A81BA6-47AE-5246-930B-8CE4B6288753}"/>
                </a:ext>
              </a:extLst>
            </p:cNvPr>
            <p:cNvSpPr/>
            <p:nvPr/>
          </p:nvSpPr>
          <p:spPr>
            <a:xfrm>
              <a:off x="1934517" y="3505201"/>
              <a:ext cx="842843" cy="1289548"/>
            </a:xfrm>
            <a:prstGeom prst="ellipse">
              <a:avLst/>
            </a:prstGeom>
            <a:noFill/>
            <a:ln w="57150">
              <a:solidFill>
                <a:srgbClr val="D14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48A607-D30A-B187-C390-2B97B286951E}"/>
                </a:ext>
              </a:extLst>
            </p:cNvPr>
            <p:cNvSpPr txBox="1"/>
            <p:nvPr/>
          </p:nvSpPr>
          <p:spPr>
            <a:xfrm rot="16200000">
              <a:off x="590818" y="2240200"/>
              <a:ext cx="1071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6B1A6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CHBB_L1_M</a:t>
              </a:r>
              <a:endParaRPr lang="pl-PL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BAB0C5-9006-1F62-C7EA-E0B5E5D1135B}"/>
                </a:ext>
              </a:extLst>
            </p:cNvPr>
            <p:cNvSpPr txBox="1"/>
            <p:nvPr/>
          </p:nvSpPr>
          <p:spPr>
            <a:xfrm rot="16200000">
              <a:off x="600790" y="3845584"/>
              <a:ext cx="1112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6B1A6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CHBB_L3_M</a:t>
              </a:r>
              <a:endParaRPr lang="pl-PL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FA4F73-9B01-2C5C-36C0-BB5C8262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09"/>
            <a:stretch/>
          </p:blipFill>
          <p:spPr>
            <a:xfrm>
              <a:off x="1409673" y="4829264"/>
              <a:ext cx="5889747" cy="145788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F51931-70C6-A8E8-B08D-A2CB67810636}"/>
                </a:ext>
              </a:extLst>
            </p:cNvPr>
            <p:cNvSpPr/>
            <p:nvPr/>
          </p:nvSpPr>
          <p:spPr>
            <a:xfrm>
              <a:off x="2976880" y="4901775"/>
              <a:ext cx="862582" cy="1457888"/>
            </a:xfrm>
            <a:prstGeom prst="ellipse">
              <a:avLst/>
            </a:prstGeom>
            <a:noFill/>
            <a:ln w="57150">
              <a:solidFill>
                <a:srgbClr val="D14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1374BD-770F-F49E-18D6-C9F5B34BB186}"/>
                </a:ext>
              </a:extLst>
            </p:cNvPr>
            <p:cNvSpPr txBox="1"/>
            <p:nvPr/>
          </p:nvSpPr>
          <p:spPr>
            <a:xfrm rot="16200000">
              <a:off x="603195" y="5419709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6B1A6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CHBB_S3_A</a:t>
              </a:r>
              <a:endParaRPr lang="pl-PL" sz="12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A7AC75-CA2F-FBD6-3AB5-72D96D2F2CA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19" y="3581785"/>
              <a:ext cx="536101" cy="0"/>
            </a:xfrm>
            <a:prstGeom prst="straightConnector1">
              <a:avLst/>
            </a:prstGeom>
            <a:ln w="38100">
              <a:solidFill>
                <a:srgbClr val="26B1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A5BFA8F0-392B-8314-62A6-BA55FD8248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24739" r="-373" b="11585"/>
          <a:stretch>
            <a:fillRect/>
          </a:stretch>
        </p:blipFill>
        <p:spPr>
          <a:xfrm>
            <a:off x="9279106" y="1435335"/>
            <a:ext cx="2225019" cy="1886727"/>
          </a:xfrm>
          <a:prstGeom prst="rect">
            <a:avLst/>
          </a:prstGeom>
          <a:ln>
            <a:solidFill>
              <a:srgbClr val="002A64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149BA4-70E2-E669-FA4C-B3033F8ED4DF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8027133" y="2364705"/>
            <a:ext cx="1251973" cy="13994"/>
          </a:xfrm>
          <a:prstGeom prst="straightConnector1">
            <a:avLst/>
          </a:prstGeom>
          <a:ln w="38100">
            <a:solidFill>
              <a:srgbClr val="26B1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1796CC3-1A74-4930-E426-C29B16D26AD7}"/>
              </a:ext>
            </a:extLst>
          </p:cNvPr>
          <p:cNvSpPr txBox="1"/>
          <p:nvPr/>
        </p:nvSpPr>
        <p:spPr>
          <a:xfrm>
            <a:off x="856147" y="2063350"/>
            <a:ext cx="22250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Single spikes reaching up to 250 </a:t>
            </a:r>
            <a:r>
              <a:rPr lang="en-US" sz="1200" dirty="0" err="1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mN</a:t>
            </a: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 were observed during tests of various breadboards in different orientations</a:t>
            </a:r>
          </a:p>
          <a:p>
            <a:pPr>
              <a:buClr>
                <a:srgbClr val="26B1A6"/>
              </a:buClr>
            </a:pPr>
            <a:endParaRPr lang="en-US" sz="12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Potential source: thermomechanical stress relaxation or phenomena related to the working fluid, e.g., a vapor burst</a:t>
            </a:r>
          </a:p>
        </p:txBody>
      </p:sp>
    </p:spTree>
    <p:extLst>
      <p:ext uri="{BB962C8B-B14F-4D97-AF65-F5344CB8AC3E}">
        <p14:creationId xmlns:p14="http://schemas.microsoft.com/office/powerpoint/2010/main" val="322261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0A65D-D98E-CAC3-86AF-578B3E5D5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5336297-DC9E-B116-656F-238EF19A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3C370-988C-7843-12A3-ADD751492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73" y="1646276"/>
            <a:ext cx="3196252" cy="23924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2EB38-0233-C8B9-4827-23BC559737B8}"/>
              </a:ext>
            </a:extLst>
          </p:cNvPr>
          <p:cNvGrpSpPr/>
          <p:nvPr/>
        </p:nvGrpSpPr>
        <p:grpSpPr>
          <a:xfrm>
            <a:off x="7163125" y="1618578"/>
            <a:ext cx="4602155" cy="2753992"/>
            <a:chOff x="5593405" y="1711328"/>
            <a:chExt cx="4865158" cy="305728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338A66-C412-DC42-888D-04371E37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79"/>
            <a:stretch/>
          </p:blipFill>
          <p:spPr>
            <a:xfrm>
              <a:off x="5593405" y="3595195"/>
              <a:ext cx="4865158" cy="208427"/>
            </a:xfrm>
            <a:prstGeom prst="rect">
              <a:avLst/>
            </a:prstGeom>
          </p:spPr>
        </p:pic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36909F6D-9415-583A-9AE7-D7B0BA2D658F}"/>
                </a:ext>
              </a:extLst>
            </p:cNvPr>
            <p:cNvGrpSpPr/>
            <p:nvPr/>
          </p:nvGrpSpPr>
          <p:grpSpPr>
            <a:xfrm>
              <a:off x="5593405" y="1711328"/>
              <a:ext cx="4865158" cy="3057282"/>
              <a:chOff x="6505575" y="3284673"/>
              <a:chExt cx="4547433" cy="283028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9E80F20-59F4-A54C-E7AD-7B3008C9D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73" b="1"/>
              <a:stretch>
                <a:fillRect/>
              </a:stretch>
            </p:blipFill>
            <p:spPr>
              <a:xfrm>
                <a:off x="6592586" y="3284673"/>
                <a:ext cx="4460422" cy="2173895"/>
              </a:xfrm>
              <a:prstGeom prst="rect">
                <a:avLst/>
              </a:prstGeom>
            </p:spPr>
          </p:pic>
          <p:pic>
            <p:nvPicPr>
              <p:cNvPr id="21" name="Picture 20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5443447D-BFF9-1C6F-8778-C86852F55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4" t="38425" r="7165" b="5383"/>
              <a:stretch/>
            </p:blipFill>
            <p:spPr>
              <a:xfrm>
                <a:off x="6505575" y="3997916"/>
                <a:ext cx="4410075" cy="2117041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B7C281-FAAE-D46C-72A0-B344A9ACBD83}"/>
                </a:ext>
              </a:extLst>
            </p:cNvPr>
            <p:cNvSpPr/>
            <p:nvPr/>
          </p:nvSpPr>
          <p:spPr>
            <a:xfrm>
              <a:off x="6510467" y="1772824"/>
              <a:ext cx="73025" cy="650049"/>
            </a:xfrm>
            <a:prstGeom prst="rect">
              <a:avLst/>
            </a:prstGeom>
            <a:solidFill>
              <a:srgbClr val="26B1A6">
                <a:alpha val="20000"/>
              </a:srgbClr>
            </a:solidFill>
            <a:ln w="31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E8D629-75AB-AF24-CA08-8BACE16C95D2}"/>
                </a:ext>
              </a:extLst>
            </p:cNvPr>
            <p:cNvSpPr/>
            <p:nvPr/>
          </p:nvSpPr>
          <p:spPr>
            <a:xfrm>
              <a:off x="6675393" y="1772824"/>
              <a:ext cx="73025" cy="650049"/>
            </a:xfrm>
            <a:prstGeom prst="rect">
              <a:avLst/>
            </a:prstGeom>
            <a:solidFill>
              <a:srgbClr val="26B1A6">
                <a:alpha val="20000"/>
              </a:srgbClr>
            </a:solidFill>
            <a:ln w="31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7" name="Picture 6" descr="A machine with a white plastic part&#10;&#10;AI-generated content may be incorrect.">
            <a:extLst>
              <a:ext uri="{FF2B5EF4-FFF2-40B4-BE49-F238E27FC236}">
                <a16:creationId xmlns:a16="http://schemas.microsoft.com/office/drawing/2014/main" id="{1C6090A6-6456-E6AD-B040-685BE4734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4506278"/>
            <a:ext cx="1463314" cy="1943463"/>
          </a:xfrm>
          <a:prstGeom prst="rect">
            <a:avLst/>
          </a:prstGeom>
          <a:ln>
            <a:solidFill>
              <a:srgbClr val="002A64"/>
            </a:solidFill>
          </a:ln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3FA93321-E1A4-EECD-6EC1-E278B3AA482E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kern="0" spc="200" dirty="0" err="1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Microvib</a:t>
            </a:r>
            <a:r>
              <a:rPr lang="en-US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 performance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CABAB2-F206-9716-6B9F-EDD5A5E7B13F}"/>
              </a:ext>
            </a:extLst>
          </p:cNvPr>
          <p:cNvSpPr txBox="1"/>
          <p:nvPr/>
        </p:nvSpPr>
        <p:spPr>
          <a:xfrm>
            <a:off x="710480" y="1673973"/>
            <a:ext cx="26634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Series of disturbances observed only in small soldered breadboard, in horizontal and BHM orientation.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Potential source: oscillating fluid motion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Greater and more frequent disturbances were observed during BHM testing, with single force spikes reaching 200–250 </a:t>
            </a:r>
            <a:r>
              <a:rPr lang="en-US" sz="1200" dirty="0" err="1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mN</a:t>
            </a: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, while regular oscillations reached up to approximately 100 </a:t>
            </a:r>
            <a:r>
              <a:rPr lang="en-US" sz="1200" dirty="0" err="1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mN</a:t>
            </a: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2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2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8E4EAD-0826-08BD-7757-1920D3E3DCB8}"/>
              </a:ext>
            </a:extLst>
          </p:cNvPr>
          <p:cNvCxnSpPr>
            <a:cxnSpLocks/>
          </p:cNvCxnSpPr>
          <p:nvPr/>
        </p:nvCxnSpPr>
        <p:spPr>
          <a:xfrm>
            <a:off x="6953181" y="1994943"/>
            <a:ext cx="298002" cy="0"/>
          </a:xfrm>
          <a:prstGeom prst="straightConnector1">
            <a:avLst/>
          </a:prstGeom>
          <a:ln w="38100">
            <a:solidFill>
              <a:srgbClr val="26B1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06E5717-AFAA-A899-AA86-F479F27F0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44" y="4134994"/>
            <a:ext cx="3188710" cy="2392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6C7BB-5DC8-31E9-9F43-6E28FEC006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22" y="5136999"/>
            <a:ext cx="1221950" cy="68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FBAB4-C640-2864-467F-7DC3C4CE4D7C}"/>
              </a:ext>
            </a:extLst>
          </p:cNvPr>
          <p:cNvSpPr txBox="1"/>
          <p:nvPr/>
        </p:nvSpPr>
        <p:spPr>
          <a:xfrm>
            <a:off x="7920719" y="1413225"/>
            <a:ext cx="288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CAC33-FA96-C5ED-E639-D8A73DD85CB8}"/>
              </a:ext>
            </a:extLst>
          </p:cNvPr>
          <p:cNvSpPr txBox="1"/>
          <p:nvPr/>
        </p:nvSpPr>
        <p:spPr>
          <a:xfrm>
            <a:off x="8076258" y="1413225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F2677-8BA7-3860-A9DF-F29C70C774E3}"/>
              </a:ext>
            </a:extLst>
          </p:cNvPr>
          <p:cNvSpPr txBox="1"/>
          <p:nvPr/>
        </p:nvSpPr>
        <p:spPr>
          <a:xfrm>
            <a:off x="7458109" y="2328570"/>
            <a:ext cx="288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77D62D-77F0-059B-E839-82008F30CA20}"/>
              </a:ext>
            </a:extLst>
          </p:cNvPr>
          <p:cNvSpPr txBox="1"/>
          <p:nvPr/>
        </p:nvSpPr>
        <p:spPr>
          <a:xfrm>
            <a:off x="7464581" y="3340972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endParaRPr lang="pl-PL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97F7D-9983-4793-C1FA-349B96106B32}"/>
              </a:ext>
            </a:extLst>
          </p:cNvPr>
          <p:cNvSpPr txBox="1"/>
          <p:nvPr/>
        </p:nvSpPr>
        <p:spPr>
          <a:xfrm>
            <a:off x="4058285" y="169022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D2FC8-C1EF-4565-D092-BBDE888E5DC9}"/>
              </a:ext>
            </a:extLst>
          </p:cNvPr>
          <p:cNvSpPr txBox="1"/>
          <p:nvPr/>
        </p:nvSpPr>
        <p:spPr>
          <a:xfrm>
            <a:off x="4058284" y="419314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lang="pl-PL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7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26CFD-CFFB-DE93-0592-1065B0E0E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5D272C1-6952-AF2D-C77B-D3B6E523CEB0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557D2E-5A19-0A98-259F-ED1393F98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1F083E8F-E9FD-AF2F-C266-1E93E5722FF2}"/>
              </a:ext>
            </a:extLst>
          </p:cNvPr>
          <p:cNvSpPr txBox="1">
            <a:spLocks/>
          </p:cNvSpPr>
          <p:nvPr/>
        </p:nvSpPr>
        <p:spPr>
          <a:xfrm>
            <a:off x="2107095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Summary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8DBBBF1B-7FC7-CCF2-0395-3D7911077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7855033D-F6D9-8191-6249-3EF4D7C95056}"/>
              </a:ext>
            </a:extLst>
          </p:cNvPr>
          <p:cNvSpPr txBox="1">
            <a:spLocks/>
          </p:cNvSpPr>
          <p:nvPr/>
        </p:nvSpPr>
        <p:spPr>
          <a:xfrm>
            <a:off x="3717049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 dirty="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68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budynek, na wolnym powietrzu, niebo&#10;&#10;Opis wygenerowany automatycznie">
            <a:extLst>
              <a:ext uri="{FF2B5EF4-FFF2-40B4-BE49-F238E27FC236}">
                <a16:creationId xmlns:a16="http://schemas.microsoft.com/office/drawing/2014/main" id="{813B2EC0-0DA4-B843-F045-DFE035075D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4" t="2791" r="3961" b="6492"/>
          <a:stretch/>
        </p:blipFill>
        <p:spPr>
          <a:xfrm>
            <a:off x="7221369" y="0"/>
            <a:ext cx="4970631" cy="685816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298CA1-016C-481A-BD7C-9BE07463C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AE3EC7E3-FFAC-530A-AAC1-A47793D7949C}"/>
              </a:ext>
            </a:extLst>
          </p:cNvPr>
          <p:cNvSpPr txBox="1">
            <a:spLocks/>
          </p:cNvSpPr>
          <p:nvPr/>
        </p:nvSpPr>
        <p:spPr>
          <a:xfrm>
            <a:off x="904631" y="1763642"/>
            <a:ext cx="5861495" cy="3904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Data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processing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electronics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 for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space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 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i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SemiBold" panose="00000700000000000000" pitchFamily="2" charset="-18"/>
                <a:ea typeface="Open Sans italic" panose="020B0606030504020204" pitchFamily="34" charset="0"/>
                <a:cs typeface="Poppins SemiBold" panose="00000700000000000000" pitchFamily="2" charset="-18"/>
              </a:rPr>
              <a:t>ssions</a:t>
            </a:r>
            <a:endParaRPr kumimoji="0" lang="pl-PL" sz="2000" b="1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SemiBold" panose="00000700000000000000" pitchFamily="2" charset="-18"/>
              <a:ea typeface="+mn-ea"/>
              <a:cs typeface="Poppins SemiBold" panose="000007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85CD1C1E-4BEE-4007-D8F0-761E77DF3A67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65851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About us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27" name="Symbol zastępczy tekstu 1">
            <a:extLst>
              <a:ext uri="{FF2B5EF4-FFF2-40B4-BE49-F238E27FC236}">
                <a16:creationId xmlns:a16="http://schemas.microsoft.com/office/drawing/2014/main" id="{EFB976B5-78AF-EC3E-169D-DF1C972BAD41}"/>
              </a:ext>
            </a:extLst>
          </p:cNvPr>
          <p:cNvSpPr txBox="1">
            <a:spLocks/>
          </p:cNvSpPr>
          <p:nvPr/>
        </p:nvSpPr>
        <p:spPr>
          <a:xfrm>
            <a:off x="1971529" y="5890254"/>
            <a:ext cx="2871847" cy="3904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Gliwice, Poland</a:t>
            </a:r>
          </a:p>
        </p:txBody>
      </p:sp>
      <p:sp>
        <p:nvSpPr>
          <p:cNvPr id="28" name="Symbol zastępczy tekstu 1">
            <a:extLst>
              <a:ext uri="{FF2B5EF4-FFF2-40B4-BE49-F238E27FC236}">
                <a16:creationId xmlns:a16="http://schemas.microsoft.com/office/drawing/2014/main" id="{4902DFFF-E10E-D5FF-8D73-9D845E52E4C0}"/>
              </a:ext>
            </a:extLst>
          </p:cNvPr>
          <p:cNvSpPr txBox="1">
            <a:spLocks/>
          </p:cNvSpPr>
          <p:nvPr/>
        </p:nvSpPr>
        <p:spPr>
          <a:xfrm>
            <a:off x="1971529" y="2848548"/>
            <a:ext cx="3540093" cy="3904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Established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 in 2016</a:t>
            </a:r>
          </a:p>
        </p:txBody>
      </p:sp>
      <p:sp>
        <p:nvSpPr>
          <p:cNvPr id="29" name="Symbol zastępczy tekstu 1">
            <a:extLst>
              <a:ext uri="{FF2B5EF4-FFF2-40B4-BE49-F238E27FC236}">
                <a16:creationId xmlns:a16="http://schemas.microsoft.com/office/drawing/2014/main" id="{B098BD31-76E6-6288-0AAF-997109462E36}"/>
              </a:ext>
            </a:extLst>
          </p:cNvPr>
          <p:cNvSpPr txBox="1">
            <a:spLocks/>
          </p:cNvSpPr>
          <p:nvPr/>
        </p:nvSpPr>
        <p:spPr>
          <a:xfrm>
            <a:off x="1971529" y="3690322"/>
            <a:ext cx="4794597" cy="39046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80+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team members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" panose="00000500000000000000" pitchFamily="2" charset="-18"/>
              <a:ea typeface="Open Sans" pitchFamily="2" charset="0"/>
              <a:cs typeface="Poppins" panose="00000500000000000000" pitchFamily="2" charset="-18"/>
            </a:endParaRPr>
          </a:p>
        </p:txBody>
      </p:sp>
      <p:sp>
        <p:nvSpPr>
          <p:cNvPr id="30" name="Symbol zastępczy tekstu 1">
            <a:extLst>
              <a:ext uri="{FF2B5EF4-FFF2-40B4-BE49-F238E27FC236}">
                <a16:creationId xmlns:a16="http://schemas.microsoft.com/office/drawing/2014/main" id="{B7733E6E-4422-1DC7-5716-D2D7050E35AB}"/>
              </a:ext>
            </a:extLst>
          </p:cNvPr>
          <p:cNvSpPr txBox="1">
            <a:spLocks/>
          </p:cNvSpPr>
          <p:nvPr/>
        </p:nvSpPr>
        <p:spPr>
          <a:xfrm>
            <a:off x="1971529" y="4551590"/>
            <a:ext cx="4454494" cy="39046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23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00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m</a:t>
            </a:r>
            <a:r>
              <a:rPr kumimoji="0" lang="pl-PL" sz="1800" b="0" i="0" u="none" strike="noStrike" kern="0" cap="none" spc="0" normalizeH="0" baseline="3000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2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of p</a:t>
            </a:r>
            <a:r>
              <a:rPr kumimoji="0" lang="pl-P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rivate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 R&amp;D </a:t>
            </a:r>
            <a:r>
              <a:rPr kumimoji="0" lang="pl-P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/>
                <a:ea typeface="Open Sans"/>
                <a:cs typeface="Poppins"/>
              </a:rPr>
              <a:t>facility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"/>
              <a:ea typeface="Open Sans"/>
              <a:cs typeface="Poppins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9E74562-B363-6BA1-AA63-C49FF0535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3" y="5617002"/>
            <a:ext cx="1184060" cy="1043918"/>
          </a:xfrm>
          <a:prstGeom prst="rect">
            <a:avLst/>
          </a:prstGeom>
        </p:spPr>
      </p:pic>
      <p:pic>
        <p:nvPicPr>
          <p:cNvPr id="22" name="Obraz 21" descr="Obraz zawierający strzała/wskazówka&#10;&#10;Opis wygenerowany automatycznie">
            <a:extLst>
              <a:ext uri="{FF2B5EF4-FFF2-40B4-BE49-F238E27FC236}">
                <a16:creationId xmlns:a16="http://schemas.microsoft.com/office/drawing/2014/main" id="{21323FB0-6FDB-36CF-9689-30AB2ED85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486963"/>
            <a:ext cx="1184062" cy="104391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34653A6D-524C-2610-CB23-30E12B038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7" y="3302971"/>
            <a:ext cx="1145569" cy="1009983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053B9AD0-3376-95A2-62FD-3DE86B438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7" y="4175531"/>
            <a:ext cx="1192922" cy="1051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14219-AF10-EC54-CF7B-59AD2FEB6BB3}"/>
              </a:ext>
            </a:extLst>
          </p:cNvPr>
          <p:cNvSpPr txBox="1"/>
          <p:nvPr/>
        </p:nvSpPr>
        <p:spPr>
          <a:xfrm>
            <a:off x="1971529" y="5219219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10+ missions &amp; 35+ completed projects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26096D-B768-BAD8-30CD-24B4A926D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14" y="4974307"/>
            <a:ext cx="798908" cy="7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5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3D4CE-480C-0E10-0B6E-5C1B3842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21EA3AD-F2DC-5FCD-7D0A-0B94FA4CD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2BC079B0-42CC-5662-F934-ED2E157699CA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Outlook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93192-5E5C-9E7D-61EA-365D51918201}"/>
              </a:ext>
            </a:extLst>
          </p:cNvPr>
          <p:cNvSpPr txBox="1"/>
          <p:nvPr/>
        </p:nvSpPr>
        <p:spPr>
          <a:xfrm>
            <a:off x="878604" y="1859340"/>
            <a:ext cx="8655921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Optimal Filling Ratio: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Best performance observed at low filling ratios (15–30%).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Best Small Breadboard: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CHBB_S3_M (14 loops, methanol, internal diameter 1.5 mm) achieved </a:t>
            </a:r>
            <a:r>
              <a:rPr lang="en-US" sz="1400" dirty="0">
                <a:solidFill>
                  <a:srgbClr val="26B1A6"/>
                </a:solidFill>
                <a:latin typeface="Poppins" pitchFamily="2" charset="77"/>
                <a:ea typeface="Open Sans"/>
                <a:cs typeface="Poppins" pitchFamily="2" charset="77"/>
              </a:rPr>
              <a:t>0.123 </a:t>
            </a:r>
            <a:r>
              <a:rPr lang="en-GB" sz="14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˚C</a:t>
            </a:r>
            <a:r>
              <a:rPr lang="en-US" sz="1400" dirty="0">
                <a:solidFill>
                  <a:srgbClr val="26B1A6"/>
                </a:solidFill>
                <a:latin typeface="Poppins" pitchFamily="2" charset="77"/>
                <a:ea typeface="Open Sans"/>
                <a:cs typeface="Poppins" pitchFamily="2" charset="77"/>
              </a:rPr>
              <a:t>/W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in nominal conditions.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Best Large Breadboard: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CHBB_L3_M (14 loops, methanol, internal diameter 2.5 mm) reached </a:t>
            </a:r>
            <a:r>
              <a:rPr lang="en-US" sz="1400" dirty="0">
                <a:solidFill>
                  <a:srgbClr val="26B1A6"/>
                </a:solidFill>
                <a:latin typeface="Poppins" pitchFamily="2" charset="77"/>
                <a:ea typeface="Open Sans"/>
                <a:cs typeface="Poppins" pitchFamily="2" charset="77"/>
              </a:rPr>
              <a:t>0.025 </a:t>
            </a:r>
            <a:r>
              <a:rPr lang="en-GB" sz="14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˚C</a:t>
            </a:r>
            <a:r>
              <a:rPr lang="en-US" sz="1400" dirty="0">
                <a:solidFill>
                  <a:srgbClr val="26B1A6"/>
                </a:solidFill>
                <a:latin typeface="Poppins" pitchFamily="2" charset="77"/>
                <a:ea typeface="Open Sans"/>
                <a:cs typeface="Poppins" pitchFamily="2" charset="77"/>
              </a:rPr>
              <a:t>/W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in nominal conditions.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Horizontal operation (0-g Operation):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All small breadboards operated successfully in the horizontal orientation, whereas among the large breadboards, only the configuration with a larger diameter and methanol demonstrated stable operation at wide condenser temperature range.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Operational temperature range: 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Most breadboards exhibited improved performance at higher temperatures and power levels; CHBB_S3_A was the only unit to operate at −20 °C (−4 °F), demonstrating the broadest operational temperature range.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b="1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Microvibrations:</a:t>
            </a: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 Single spikes, observed across multiple breadboard configurations, may result from either thermomechanical stress relaxation or local vapor burst, whereas series-type disturbances, detected only in the small soldered breadboard, exhibited a repetitive pattern suggestive of fluid oscillations.</a:t>
            </a:r>
          </a:p>
        </p:txBody>
      </p:sp>
    </p:spTree>
    <p:extLst>
      <p:ext uri="{BB962C8B-B14F-4D97-AF65-F5344CB8AC3E}">
        <p14:creationId xmlns:p14="http://schemas.microsoft.com/office/powerpoint/2010/main" val="15841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EC8C-40B8-B966-EEC9-A1D4E698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6B9A67-F6A9-C944-4264-023B3B2A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F1BE5863-327C-DF6F-02C0-1319FF750A3B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9484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2</a:t>
            </a:r>
            <a:r>
              <a:rPr kumimoji="0" lang="en-US" b="0" i="0" u="none" strike="noStrike" kern="0" cap="none" spc="200" normalizeH="0" baseline="3000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nd</a:t>
            </a:r>
            <a:r>
              <a:rPr kumimoji="0" lang="en-US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 phase of the project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3" name="Picture 2" descr="A close-up of a machine&#10;&#10;AI-generated content may be incorrect.">
            <a:extLst>
              <a:ext uri="{FF2B5EF4-FFF2-40B4-BE49-F238E27FC236}">
                <a16:creationId xmlns:a16="http://schemas.microsoft.com/office/drawing/2014/main" id="{71729ADD-239C-3790-A1D5-2DA8D2589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32248" r="26021" b="11070"/>
          <a:stretch>
            <a:fillRect/>
          </a:stretch>
        </p:blipFill>
        <p:spPr>
          <a:xfrm>
            <a:off x="8707121" y="2280062"/>
            <a:ext cx="2780301" cy="1846294"/>
          </a:xfrm>
          <a:prstGeom prst="rect">
            <a:avLst/>
          </a:prstGeom>
          <a:ln>
            <a:solidFill>
              <a:srgbClr val="002A64"/>
            </a:solidFill>
          </a:ln>
        </p:spPr>
      </p:pic>
      <p:pic>
        <p:nvPicPr>
          <p:cNvPr id="7" name="Picture 6" descr="A large machine in a room&#10;&#10;AI-generated content may be incorrect.">
            <a:extLst>
              <a:ext uri="{FF2B5EF4-FFF2-40B4-BE49-F238E27FC236}">
                <a16:creationId xmlns:a16="http://schemas.microsoft.com/office/drawing/2014/main" id="{9F84BA20-2463-F65F-C769-EA23D53C6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72" y="2280062"/>
            <a:ext cx="5066069" cy="3814452"/>
          </a:xfrm>
          <a:prstGeom prst="rect">
            <a:avLst/>
          </a:prstGeom>
          <a:ln>
            <a:solidFill>
              <a:srgbClr val="002A64"/>
            </a:solidFill>
          </a:ln>
        </p:spPr>
      </p:pic>
      <p:pic>
        <p:nvPicPr>
          <p:cNvPr id="9" name="Picture 8" descr="A machine with a piece of metal&#10;&#10;AI-generated content may be incorrect.">
            <a:extLst>
              <a:ext uri="{FF2B5EF4-FFF2-40B4-BE49-F238E27FC236}">
                <a16:creationId xmlns:a16="http://schemas.microsoft.com/office/drawing/2014/main" id="{13AD9C30-EAAA-3AA8-080D-3802CB5A6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8707120" y="4248220"/>
            <a:ext cx="2780302" cy="1846294"/>
          </a:xfrm>
          <a:prstGeom prst="rect">
            <a:avLst/>
          </a:prstGeom>
          <a:ln>
            <a:solidFill>
              <a:srgbClr val="002A6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FF619A-1857-52B8-5BE5-99E024898C2E}"/>
              </a:ext>
            </a:extLst>
          </p:cNvPr>
          <p:cNvSpPr txBox="1"/>
          <p:nvPr/>
        </p:nvSpPr>
        <p:spPr>
          <a:xfrm>
            <a:off x="828158" y="3017113"/>
            <a:ext cx="271181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26B1A6"/>
              </a:buClr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Two final design selected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Test campaign: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FR tests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TVAC performance test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Microvibration tests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Thermal cycling test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r>
              <a:rPr lang="en-US" sz="14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Vibration testing</a:t>
            </a:r>
          </a:p>
          <a:p>
            <a:pPr marL="742950" lvl="1" indent="-285750">
              <a:buClr>
                <a:srgbClr val="26B1A6"/>
              </a:buClr>
              <a:buFont typeface="Arial"/>
              <a:buChar char="•"/>
            </a:pPr>
            <a:endParaRPr lang="en-US" sz="14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6110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ogo&#10;&#10;Opis wygenerowany automatycznie">
            <a:extLst>
              <a:ext uri="{FF2B5EF4-FFF2-40B4-BE49-F238E27FC236}">
                <a16:creationId xmlns:a16="http://schemas.microsoft.com/office/drawing/2014/main" id="{7073F25C-2CE1-10E8-0879-773B6DC7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9" y="478200"/>
            <a:ext cx="2670214" cy="1501996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C1C1A339-2051-72E4-C476-8CB4B7910440}"/>
              </a:ext>
            </a:extLst>
          </p:cNvPr>
          <p:cNvSpPr txBox="1">
            <a:spLocks/>
          </p:cNvSpPr>
          <p:nvPr/>
        </p:nvSpPr>
        <p:spPr>
          <a:xfrm>
            <a:off x="6832433" y="2056940"/>
            <a:ext cx="3819525" cy="72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err="1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Thank</a:t>
            </a:r>
            <a:r>
              <a:rPr lang="pl-PL" sz="36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 </a:t>
            </a:r>
            <a:r>
              <a:rPr lang="pl-PL" sz="3600" dirty="0" err="1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you</a:t>
            </a:r>
            <a:r>
              <a:rPr lang="pl-PL" sz="36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!</a:t>
            </a:r>
            <a:endParaRPr lang="en-US" sz="36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2BE1A3C-DF86-FAA6-A6AF-B02319AC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059" y="2784089"/>
            <a:ext cx="758596" cy="56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B24A4EA-834E-B025-0929-17CA26DB6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49" y="3707678"/>
            <a:ext cx="832433" cy="7339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ADD95A4-1FA3-05AA-DA2C-DDB6D5B32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99" y="4621246"/>
            <a:ext cx="1016782" cy="89643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10F12AA-DF93-3469-AE03-7E62588D1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94" y="3019464"/>
            <a:ext cx="735744" cy="6486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77DB637-2ABF-E1E5-9DEA-3B6F02FB6FF3}"/>
              </a:ext>
            </a:extLst>
          </p:cNvPr>
          <p:cNvSpPr txBox="1">
            <a:spLocks/>
          </p:cNvSpPr>
          <p:nvPr/>
        </p:nvSpPr>
        <p:spPr>
          <a:xfrm>
            <a:off x="7757630" y="3751692"/>
            <a:ext cx="2522915" cy="648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1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www.kplabs.</a:t>
            </a:r>
            <a:r>
              <a:rPr lang="en-US" sz="1600" b="1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space</a:t>
            </a:r>
            <a:endParaRPr lang="pl-PL" sz="1600" b="1" dirty="0">
              <a:solidFill>
                <a:srgbClr val="002B64"/>
              </a:solidFill>
              <a:effectLst>
                <a:glow>
                  <a:schemeClr val="tx1"/>
                </a:glow>
              </a:effectLst>
              <a:latin typeface="Poppins" panose="00000500000000000000" pitchFamily="2" charset="-18"/>
              <a:ea typeface="Open Sans" pitchFamily="2" charset="0"/>
              <a:cs typeface="Poppins" panose="00000500000000000000" pitchFamily="2" charset="-1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03DA62-78FC-E0C6-E106-B81D6A2329B8}"/>
              </a:ext>
            </a:extLst>
          </p:cNvPr>
          <p:cNvSpPr txBox="1">
            <a:spLocks/>
          </p:cNvSpPr>
          <p:nvPr/>
        </p:nvSpPr>
        <p:spPr>
          <a:xfrm>
            <a:off x="7757629" y="3048913"/>
            <a:ext cx="2589070" cy="648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MWOJCIK</a:t>
            </a:r>
            <a:r>
              <a:rPr lang="pl-PL" sz="1400" b="1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@KPLABS.PL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BACAF3-BD94-A104-6057-3810C76EBE61}"/>
              </a:ext>
            </a:extLst>
          </p:cNvPr>
          <p:cNvSpPr txBox="1">
            <a:spLocks/>
          </p:cNvSpPr>
          <p:nvPr/>
        </p:nvSpPr>
        <p:spPr>
          <a:xfrm>
            <a:off x="7757631" y="4261926"/>
            <a:ext cx="2880792" cy="154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1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KP </a:t>
            </a:r>
            <a:r>
              <a:rPr lang="pl-PL" sz="1600" b="1" dirty="0" err="1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Labs</a:t>
            </a:r>
            <a:endParaRPr lang="pl-PL" sz="1600" b="1" dirty="0">
              <a:solidFill>
                <a:srgbClr val="002B64"/>
              </a:solidFill>
              <a:effectLst>
                <a:glow>
                  <a:schemeClr val="tx1"/>
                </a:glow>
              </a:effectLst>
              <a:latin typeface="Poppins" panose="00000500000000000000" pitchFamily="2" charset="-18"/>
              <a:ea typeface="Open Sans" pitchFamily="2" charset="0"/>
              <a:cs typeface="Poppins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Bojkowska 37J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44-100 Gliwice</a:t>
            </a:r>
            <a:r>
              <a:rPr lang="en-US" sz="1600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,</a:t>
            </a:r>
            <a:r>
              <a:rPr lang="pl-PL" sz="1600" dirty="0">
                <a:solidFill>
                  <a:srgbClr val="002B64"/>
                </a:solidFill>
                <a:effectLst>
                  <a:glow>
                    <a:schemeClr val="tx1"/>
                  </a:glow>
                </a:effectLst>
                <a:latin typeface="Poppins" panose="00000500000000000000" pitchFamily="2" charset="-18"/>
                <a:ea typeface="Open Sans" pitchFamily="2" charset="0"/>
                <a:cs typeface="Poppins" panose="00000500000000000000" pitchFamily="2" charset="-18"/>
              </a:rPr>
              <a:t> Poland</a:t>
            </a:r>
          </a:p>
        </p:txBody>
      </p:sp>
      <p:pic>
        <p:nvPicPr>
          <p:cNvPr id="2050" name="Picture 2" descr="Obraz zawierający transport, satelita, miejsce parkingowe/przestrzeń, Stacja kosmiczna&#10;&#10;Opis wygenerowany automatycznie">
            <a:extLst>
              <a:ext uri="{FF2B5EF4-FFF2-40B4-BE49-F238E27FC236}">
                <a16:creationId xmlns:a16="http://schemas.microsoft.com/office/drawing/2014/main" id="{F1656EB0-4F37-AF8D-D27E-E40E2D0E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2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6D3C-281B-AD24-00C1-F0902CDE0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E3A114-8D54-F76E-E7BD-655C799013C8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2C99ED-DE6C-E3E8-F3DB-93EDBF27F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88B2D5C7-2BE5-5EF3-0701-43C32D9337E0}"/>
              </a:ext>
            </a:extLst>
          </p:cNvPr>
          <p:cNvSpPr txBox="1">
            <a:spLocks/>
          </p:cNvSpPr>
          <p:nvPr/>
        </p:nvSpPr>
        <p:spPr>
          <a:xfrm>
            <a:off x="2107095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Backup slides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8E657373-3736-2BE8-5624-4E99FBDC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687ED778-C42E-C004-0999-883AD87B4299}"/>
              </a:ext>
            </a:extLst>
          </p:cNvPr>
          <p:cNvSpPr txBox="1">
            <a:spLocks/>
          </p:cNvSpPr>
          <p:nvPr/>
        </p:nvSpPr>
        <p:spPr>
          <a:xfrm>
            <a:off x="3717049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 dirty="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741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EDC91-ADEE-1A50-0DD2-969E6A228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F84453-48BB-D802-B14D-6CE3C9CEC749}"/>
              </a:ext>
            </a:extLst>
          </p:cNvPr>
          <p:cNvSpPr/>
          <p:nvPr/>
        </p:nvSpPr>
        <p:spPr>
          <a:xfrm>
            <a:off x="1416188" y="3565110"/>
            <a:ext cx="10129520" cy="2468618"/>
          </a:xfrm>
          <a:prstGeom prst="rect">
            <a:avLst/>
          </a:prstGeom>
          <a:solidFill>
            <a:srgbClr val="26B1A6">
              <a:alpha val="1176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zrzut ekranu, diagram, tekst, design&#10;&#10;Opis wygenerowany automatycznie">
            <a:extLst>
              <a:ext uri="{FF2B5EF4-FFF2-40B4-BE49-F238E27FC236}">
                <a16:creationId xmlns:a16="http://schemas.microsoft.com/office/drawing/2014/main" id="{2BA0CAF5-35A5-90C2-1413-665CFAB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19" b="10221"/>
          <a:stretch>
            <a:fillRect/>
          </a:stretch>
        </p:blipFill>
        <p:spPr>
          <a:xfrm>
            <a:off x="7499659" y="1522237"/>
            <a:ext cx="4072369" cy="195238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19F738-5D12-5655-7D9F-08EAED22B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27B81C1F-E55A-6E49-FFEE-C5B1FE48E376}"/>
                  </a:ext>
                </a:extLst>
              </p:cNvPr>
              <p:cNvSpPr txBox="1"/>
              <p:nvPr/>
            </p:nvSpPr>
            <p:spPr>
              <a:xfrm>
                <a:off x="1521599" y="1709070"/>
                <a:ext cx="3305976" cy="621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smtClean="0">
                          <a:solidFill>
                            <a:srgbClr val="002B64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l-PL" i="0">
                          <a:solidFill>
                            <a:srgbClr val="002B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solidFill>
                                <a:srgbClr val="002B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𝐴𝑉𝐺</m:t>
                              </m:r>
                            </m:sub>
                          </m:sSub>
                          <m:r>
                            <a:rPr lang="pl-PL" i="0">
                              <a:solidFill>
                                <a:srgbClr val="002B6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i="1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l-PL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pl-PL" b="0" i="1" smtClean="0">
                                  <a:solidFill>
                                    <a:srgbClr val="002B64"/>
                                  </a:solidFill>
                                  <a:latin typeface="Cambria Math" panose="02040503050406030204" pitchFamily="18" charset="0"/>
                                </a:rPr>
                                <m:t>𝐴𝑉𝐺</m:t>
                              </m:r>
                            </m:sub>
                          </m:sSub>
                        </m:num>
                        <m:den>
                          <m:r>
                            <a:rPr lang="pl-PL" i="1">
                              <a:solidFill>
                                <a:srgbClr val="002B6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l-PL" dirty="0">
                  <a:solidFill>
                    <a:srgbClr val="002B64"/>
                  </a:solidFill>
                </a:endParaRPr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27B81C1F-E55A-6E49-FFEE-C5B1FE48E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99" y="1709070"/>
                <a:ext cx="3305976" cy="6213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4CE884B0-AFF2-E04E-1546-82EEA728127F}"/>
              </a:ext>
            </a:extLst>
          </p:cNvPr>
          <p:cNvSpPr txBox="1"/>
          <p:nvPr/>
        </p:nvSpPr>
        <p:spPr>
          <a:xfrm>
            <a:off x="1416188" y="2330459"/>
            <a:ext cx="5123508" cy="1144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where:</a:t>
            </a:r>
            <a:endParaRPr lang="pl-PL" sz="12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algn="l">
              <a:lnSpc>
                <a:spcPct val="115000"/>
              </a:lnSpc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R – thermal resistance [</a:t>
            </a:r>
            <a:r>
              <a:rPr lang="pl-P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°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C/W];</a:t>
            </a:r>
            <a:endParaRPr lang="pl-PL" sz="12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algn="l">
              <a:lnSpc>
                <a:spcPct val="115000"/>
              </a:lnSpc>
            </a:pPr>
            <a:r>
              <a:rPr lang="en-US" sz="1200" dirty="0" err="1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</a:t>
            </a:r>
            <a:r>
              <a:rPr lang="en-US" sz="1200" baseline="-25000" dirty="0" err="1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e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– temperature of the evaporator [</a:t>
            </a:r>
            <a:r>
              <a:rPr lang="pl-P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°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C];</a:t>
            </a:r>
            <a:endParaRPr lang="pl-PL" sz="12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algn="l">
              <a:lnSpc>
                <a:spcPct val="115000"/>
              </a:lnSpc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</a:t>
            </a:r>
            <a:r>
              <a:rPr lang="en-US" sz="1200" baseline="-250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– temperature of the condenser [</a:t>
            </a:r>
            <a:r>
              <a:rPr lang="pl-PL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°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C];</a:t>
            </a:r>
            <a:endParaRPr lang="pl-PL" sz="12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algn="l">
              <a:lnSpc>
                <a:spcPct val="115000"/>
              </a:lnSpc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P – power transported (heat loss included) [W]</a:t>
            </a:r>
            <a:r>
              <a:rPr lang="pl-PL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;</a:t>
            </a: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868936B-DD73-F98D-E488-BA45E0B5CF31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Thermal performance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005D6-5911-4BC8-AE94-870EE997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575" y="1816286"/>
            <a:ext cx="2806549" cy="1316856"/>
          </a:xfrm>
          <a:prstGeom prst="rect">
            <a:avLst/>
          </a:prstGeom>
        </p:spPr>
      </p:pic>
      <p:pic>
        <p:nvPicPr>
          <p:cNvPr id="1026" name="Picture 2" descr="Obraz zawierający zrzut ekranu&#10;&#10;Opis wygenerowany automatycznie">
            <a:extLst>
              <a:ext uri="{FF2B5EF4-FFF2-40B4-BE49-F238E27FC236}">
                <a16:creationId xmlns:a16="http://schemas.microsoft.com/office/drawing/2014/main" id="{33A69F15-43AB-CD8D-57C8-3162816A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60" y="3655602"/>
            <a:ext cx="2829192" cy="22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ykres 1, Element wykresu">
            <a:extLst>
              <a:ext uri="{FF2B5EF4-FFF2-40B4-BE49-F238E27FC236}">
                <a16:creationId xmlns:a16="http://schemas.microsoft.com/office/drawing/2014/main" id="{58F9321B-B809-E121-1910-DD339C1B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92" y="3655602"/>
            <a:ext cx="3776665" cy="22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4C3A60-D91F-1F41-E36C-2FEA7EB604BC}"/>
              </a:ext>
            </a:extLst>
          </p:cNvPr>
          <p:cNvSpPr txBox="1"/>
          <p:nvPr/>
        </p:nvSpPr>
        <p:spPr>
          <a:xfrm>
            <a:off x="1669893" y="3655602"/>
            <a:ext cx="296626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6B1A6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Heat loss test for small bb</a:t>
            </a:r>
          </a:p>
          <a:p>
            <a:pPr algn="ctr"/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Tests conducted in ambient conditions</a:t>
            </a:r>
          </a:p>
          <a:p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- Test bench insulated with extruded polystyrene (XPS)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convective heat loss still present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At worst, losses reached up to 30% of total power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4699A5C-3EC0-4C64-9AAC-71541BAA21EC}"/>
              </a:ext>
            </a:extLst>
          </p:cNvPr>
          <p:cNvSpPr/>
          <p:nvPr/>
        </p:nvSpPr>
        <p:spPr>
          <a:xfrm>
            <a:off x="3827243" y="3429000"/>
            <a:ext cx="150397" cy="121190"/>
          </a:xfrm>
          <a:prstGeom prst="downArrow">
            <a:avLst/>
          </a:prstGeom>
          <a:solidFill>
            <a:schemeClr val="bg1"/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2A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05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13D02-7299-85C4-4EA3-64E36E42A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CD8273D-F97F-5850-3D11-A61A2153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977D7B7-9A2D-2A4C-2DC4-0592DD875323}"/>
              </a:ext>
            </a:extLst>
          </p:cNvPr>
          <p:cNvSpPr txBox="1"/>
          <p:nvPr/>
        </p:nvSpPr>
        <p:spPr>
          <a:xfrm>
            <a:off x="-552866" y="1793317"/>
            <a:ext cx="407245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Test stand</a:t>
            </a:r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1B1FE4D3-AFE0-1597-379D-8424E10EEE92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kern="0" spc="200" dirty="0" err="1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Microvib</a:t>
            </a:r>
            <a:r>
              <a:rPr lang="en-US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 test</a:t>
            </a:r>
            <a:endParaRPr kumimoji="0" lang="pl-PL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1216257-44D0-EC9A-9361-9F6366835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01" y="1675201"/>
            <a:ext cx="3042984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263B0-861D-5F64-9E8F-85A969B41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984" y="1839670"/>
            <a:ext cx="3370234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3A42A3-777E-2427-F58E-B9A765E4FC16}"/>
              </a:ext>
            </a:extLst>
          </p:cNvPr>
          <p:cNvSpPr txBox="1"/>
          <p:nvPr/>
        </p:nvSpPr>
        <p:spPr>
          <a:xfrm>
            <a:off x="878604" y="2275118"/>
            <a:ext cx="363127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A dynamometer setup: a force plate on four force-links, base plates rigidly mounted on massive concrete foundation.</a:t>
            </a:r>
            <a:endParaRPr lang="en-US" sz="1200" dirty="0">
              <a:solidFill>
                <a:srgbClr val="002A64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Noisy environment – test carried out in the night-time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Low signal-to-noise ratio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During microvibration measurements, the </a:t>
            </a:r>
            <a:r>
              <a:rPr lang="en-US" sz="1200" dirty="0" err="1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coldplate</a:t>
            </a: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 was detached from the condenser via quick couplings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itchFamily="2" charset="77"/>
                <a:ea typeface="Open Sans"/>
                <a:cs typeface="Poppins" pitchFamily="2" charset="77"/>
              </a:rPr>
              <a:t>For small breadboard the base plate was suspended to better isolate the setup from external disturbances</a:t>
            </a:r>
          </a:p>
          <a:p>
            <a:pPr marL="285750" indent="-285750">
              <a:buClr>
                <a:srgbClr val="26B1A6"/>
              </a:buClr>
              <a:buFont typeface="Arial"/>
              <a:buChar char="•"/>
            </a:pPr>
            <a:endParaRPr lang="en-US" sz="1200" dirty="0">
              <a:solidFill>
                <a:srgbClr val="002A64"/>
              </a:solidFill>
              <a:latin typeface="Poppins" pitchFamily="2" charset="77"/>
              <a:ea typeface="Open Sans"/>
              <a:cs typeface="Poppins" pitchFamily="2" charset="77"/>
            </a:endParaRPr>
          </a:p>
        </p:txBody>
      </p:sp>
      <p:pic>
        <p:nvPicPr>
          <p:cNvPr id="8" name="Picture 7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6C1AFCC8-74B6-466F-DC46-26403A17F3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25" y="3279669"/>
            <a:ext cx="1459987" cy="2595532"/>
          </a:xfrm>
          <a:prstGeom prst="rect">
            <a:avLst/>
          </a:prstGeom>
          <a:ln>
            <a:solidFill>
              <a:srgbClr val="002A64"/>
            </a:solidFill>
          </a:ln>
        </p:spPr>
      </p:pic>
      <p:pic>
        <p:nvPicPr>
          <p:cNvPr id="12" name="Picture 11" descr="A machine with a white plastic part&#10;&#10;AI-generated content may be incorrect.">
            <a:extLst>
              <a:ext uri="{FF2B5EF4-FFF2-40B4-BE49-F238E27FC236}">
                <a16:creationId xmlns:a16="http://schemas.microsoft.com/office/drawing/2014/main" id="{2953ED8D-0465-07DC-C9DA-2594B4281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5394"/>
          <a:stretch>
            <a:fillRect/>
          </a:stretch>
        </p:blipFill>
        <p:spPr>
          <a:xfrm>
            <a:off x="10004188" y="3279668"/>
            <a:ext cx="1610030" cy="2595533"/>
          </a:xfrm>
          <a:prstGeom prst="rect">
            <a:avLst/>
          </a:prstGeom>
          <a:ln>
            <a:solidFill>
              <a:srgbClr val="002A6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0279E-2E3A-0BFB-0B1D-21945C92A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19" y="3279668"/>
            <a:ext cx="1459382" cy="2595533"/>
          </a:xfrm>
          <a:prstGeom prst="rect">
            <a:avLst/>
          </a:prstGeom>
          <a:ln>
            <a:solidFill>
              <a:srgbClr val="002A64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5B0BE4-02C4-C621-7B74-560A3E498342}"/>
              </a:ext>
            </a:extLst>
          </p:cNvPr>
          <p:cNvCxnSpPr>
            <a:cxnSpLocks/>
          </p:cNvCxnSpPr>
          <p:nvPr/>
        </p:nvCxnSpPr>
        <p:spPr>
          <a:xfrm>
            <a:off x="9584301" y="4560978"/>
            <a:ext cx="419887" cy="0"/>
          </a:xfrm>
          <a:prstGeom prst="straightConnector1">
            <a:avLst/>
          </a:prstGeom>
          <a:ln w="38100">
            <a:solidFill>
              <a:srgbClr val="26B1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0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298CA1-016C-481A-BD7C-9BE07463C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85CD1C1E-4BEE-4007-D8F0-761E77DF3A67}"/>
              </a:ext>
            </a:extLst>
          </p:cNvPr>
          <p:cNvSpPr txBox="1">
            <a:spLocks/>
          </p:cNvSpPr>
          <p:nvPr/>
        </p:nvSpPr>
        <p:spPr>
          <a:xfrm>
            <a:off x="878605" y="1078958"/>
            <a:ext cx="4961778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Agenda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19B4017-BBE4-FABD-CC93-9CF55D12C37E}"/>
              </a:ext>
            </a:extLst>
          </p:cNvPr>
          <p:cNvSpPr txBox="1">
            <a:spLocks/>
          </p:cNvSpPr>
          <p:nvPr/>
        </p:nvSpPr>
        <p:spPr>
          <a:xfrm>
            <a:off x="878605" y="2058917"/>
            <a:ext cx="6317972" cy="35475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Project overview</a:t>
            </a:r>
          </a:p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Approach</a:t>
            </a:r>
          </a:p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Test campaign</a:t>
            </a:r>
          </a:p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Thermal results</a:t>
            </a:r>
          </a:p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Microvibration results</a:t>
            </a:r>
          </a:p>
          <a:p>
            <a:pPr marL="457200" indent="-457200">
              <a:buClr>
                <a:srgbClr val="11AA9E"/>
              </a:buClr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B64"/>
                </a:solidFill>
                <a:latin typeface="Poppins"/>
                <a:cs typeface="Poppin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1281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E61FB-ED29-0A1E-92B5-D21768FB2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E41EE7D-5C32-0833-5E04-A67956C56C37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5CC5BF-3984-5E83-235B-A976A384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85C2AD78-8B74-B7C0-B8FB-CA17EAAB10AA}"/>
              </a:ext>
            </a:extLst>
          </p:cNvPr>
          <p:cNvSpPr txBox="1">
            <a:spLocks/>
          </p:cNvSpPr>
          <p:nvPr/>
        </p:nvSpPr>
        <p:spPr>
          <a:xfrm>
            <a:off x="2107097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Project overview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F0FA5A7C-AF91-E038-288C-51C0F3B4F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FEDCD6A5-B3C2-7E51-AD11-8B084EEDE38A}"/>
              </a:ext>
            </a:extLst>
          </p:cNvPr>
          <p:cNvSpPr txBox="1">
            <a:spLocks/>
          </p:cNvSpPr>
          <p:nvPr/>
        </p:nvSpPr>
        <p:spPr>
          <a:xfrm>
            <a:off x="3542878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111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992D-6490-10B6-4990-31105241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FB3461-AD88-C37D-3B54-424D7A99B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356"/>
          <a:stretch>
            <a:fillRect/>
          </a:stretch>
        </p:blipFill>
        <p:spPr>
          <a:xfrm>
            <a:off x="7649506" y="4841885"/>
            <a:ext cx="1559928" cy="118867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35D6E1-D01C-CA81-2A86-69A8CFBF7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5A518699-F568-4C3A-FFA1-6072A4AEC1B7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Motivation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925C0-2674-3DA0-B81E-23CD759AC4AB}"/>
              </a:ext>
            </a:extLst>
          </p:cNvPr>
          <p:cNvSpPr txBox="1"/>
          <p:nvPr/>
        </p:nvSpPr>
        <p:spPr>
          <a:xfrm>
            <a:off x="1018282" y="2522169"/>
            <a:ext cx="519210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6B1A6"/>
              </a:buClr>
            </a:pPr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Project objectives</a:t>
            </a:r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Manufacturing a set of PHP breadboards with various design features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Thermal characterization of breadboards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Characterization of microvibration disturbances</a:t>
            </a:r>
            <a:endParaRPr lang="pl-PL" sz="1200" dirty="0">
              <a:solidFill>
                <a:srgbClr val="002A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20E77-31F3-12FA-175A-215C0006F102}"/>
              </a:ext>
            </a:extLst>
          </p:cNvPr>
          <p:cNvSpPr txBox="1"/>
          <p:nvPr/>
        </p:nvSpPr>
        <p:spPr>
          <a:xfrm>
            <a:off x="7042792" y="2555254"/>
            <a:ext cx="2935071" cy="121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6B1A6"/>
              </a:buClr>
            </a:pPr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Consortium</a:t>
            </a:r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KP Labs 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Wrocław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University of Science and Technology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Adaptronica</a:t>
            </a:r>
            <a:endParaRPr lang="pl-PL" sz="1200" dirty="0">
              <a:solidFill>
                <a:srgbClr val="002A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E3131-D5DB-A085-8FB9-401F90397BA5}"/>
              </a:ext>
            </a:extLst>
          </p:cNvPr>
          <p:cNvSpPr txBox="1"/>
          <p:nvPr/>
        </p:nvSpPr>
        <p:spPr>
          <a:xfrm>
            <a:off x="7042792" y="3929005"/>
            <a:ext cx="3110041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6B1A6"/>
              </a:buClr>
            </a:pPr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Potential applications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Detector plane cooling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Phased array antenna</a:t>
            </a:r>
            <a:endParaRPr lang="pl-PL" sz="1200" dirty="0">
              <a:solidFill>
                <a:srgbClr val="002A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13C7FAE-F7FC-E032-CBAF-409E3292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996" y="4331796"/>
            <a:ext cx="1641733" cy="15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3FE66B-5732-CACE-ECCC-BC1763815FA5}"/>
              </a:ext>
            </a:extLst>
          </p:cNvPr>
          <p:cNvSpPr txBox="1"/>
          <p:nvPr/>
        </p:nvSpPr>
        <p:spPr>
          <a:xfrm>
            <a:off x="1018282" y="1651282"/>
            <a:ext cx="103229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MITIGATE project - M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icro-g 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lang="en-US" sz="1400" b="1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sturbance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charac</a:t>
            </a:r>
            <a:r>
              <a:rPr lang="en-US" sz="1400" b="1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erizatIon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miti</a:t>
            </a:r>
            <a:r>
              <a:rPr lang="en-US" sz="1400" b="1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Ation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pulsa</a:t>
            </a:r>
            <a:r>
              <a:rPr lang="en-US" sz="1400" b="1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ing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</a:t>
            </a:r>
            <a:r>
              <a:rPr lang="en-US" sz="1400" b="1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lang="en-US" sz="1400" b="0" i="0" u="none" strike="noStrike" baseline="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pipes</a:t>
            </a:r>
          </a:p>
          <a:p>
            <a:endParaRPr lang="en-US" sz="1400" b="0" i="0" u="none" strike="noStrike" baseline="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project is carried out for the Eu</a:t>
            </a:r>
            <a:r>
              <a:rPr lang="en-US" sz="14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ropean Space Agency as a part of TDE </a:t>
            </a:r>
            <a:r>
              <a:rPr lang="en-US" sz="1400" dirty="0" err="1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programme</a:t>
            </a:r>
            <a:r>
              <a:rPr lang="en-US" sz="14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r>
              <a:rPr lang="en-US" sz="1400" b="0" i="0" u="none" strike="noStrike" baseline="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pl-PL" sz="1400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4BD9C-4D88-A606-3AF1-83820791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82" y="4312745"/>
            <a:ext cx="2920965" cy="1985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4DF2EA-761D-CA24-C28F-1E4442338202}"/>
              </a:ext>
            </a:extLst>
          </p:cNvPr>
          <p:cNvSpPr txBox="1"/>
          <p:nvPr/>
        </p:nvSpPr>
        <p:spPr>
          <a:xfrm>
            <a:off x="10758567" y="5843653"/>
            <a:ext cx="449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NASA</a:t>
            </a:r>
            <a:endParaRPr lang="pl-PL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40CB2-BF74-460C-1D2D-5FE8D1CDB92B}"/>
              </a:ext>
            </a:extLst>
          </p:cNvPr>
          <p:cNvSpPr txBox="1"/>
          <p:nvPr/>
        </p:nvSpPr>
        <p:spPr>
          <a:xfrm>
            <a:off x="8039005" y="5898028"/>
            <a:ext cx="1117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Wang, Y. et al. 2020</a:t>
            </a:r>
            <a:endParaRPr lang="pl-PL" sz="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7AC154-F513-8554-2E53-60520D332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6" y="4331796"/>
            <a:ext cx="2525826" cy="1860856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AFCBE4-8431-03DC-4DDA-0D306AF643E1}"/>
              </a:ext>
            </a:extLst>
          </p:cNvPr>
          <p:cNvSpPr txBox="1"/>
          <p:nvPr/>
        </p:nvSpPr>
        <p:spPr>
          <a:xfrm>
            <a:off x="6225630" y="6192652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ESA</a:t>
            </a:r>
            <a:endParaRPr lang="pl-PL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53E10-C1EA-FC8D-1D82-B94F18DA29FE}"/>
              </a:ext>
            </a:extLst>
          </p:cNvPr>
          <p:cNvSpPr txBox="1"/>
          <p:nvPr/>
        </p:nvSpPr>
        <p:spPr>
          <a:xfrm>
            <a:off x="1018282" y="3927810"/>
            <a:ext cx="6096000" cy="36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6B1A6"/>
              </a:buClr>
            </a:pPr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Research hypothesis</a:t>
            </a:r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pic>
        <p:nvPicPr>
          <p:cNvPr id="11" name="Picture 10" descr="A logo with a circle and a circle&#10;&#10;AI-generated content may be incorrect.">
            <a:extLst>
              <a:ext uri="{FF2B5EF4-FFF2-40B4-BE49-F238E27FC236}">
                <a16:creationId xmlns:a16="http://schemas.microsoft.com/office/drawing/2014/main" id="{1A664997-C21F-BF2D-CBDC-151913F25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29926" r="16982" b="29398"/>
          <a:stretch>
            <a:fillRect/>
          </a:stretch>
        </p:blipFill>
        <p:spPr>
          <a:xfrm>
            <a:off x="9907249" y="1729840"/>
            <a:ext cx="1300480" cy="5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0E11D-8BD2-A3C0-5E42-10F77C12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4BF1B6-09C4-F53C-0CDB-514BBF65E12B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313D2C-ADB0-C0A8-C514-0B73C40AA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834C21FC-F984-F513-2FBB-A0417634B5AF}"/>
              </a:ext>
            </a:extLst>
          </p:cNvPr>
          <p:cNvSpPr txBox="1">
            <a:spLocks/>
          </p:cNvSpPr>
          <p:nvPr/>
        </p:nvSpPr>
        <p:spPr>
          <a:xfrm>
            <a:off x="2107097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Our approach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6ADD1C5B-EAD6-9753-DBF7-37DCADB5A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0E599D6-7C57-52B0-FCAE-C30C0731B90C}"/>
              </a:ext>
            </a:extLst>
          </p:cNvPr>
          <p:cNvSpPr txBox="1">
            <a:spLocks/>
          </p:cNvSpPr>
          <p:nvPr/>
        </p:nvSpPr>
        <p:spPr>
          <a:xfrm>
            <a:off x="3542878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363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371D9-E9C3-A26A-52EA-47A86886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B6D27C-D85E-79EC-8AAE-6998F112482D}"/>
              </a:ext>
            </a:extLst>
          </p:cNvPr>
          <p:cNvSpPr/>
          <p:nvPr/>
        </p:nvSpPr>
        <p:spPr>
          <a:xfrm>
            <a:off x="1057392" y="4531529"/>
            <a:ext cx="6248891" cy="1922563"/>
          </a:xfrm>
          <a:prstGeom prst="rect">
            <a:avLst/>
          </a:prstGeom>
          <a:solidFill>
            <a:srgbClr val="26B1A6">
              <a:alpha val="1176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02E38F-863B-0352-2BC2-C8CEA92AC30E}"/>
              </a:ext>
            </a:extLst>
          </p:cNvPr>
          <p:cNvSpPr/>
          <p:nvPr/>
        </p:nvSpPr>
        <p:spPr>
          <a:xfrm>
            <a:off x="7436511" y="1437858"/>
            <a:ext cx="4206540" cy="4481679"/>
          </a:xfrm>
          <a:prstGeom prst="rect">
            <a:avLst/>
          </a:prstGeom>
          <a:solidFill>
            <a:srgbClr val="26B1A6">
              <a:alpha val="1176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6">
            <a:extLst>
              <a:ext uri="{FF2B5EF4-FFF2-40B4-BE49-F238E27FC236}">
                <a16:creationId xmlns:a16="http://schemas.microsoft.com/office/drawing/2014/main" id="{033C6649-3817-680E-E986-5930430A1DB4}"/>
              </a:ext>
            </a:extLst>
          </p:cNvPr>
          <p:cNvSpPr txBox="1"/>
          <p:nvPr/>
        </p:nvSpPr>
        <p:spPr>
          <a:xfrm>
            <a:off x="8477849" y="1879983"/>
            <a:ext cx="2937075" cy="13902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900x300mm (35.4x11.8 in)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Power transported: 200 W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Operational temperature -20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to 65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(-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4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 to 149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F) </a:t>
            </a:r>
            <a:endParaRPr lang="en-US" sz="1200" dirty="0">
              <a:solidFill>
                <a:srgbClr val="002A64"/>
              </a:solidFill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1 row of loops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endParaRPr lang="pl-PL" sz="14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B0A115-94A4-88F7-945D-AAF17D73F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BF5519A3-9FF1-4396-EBB1-0A3CE58AB28B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0" cap="none" spc="200" normalizeH="0" baseline="0" noProof="0" dirty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oppins Bold" panose="00000800000000000000" pitchFamily="2" charset="-18"/>
                <a:ea typeface="+mn-ea"/>
                <a:cs typeface="Poppins Bold" panose="00000800000000000000" pitchFamily="2" charset="-18"/>
              </a:rPr>
              <a:t>Breadboards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pic>
        <p:nvPicPr>
          <p:cNvPr id="2051" name="Picture 3" descr="Obraz zawierający zapalniczka&#10;&#10;Opis wygenerowany automatycznie przy średnim poziomie pewności">
            <a:extLst>
              <a:ext uri="{FF2B5EF4-FFF2-40B4-BE49-F238E27FC236}">
                <a16:creationId xmlns:a16="http://schemas.microsoft.com/office/drawing/2014/main" id="{B8C29746-AE00-88D7-03EB-E155F3A7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6" b="90963" l="4638" r="89952">
                        <a14:foregroundMark x1="25314" y1="56593" x2="25314" y2="56593"/>
                        <a14:foregroundMark x1="33720" y1="67407" x2="27195" y2="41807"/>
                        <a14:foregroundMark x1="22802" y1="79111" x2="15617" y2="49597"/>
                        <a14:foregroundMark x1="18454" y1="84148" x2="12754" y2="63259"/>
                        <a14:foregroundMark x1="12754" y1="63259" x2="12174" y2="62519"/>
                        <a14:foregroundMark x1="10628" y1="60741" x2="8478" y2="54400"/>
                        <a14:foregroundMark x1="18744" y1="48741" x2="33140" y2="37926"/>
                        <a14:foregroundMark x1="6979" y1="56511" x2="6838" y2="55503"/>
                        <a14:foregroundMark x1="12745" y1="70856" x2="10628" y2="62815"/>
                        <a14:foregroundMark x1="7053" y1="53333" x2="32657" y2="37333"/>
                        <a14:foregroundMark x1="21739" y1="43111" x2="21739" y2="43111"/>
                        <a14:foregroundMark x1="21063" y1="43259" x2="21063" y2="43259"/>
                        <a14:foregroundMark x1="23768" y1="41926" x2="24638" y2="41037"/>
                        <a14:foregroundMark x1="21739" y1="43111" x2="24444" y2="41926"/>
                        <a14:foregroundMark x1="6087" y1="51852" x2="8019" y2="50667"/>
                        <a14:foregroundMark x1="9179" y1="50519" x2="31208" y2="37333"/>
                        <a14:foregroundMark x1="10918" y1="49185" x2="29565" y2="38222"/>
                        <a14:foregroundMark x1="8169" y1="58963" x2="6860" y2="54815"/>
                        <a14:foregroundMark x1="8340" y1="59507" x2="8169" y2="58963"/>
                        <a14:foregroundMark x1="9758" y1="64000" x2="8449" y2="59852"/>
                        <a14:foregroundMark x1="7886" y1="58046" x2="6860" y2="54074"/>
                        <a14:foregroundMark x1="7762" y1="58963" x2="5933" y2="53660"/>
                        <a14:foregroundMark x1="8069" y1="59852" x2="7762" y2="58963"/>
                        <a14:foregroundMark x1="17681" y1="87704" x2="8069" y2="59852"/>
                        <a14:foregroundMark x1="7397" y1="58963" x2="6473" y2="53037"/>
                        <a14:foregroundMark x1="7536" y1="59852" x2="7397" y2="58963"/>
                        <a14:foregroundMark x1="7343" y1="59556" x2="7343" y2="59556"/>
                        <a14:foregroundMark x1="7343" y1="59111" x2="7343" y2="59111"/>
                        <a14:foregroundMark x1="7440" y1="58815" x2="7440" y2="58815"/>
                        <a14:foregroundMark x1="7536" y1="59852" x2="6860" y2="56889"/>
                        <a14:foregroundMark x1="7150" y1="59111" x2="6377" y2="52889"/>
                        <a14:foregroundMark x1="4766" y1="53584" x2="4638" y2="53333"/>
                        <a14:foregroundMark x1="7440" y1="58815" x2="5696" y2="55404"/>
                        <a14:backgroundMark x1="5446" y1="53498" x2="5217" y2="52000"/>
                        <a14:backgroundMark x1="5553" y1="51708" x2="5604" y2="51407"/>
                        <a14:backgroundMark x1="5300" y1="53212" x2="5553" y2="51710"/>
                        <a14:backgroundMark x1="4831" y1="56000" x2="4950" y2="55294"/>
                        <a14:backgroundMark x1="4734" y1="55111" x2="4781" y2="54612"/>
                        <a14:backgroundMark x1="5321" y1="53252" x2="5411" y2="51111"/>
                        <a14:backgroundMark x1="4682" y1="53502" x2="4831" y2="61037"/>
                        <a14:backgroundMark x1="4638" y1="51259" x2="4652" y2="51944"/>
                        <a14:backgroundMark x1="6085" y1="59556" x2="18164" y2="91407"/>
                        <a14:backgroundMark x1="5916" y1="59111" x2="6085" y2="59556"/>
                        <a14:backgroundMark x1="5804" y1="58815" x2="5916" y2="59111"/>
                        <a14:backgroundMark x1="5411" y1="57778" x2="5804" y2="58815"/>
                        <a14:backgroundMark x1="4995" y1="55449" x2="4831" y2="54963"/>
                        <a14:backgroundMark x1="6134" y1="58815" x2="5896" y2="58112"/>
                        <a14:backgroundMark x1="6234" y1="59111" x2="6134" y2="58815"/>
                        <a14:backgroundMark x1="6384" y1="59556" x2="6234" y2="59111"/>
                        <a14:backgroundMark x1="7536" y1="62963" x2="6384" y2="59556"/>
                        <a14:backgroundMark x1="7733" y1="61748" x2="6915" y2="59556"/>
                        <a14:backgroundMark x1="7633" y1="61481" x2="7783" y2="61882"/>
                        <a14:backgroundMark x1="7440" y1="61778" x2="6957" y2="59556"/>
                        <a14:backgroundMark x1="6514" y1="58815" x2="6381" y2="58160"/>
                        <a14:backgroundMark x1="6574" y1="59111" x2="6514" y2="58815"/>
                        <a14:backgroundMark x1="6664" y1="59556" x2="6574" y2="59111"/>
                        <a14:backgroundMark x1="7053" y1="61481" x2="6664" y2="59556"/>
                        <a14:backgroundMark x1="5411" y1="52889" x2="5411" y2="52593"/>
                        <a14:backgroundMark x1="5700" y1="52444" x2="5700" y2="52444"/>
                        <a14:backgroundMark x1="5024" y1="59259" x2="5604" y2="45926"/>
                        <a14:backgroundMark x1="4638" y1="59259" x2="4155" y2="50963"/>
                        <a14:backgroundMark x1="4928" y1="57630" x2="4734" y2="52444"/>
                        <a14:backgroundMark x1="4831" y1="52741" x2="4831" y2="52741"/>
                        <a14:backgroundMark x1="5604" y1="58519" x2="5797" y2="49926"/>
                        <a14:backgroundMark x1="5990" y1="59407" x2="5121" y2="51704"/>
                        <a14:backgroundMark x1="5990" y1="59704" x2="5604" y2="52000"/>
                        <a14:backgroundMark x1="6860" y1="61778" x2="5411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86" y="4842742"/>
            <a:ext cx="1993542" cy="13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27EE0-419F-0ED5-96CA-A494A3D1EC78}"/>
              </a:ext>
            </a:extLst>
          </p:cNvPr>
          <p:cNvSpPr txBox="1"/>
          <p:nvPr/>
        </p:nvSpPr>
        <p:spPr>
          <a:xfrm>
            <a:off x="992470" y="4625545"/>
            <a:ext cx="3012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11AA9E"/>
                </a:solidFill>
                <a:effectLst/>
                <a:latin typeface="Poppins" panose="00000500000000000000" pitchFamily="2" charset="0"/>
              </a:rPr>
              <a:t>Small breadboards</a:t>
            </a:r>
            <a:endParaRPr lang="pl-PL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6B161-DFEC-532E-D59C-A3B996F07047}"/>
              </a:ext>
            </a:extLst>
          </p:cNvPr>
          <p:cNvSpPr txBox="1"/>
          <p:nvPr/>
        </p:nvSpPr>
        <p:spPr>
          <a:xfrm>
            <a:off x="8707891" y="1477752"/>
            <a:ext cx="2545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11AA9E"/>
                </a:solidFill>
                <a:effectLst/>
                <a:latin typeface="Poppins" panose="00000500000000000000" pitchFamily="2" charset="0"/>
              </a:rPr>
              <a:t>Large breadboards</a:t>
            </a:r>
            <a:endParaRPr lang="pl-PL" sz="1600" dirty="0"/>
          </a:p>
        </p:txBody>
      </p:sp>
      <p:sp>
        <p:nvSpPr>
          <p:cNvPr id="17" name="pole tekstowe 6">
            <a:extLst>
              <a:ext uri="{FF2B5EF4-FFF2-40B4-BE49-F238E27FC236}">
                <a16:creationId xmlns:a16="http://schemas.microsoft.com/office/drawing/2014/main" id="{50909016-1C33-ECF6-8B10-17BF010A2620}"/>
              </a:ext>
            </a:extLst>
          </p:cNvPr>
          <p:cNvSpPr txBox="1"/>
          <p:nvPr/>
        </p:nvSpPr>
        <p:spPr>
          <a:xfrm>
            <a:off x="1099127" y="5050435"/>
            <a:ext cx="3012951" cy="1144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300x100mm (11.8x3.8 in)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Power transported: 30 W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Operational temperature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-20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 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to </a:t>
            </a: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45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(-4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 to 113</a:t>
            </a:r>
            <a:r>
              <a:rPr lang="pl-PL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°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F)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 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2 rows of loops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17B-606D-EB91-BDD8-1D61366DDC95}"/>
              </a:ext>
            </a:extLst>
          </p:cNvPr>
          <p:cNvSpPr txBox="1"/>
          <p:nvPr/>
        </p:nvSpPr>
        <p:spPr>
          <a:xfrm>
            <a:off x="976096" y="1787855"/>
            <a:ext cx="2545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11AA9E"/>
                </a:solidFill>
                <a:effectLst/>
                <a:latin typeface="Poppins" panose="00000500000000000000" pitchFamily="2" charset="0"/>
              </a:rPr>
              <a:t>Technology baseline</a:t>
            </a:r>
            <a:endParaRPr lang="pl-PL" sz="1600" dirty="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637D62F3-6BA1-1B4D-CEF3-5035CD8F735D}"/>
              </a:ext>
            </a:extLst>
          </p:cNvPr>
          <p:cNvSpPr txBox="1"/>
          <p:nvPr/>
        </p:nvSpPr>
        <p:spPr>
          <a:xfrm>
            <a:off x="970747" y="2394602"/>
            <a:ext cx="2219493" cy="22059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Tubu</a:t>
            </a: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lar PHP</a:t>
            </a:r>
          </a:p>
          <a:p>
            <a:pPr marL="742950" lvl="1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manufacturing s</a:t>
            </a: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implicity</a:t>
            </a:r>
          </a:p>
          <a:p>
            <a:pPr marL="742950" lvl="1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scalability</a:t>
            </a:r>
          </a:p>
          <a:p>
            <a:pPr marL="742950" lvl="1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experience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Sandwich structure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Transparent section</a:t>
            </a:r>
          </a:p>
          <a:p>
            <a:pPr marL="285750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B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Working fluid: methanol/acetone</a:t>
            </a:r>
          </a:p>
          <a:p>
            <a:pPr marL="742950" lvl="1" indent="-285750">
              <a:lnSpc>
                <a:spcPct val="115000"/>
              </a:lnSpc>
              <a:buClr>
                <a:srgbClr val="26B1A6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2B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BA2ACAD7-6427-5C59-8F4C-2108EFF66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38410"/>
          <a:stretch>
            <a:fillRect/>
          </a:stretch>
        </p:blipFill>
        <p:spPr>
          <a:xfrm>
            <a:off x="4254835" y="3337965"/>
            <a:ext cx="1762667" cy="1011768"/>
          </a:xfrm>
          <a:prstGeom prst="rect">
            <a:avLst/>
          </a:prstGeom>
          <a:ln>
            <a:solidFill>
              <a:srgbClr val="002A64"/>
            </a:solidFill>
          </a:ln>
        </p:spPr>
      </p:pic>
      <p:pic>
        <p:nvPicPr>
          <p:cNvPr id="58" name="Picture 57" descr="A line of lights with orange circles&#10;&#10;AI-generated content may be incorrect.">
            <a:extLst>
              <a:ext uri="{FF2B5EF4-FFF2-40B4-BE49-F238E27FC236}">
                <a16:creationId xmlns:a16="http://schemas.microsoft.com/office/drawing/2014/main" id="{06337F30-4E33-D16C-E360-1EB6DC543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01" y="1902131"/>
            <a:ext cx="2487365" cy="642088"/>
          </a:xfrm>
          <a:prstGeom prst="rect">
            <a:avLst/>
          </a:prstGeom>
        </p:spPr>
      </p:pic>
      <p:cxnSp>
        <p:nvCxnSpPr>
          <p:cNvPr id="2056" name="Straight Arrow Connector 2055">
            <a:extLst>
              <a:ext uri="{FF2B5EF4-FFF2-40B4-BE49-F238E27FC236}">
                <a16:creationId xmlns:a16="http://schemas.microsoft.com/office/drawing/2014/main" id="{3C0C3B2F-4CC1-92B9-B63B-9171D01EAF0A}"/>
              </a:ext>
            </a:extLst>
          </p:cNvPr>
          <p:cNvCxnSpPr>
            <a:cxnSpLocks/>
          </p:cNvCxnSpPr>
          <p:nvPr/>
        </p:nvCxnSpPr>
        <p:spPr>
          <a:xfrm>
            <a:off x="2972291" y="3808832"/>
            <a:ext cx="1098173" cy="0"/>
          </a:xfrm>
          <a:prstGeom prst="straightConnector1">
            <a:avLst/>
          </a:prstGeom>
          <a:ln>
            <a:solidFill>
              <a:srgbClr val="002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Arrow Connector 2058">
            <a:extLst>
              <a:ext uri="{FF2B5EF4-FFF2-40B4-BE49-F238E27FC236}">
                <a16:creationId xmlns:a16="http://schemas.microsoft.com/office/drawing/2014/main" id="{0BE4ACE8-B2CF-C411-7F78-A68B71762709}"/>
              </a:ext>
            </a:extLst>
          </p:cNvPr>
          <p:cNvCxnSpPr/>
          <p:nvPr/>
        </p:nvCxnSpPr>
        <p:spPr>
          <a:xfrm flipV="1">
            <a:off x="4303452" y="2340037"/>
            <a:ext cx="0" cy="254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2059">
            <a:extLst>
              <a:ext uri="{FF2B5EF4-FFF2-40B4-BE49-F238E27FC236}">
                <a16:creationId xmlns:a16="http://schemas.microsoft.com/office/drawing/2014/main" id="{36935380-5DDE-DF7A-4996-EBE9C1BB16E6}"/>
              </a:ext>
            </a:extLst>
          </p:cNvPr>
          <p:cNvSpPr txBox="1"/>
          <p:nvPr/>
        </p:nvSpPr>
        <p:spPr>
          <a:xfrm>
            <a:off x="4043606" y="2549890"/>
            <a:ext cx="517396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Coper tubes</a:t>
            </a:r>
            <a:endParaRPr lang="pl-PL" sz="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61" name="Straight Arrow Connector 2060">
            <a:extLst>
              <a:ext uri="{FF2B5EF4-FFF2-40B4-BE49-F238E27FC236}">
                <a16:creationId xmlns:a16="http://schemas.microsoft.com/office/drawing/2014/main" id="{D82C6B97-2F15-6C46-6189-14D4E143EA5F}"/>
              </a:ext>
            </a:extLst>
          </p:cNvPr>
          <p:cNvCxnSpPr>
            <a:cxnSpLocks/>
            <a:stCxn id="2064" idx="0"/>
          </p:cNvCxnSpPr>
          <p:nvPr/>
        </p:nvCxnSpPr>
        <p:spPr>
          <a:xfrm flipH="1" flipV="1">
            <a:off x="4400585" y="2340037"/>
            <a:ext cx="550491" cy="209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TextBox 2063">
            <a:extLst>
              <a:ext uri="{FF2B5EF4-FFF2-40B4-BE49-F238E27FC236}">
                <a16:creationId xmlns:a16="http://schemas.microsoft.com/office/drawing/2014/main" id="{D975DF07-8375-D221-C90B-B8DE28E5B9DE}"/>
              </a:ext>
            </a:extLst>
          </p:cNvPr>
          <p:cNvSpPr txBox="1"/>
          <p:nvPr/>
        </p:nvSpPr>
        <p:spPr>
          <a:xfrm>
            <a:off x="4628712" y="2549891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Interface</a:t>
            </a:r>
            <a:b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material</a:t>
            </a:r>
            <a:endParaRPr lang="pl-PL" sz="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66" name="Straight Arrow Connector 2065">
            <a:extLst>
              <a:ext uri="{FF2B5EF4-FFF2-40B4-BE49-F238E27FC236}">
                <a16:creationId xmlns:a16="http://schemas.microsoft.com/office/drawing/2014/main" id="{2C7F2364-EE4C-6D37-39FE-A1297484EAC8}"/>
              </a:ext>
            </a:extLst>
          </p:cNvPr>
          <p:cNvCxnSpPr>
            <a:cxnSpLocks/>
          </p:cNvCxnSpPr>
          <p:nvPr/>
        </p:nvCxnSpPr>
        <p:spPr>
          <a:xfrm flipV="1">
            <a:off x="6001342" y="2373003"/>
            <a:ext cx="0" cy="321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Arrow Connector 2068">
            <a:extLst>
              <a:ext uri="{FF2B5EF4-FFF2-40B4-BE49-F238E27FC236}">
                <a16:creationId xmlns:a16="http://schemas.microsoft.com/office/drawing/2014/main" id="{47FEE82E-74CA-4D62-F49A-2D3238903676}"/>
              </a:ext>
            </a:extLst>
          </p:cNvPr>
          <p:cNvCxnSpPr>
            <a:cxnSpLocks/>
          </p:cNvCxnSpPr>
          <p:nvPr/>
        </p:nvCxnSpPr>
        <p:spPr>
          <a:xfrm flipH="1">
            <a:off x="6071528" y="2122253"/>
            <a:ext cx="364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1" name="TextBox 2070">
            <a:extLst>
              <a:ext uri="{FF2B5EF4-FFF2-40B4-BE49-F238E27FC236}">
                <a16:creationId xmlns:a16="http://schemas.microsoft.com/office/drawing/2014/main" id="{E122FE50-E453-DE88-9A98-8A73F0184AA4}"/>
              </a:ext>
            </a:extLst>
          </p:cNvPr>
          <p:cNvSpPr txBox="1"/>
          <p:nvPr/>
        </p:nvSpPr>
        <p:spPr>
          <a:xfrm>
            <a:off x="5605811" y="2689262"/>
            <a:ext cx="791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Aluminum block</a:t>
            </a:r>
            <a:endParaRPr lang="pl-PL" sz="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1ABD032C-90DC-8CCC-252E-113326E02554}"/>
              </a:ext>
            </a:extLst>
          </p:cNvPr>
          <p:cNvSpPr txBox="1"/>
          <p:nvPr/>
        </p:nvSpPr>
        <p:spPr>
          <a:xfrm>
            <a:off x="6436383" y="1967787"/>
            <a:ext cx="791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Aluminum cover</a:t>
            </a:r>
            <a:endParaRPr lang="pl-PL" sz="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machine with many wires&#10;&#10;AI-generated content may be incorrect.">
            <a:extLst>
              <a:ext uri="{FF2B5EF4-FFF2-40B4-BE49-F238E27FC236}">
                <a16:creationId xmlns:a16="http://schemas.microsoft.com/office/drawing/2014/main" id="{9333FF73-2511-AA1E-458F-808CD51BF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28" y="3110646"/>
            <a:ext cx="1816375" cy="2724562"/>
          </a:xfrm>
          <a:prstGeom prst="rect">
            <a:avLst/>
          </a:prstGeom>
        </p:spPr>
      </p:pic>
      <p:pic>
        <p:nvPicPr>
          <p:cNvPr id="9" name="Picture 8" descr="A diagram of a heating system&#10;&#10;AI-generated content may be incorrect.">
            <a:extLst>
              <a:ext uri="{FF2B5EF4-FFF2-40B4-BE49-F238E27FC236}">
                <a16:creationId xmlns:a16="http://schemas.microsoft.com/office/drawing/2014/main" id="{BE85A3AF-6053-7C90-85FD-7C51CB2C5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3611" r="33570" b="7361"/>
          <a:stretch>
            <a:fillRect/>
          </a:stretch>
        </p:blipFill>
        <p:spPr>
          <a:xfrm>
            <a:off x="4140324" y="4651524"/>
            <a:ext cx="1149277" cy="1709690"/>
          </a:xfrm>
          <a:prstGeom prst="rect">
            <a:avLst/>
          </a:prstGeom>
        </p:spPr>
      </p:pic>
      <p:pic>
        <p:nvPicPr>
          <p:cNvPr id="18" name="Picture 17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FDD6D2FE-5859-2ABC-A274-205F6C8046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0" t="7361" r="36249" b="9674"/>
          <a:stretch>
            <a:fillRect/>
          </a:stretch>
        </p:blipFill>
        <p:spPr>
          <a:xfrm>
            <a:off x="7776988" y="3096785"/>
            <a:ext cx="1762793" cy="27384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7AB120-B9E0-E1D7-17A6-8E0828FB1747}"/>
              </a:ext>
            </a:extLst>
          </p:cNvPr>
          <p:cNvCxnSpPr>
            <a:cxnSpLocks/>
          </p:cNvCxnSpPr>
          <p:nvPr/>
        </p:nvCxnSpPr>
        <p:spPr>
          <a:xfrm flipV="1">
            <a:off x="2875280" y="2544219"/>
            <a:ext cx="1015821" cy="1042261"/>
          </a:xfrm>
          <a:prstGeom prst="straightConnector1">
            <a:avLst/>
          </a:prstGeom>
          <a:ln>
            <a:solidFill>
              <a:srgbClr val="002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2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0468D-1CF2-C89B-0BDD-D81DC5C7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7874B0-26FB-D4A2-0BC0-B50CBB7DAC0B}"/>
              </a:ext>
            </a:extLst>
          </p:cNvPr>
          <p:cNvSpPr/>
          <p:nvPr/>
        </p:nvSpPr>
        <p:spPr>
          <a:xfrm>
            <a:off x="7357064" y="3424819"/>
            <a:ext cx="4481512" cy="2675206"/>
          </a:xfrm>
          <a:prstGeom prst="rect">
            <a:avLst/>
          </a:prstGeom>
          <a:solidFill>
            <a:srgbClr val="26B1A6">
              <a:alpha val="5882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BDFAF8-804D-C68F-ED06-B5C7A16B4E98}"/>
              </a:ext>
            </a:extLst>
          </p:cNvPr>
          <p:cNvSpPr/>
          <p:nvPr/>
        </p:nvSpPr>
        <p:spPr>
          <a:xfrm>
            <a:off x="6610350" y="1231900"/>
            <a:ext cx="5228226" cy="2125182"/>
          </a:xfrm>
          <a:prstGeom prst="rect">
            <a:avLst/>
          </a:prstGeom>
          <a:solidFill>
            <a:srgbClr val="26B1A6">
              <a:alpha val="5882"/>
            </a:srgbClr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95F252-F909-26FC-3299-24622CCC7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783" y="582057"/>
            <a:ext cx="593375" cy="4112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6142C-1AA4-405C-9DF3-638D73B05C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A4E9864F-EE4E-FA1E-2FF3-EBC89024C5AD}"/>
              </a:ext>
            </a:extLst>
          </p:cNvPr>
          <p:cNvSpPr txBox="1">
            <a:spLocks/>
          </p:cNvSpPr>
          <p:nvPr/>
        </p:nvSpPr>
        <p:spPr>
          <a:xfrm>
            <a:off x="878604" y="1078958"/>
            <a:ext cx="5928595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Breadboard versions</a:t>
            </a:r>
            <a:endParaRPr kumimoji="0" lang="pl-PL" sz="3000" b="0" i="0" u="none" strike="noStrike" kern="0" cap="none" spc="20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oppins Bold" panose="00000800000000000000" pitchFamily="2" charset="-18"/>
              <a:ea typeface="+mn-ea"/>
              <a:cs typeface="Poppins Bold" panose="00000800000000000000" pitchFamily="2" charset="-18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C604E5B-6B5D-397E-E0F6-90737690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603" y="1618578"/>
            <a:ext cx="192358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837FD-9872-FC09-8DD9-ABDE5955B323}"/>
              </a:ext>
            </a:extLst>
          </p:cNvPr>
          <p:cNvSpPr txBox="1"/>
          <p:nvPr/>
        </p:nvSpPr>
        <p:spPr>
          <a:xfrm>
            <a:off x="961515" y="1849940"/>
            <a:ext cx="3472262" cy="121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6B1A6"/>
              </a:buClr>
            </a:pPr>
            <a:r>
              <a:rPr lang="en-US" sz="1600" dirty="0">
                <a:solidFill>
                  <a:srgbClr val="26B1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Design features</a:t>
            </a:r>
            <a:endParaRPr lang="en-US" sz="1600" dirty="0">
              <a:solidFill>
                <a:srgbClr val="26B1A6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Internal diameter: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1.5 mm vs 2.5 mm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Numbe</a:t>
            </a:r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r of turns: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10 vs 14 turns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Working fluid: </a:t>
            </a:r>
            <a:r>
              <a:rPr lang="en-US" sz="1200" dirty="0">
                <a:solidFill>
                  <a:srgbClr val="002A64"/>
                </a:solidFill>
                <a:effectLst/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methanol vs acetone</a:t>
            </a:r>
          </a:p>
          <a:p>
            <a:pPr marL="285750" indent="-285750" algn="l">
              <a:lnSpc>
                <a:spcPct val="115000"/>
              </a:lnSpc>
              <a:buClr>
                <a:srgbClr val="26B1A6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Interface: </a:t>
            </a:r>
            <a:r>
              <a:rPr lang="en-US" sz="1200" dirty="0">
                <a:solidFill>
                  <a:srgbClr val="002A64"/>
                </a:solidFill>
                <a:latin typeface="Poppins" panose="00000500000000000000" pitchFamily="2" charset="0"/>
                <a:ea typeface="MS Mincho" panose="02020609040205080304" pitchFamily="49" charset="-128"/>
                <a:cs typeface="Poppins" panose="00000500000000000000" pitchFamily="2" charset="0"/>
              </a:rPr>
              <a:t>epoxy vs soldering</a:t>
            </a:r>
            <a:endParaRPr lang="en-US" sz="1200" dirty="0">
              <a:solidFill>
                <a:srgbClr val="002A64"/>
              </a:solidFill>
              <a:effectLst/>
              <a:latin typeface="Poppins" panose="00000500000000000000" pitchFamily="2" charset="0"/>
              <a:ea typeface="MS Mincho" panose="02020609040205080304" pitchFamily="49" charset="-128"/>
              <a:cs typeface="Poppins" panose="000005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C0E783-5D37-B7E7-63A3-024D507DE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613323"/>
              </p:ext>
            </p:extLst>
          </p:nvPr>
        </p:nvGraphicFramePr>
        <p:xfrm>
          <a:off x="961776" y="3420804"/>
          <a:ext cx="6356189" cy="294001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471956">
                  <a:extLst>
                    <a:ext uri="{9D8B030D-6E8A-4147-A177-3AD203B41FA5}">
                      <a16:colId xmlns:a16="http://schemas.microsoft.com/office/drawing/2014/main" val="2367264636"/>
                    </a:ext>
                  </a:extLst>
                </a:gridCol>
                <a:gridCol w="945560">
                  <a:extLst>
                    <a:ext uri="{9D8B030D-6E8A-4147-A177-3AD203B41FA5}">
                      <a16:colId xmlns:a16="http://schemas.microsoft.com/office/drawing/2014/main" val="776478267"/>
                    </a:ext>
                  </a:extLst>
                </a:gridCol>
                <a:gridCol w="935812">
                  <a:extLst>
                    <a:ext uri="{9D8B030D-6E8A-4147-A177-3AD203B41FA5}">
                      <a16:colId xmlns:a16="http://schemas.microsoft.com/office/drawing/2014/main" val="463358233"/>
                    </a:ext>
                  </a:extLst>
                </a:gridCol>
                <a:gridCol w="838333">
                  <a:extLst>
                    <a:ext uri="{9D8B030D-6E8A-4147-A177-3AD203B41FA5}">
                      <a16:colId xmlns:a16="http://schemas.microsoft.com/office/drawing/2014/main" val="1791136075"/>
                    </a:ext>
                  </a:extLst>
                </a:gridCol>
                <a:gridCol w="963123">
                  <a:extLst>
                    <a:ext uri="{9D8B030D-6E8A-4147-A177-3AD203B41FA5}">
                      <a16:colId xmlns:a16="http://schemas.microsoft.com/office/drawing/2014/main" val="1654779206"/>
                    </a:ext>
                  </a:extLst>
                </a:gridCol>
                <a:gridCol w="1201405">
                  <a:extLst>
                    <a:ext uri="{9D8B030D-6E8A-4147-A177-3AD203B41FA5}">
                      <a16:colId xmlns:a16="http://schemas.microsoft.com/office/drawing/2014/main" val="556601335"/>
                    </a:ext>
                  </a:extLst>
                </a:gridCol>
              </a:tblGrid>
              <a:tr h="58414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Breadboards</a:t>
                      </a:r>
                      <a:endParaRPr lang="pl-PL" sz="1000" b="0" i="0" kern="1200" cap="all" dirty="0">
                        <a:solidFill>
                          <a:srgbClr val="002A64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size</a:t>
                      </a: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Internal diameter</a:t>
                      </a: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Number of</a:t>
                      </a:r>
                      <a:r>
                        <a:rPr lang="en-GB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loops</a:t>
                      </a:r>
                      <a:r>
                        <a:rPr lang="en-GB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Working </a:t>
                      </a: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fluid</a:t>
                      </a: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cap="all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Interface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3792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CHBB_L1_M​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Large​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5995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CHBB_L1_A​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Large​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Acetone​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318114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CHBB_L2_M​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Large​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088765"/>
                  </a:ext>
                </a:extLst>
              </a:tr>
              <a:tr h="216791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CHBB_L3_M​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Large​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1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2.5</a:t>
                      </a: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158801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CHBB_L3_A​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Large​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2.5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Acetone​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699429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CHBB_S1_M​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Small​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582699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CHBB_S2_M​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Small​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Epoxy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749125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CHBB_S3_M​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pl-PL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Small​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Methanol 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Soldered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9872"/>
                  </a:ext>
                </a:extLst>
              </a:tr>
              <a:tr h="23428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CHBB_S3_A​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Small​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1.5​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GB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Acetone​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000" b="1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Soldered</a:t>
                      </a:r>
                      <a:r>
                        <a:rPr lang="en-US" sz="1000" b="0" i="0" dirty="0">
                          <a:solidFill>
                            <a:srgbClr val="002A64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77973" marR="77973" marT="38987" marB="3898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171733"/>
                  </a:ext>
                </a:extLst>
              </a:tr>
            </a:tbl>
          </a:graphicData>
        </a:graphic>
      </p:graphicFrame>
      <p:pic>
        <p:nvPicPr>
          <p:cNvPr id="2" name="Picture 1" descr="A metal piece of equipment&#10;&#10;Description automatically generated with medium confidence">
            <a:extLst>
              <a:ext uri="{FF2B5EF4-FFF2-40B4-BE49-F238E27FC236}">
                <a16:creationId xmlns:a16="http://schemas.microsoft.com/office/drawing/2014/main" id="{AE1CA6A6-A553-BB40-7747-F1E8D2E8A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22361"/>
          <a:stretch/>
        </p:blipFill>
        <p:spPr>
          <a:xfrm>
            <a:off x="9200655" y="4921654"/>
            <a:ext cx="2598822" cy="1131571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metal and copper pipes&#10;&#10;Description automatically generated with medium confidence">
            <a:extLst>
              <a:ext uri="{FF2B5EF4-FFF2-40B4-BE49-F238E27FC236}">
                <a16:creationId xmlns:a16="http://schemas.microsoft.com/office/drawing/2014/main" id="{F95C12CE-726E-CBD4-E2E9-0A0E8E4CE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8542" b="6944"/>
          <a:stretch/>
        </p:blipFill>
        <p:spPr>
          <a:xfrm>
            <a:off x="6700093" y="1299637"/>
            <a:ext cx="2454055" cy="199540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metal plate with wires&#10;&#10;Description automatically generated with medium confidence">
            <a:extLst>
              <a:ext uri="{FF2B5EF4-FFF2-40B4-BE49-F238E27FC236}">
                <a16:creationId xmlns:a16="http://schemas.microsoft.com/office/drawing/2014/main" id="{E4C1E3CD-260C-22AC-5891-55AFB2616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9303" r="9741" b="11016"/>
          <a:stretch/>
        </p:blipFill>
        <p:spPr>
          <a:xfrm>
            <a:off x="7404269" y="3471626"/>
            <a:ext cx="1673718" cy="2581599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metal frame with a couple of metal pieces&#10;&#10;Description automatically generated with medium confidence">
            <a:extLst>
              <a:ext uri="{FF2B5EF4-FFF2-40B4-BE49-F238E27FC236}">
                <a16:creationId xmlns:a16="http://schemas.microsoft.com/office/drawing/2014/main" id="{E4ED077F-B51C-DDA0-A833-2875249C8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 b="11188"/>
          <a:stretch/>
        </p:blipFill>
        <p:spPr>
          <a:xfrm>
            <a:off x="9200655" y="3471626"/>
            <a:ext cx="2598822" cy="1324699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rectangular object with wires coming out of it&#10;&#10;AI-generated content may be incorrect.">
            <a:extLst>
              <a:ext uri="{FF2B5EF4-FFF2-40B4-BE49-F238E27FC236}">
                <a16:creationId xmlns:a16="http://schemas.microsoft.com/office/drawing/2014/main" id="{E0B7187B-D5D9-8E72-7AD8-C7A1D1022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6" r="16641"/>
          <a:stretch>
            <a:fillRect/>
          </a:stretch>
        </p:blipFill>
        <p:spPr>
          <a:xfrm>
            <a:off x="10686094" y="1282290"/>
            <a:ext cx="1088784" cy="2012755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bunch of wires on a table&#10;&#10;AI-generated content may be incorrect.">
            <a:extLst>
              <a:ext uri="{FF2B5EF4-FFF2-40B4-BE49-F238E27FC236}">
                <a16:creationId xmlns:a16="http://schemas.microsoft.com/office/drawing/2014/main" id="{2B07C6D0-C8C2-C38C-657C-433805341D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7" t="28282" r="18446" b="20069"/>
          <a:stretch>
            <a:fillRect/>
          </a:stretch>
        </p:blipFill>
        <p:spPr>
          <a:xfrm>
            <a:off x="9246250" y="1282291"/>
            <a:ext cx="1341759" cy="20127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08F6C-A38D-AA5F-325E-EDC181355988}"/>
              </a:ext>
            </a:extLst>
          </p:cNvPr>
          <p:cNvSpPr/>
          <p:nvPr/>
        </p:nvSpPr>
        <p:spPr>
          <a:xfrm>
            <a:off x="4070971" y="2458707"/>
            <a:ext cx="303158" cy="129897"/>
          </a:xfrm>
          <a:prstGeom prst="rightArrow">
            <a:avLst/>
          </a:prstGeom>
          <a:solidFill>
            <a:schemeClr val="bg1"/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506BA-627D-8C27-65FC-E82B6A0EDA45}"/>
              </a:ext>
            </a:extLst>
          </p:cNvPr>
          <p:cNvSpPr txBox="1"/>
          <p:nvPr/>
        </p:nvSpPr>
        <p:spPr>
          <a:xfrm>
            <a:off x="4374129" y="2332949"/>
            <a:ext cx="2087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A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Study of the impact on performance</a:t>
            </a:r>
            <a:endParaRPr lang="pl-PL" sz="1200" b="1" dirty="0">
              <a:solidFill>
                <a:srgbClr val="002A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BA00735-E0CD-B473-1F5E-3438FF2D5CD6}"/>
              </a:ext>
            </a:extLst>
          </p:cNvPr>
          <p:cNvSpPr/>
          <p:nvPr/>
        </p:nvSpPr>
        <p:spPr>
          <a:xfrm rot="5400000">
            <a:off x="5291781" y="2966937"/>
            <a:ext cx="355916" cy="132180"/>
          </a:xfrm>
          <a:prstGeom prst="rightArrow">
            <a:avLst/>
          </a:prstGeom>
          <a:solidFill>
            <a:schemeClr val="bg1"/>
          </a:solidFill>
          <a:ln>
            <a:solidFill>
              <a:srgbClr val="002A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72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CC4C9-28C1-784E-434D-34A6CE45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121C76-5007-E172-D91C-48342A8685BC}"/>
              </a:ext>
            </a:extLst>
          </p:cNvPr>
          <p:cNvSpPr txBox="1">
            <a:spLocks/>
          </p:cNvSpPr>
          <p:nvPr/>
        </p:nvSpPr>
        <p:spPr>
          <a:xfrm>
            <a:off x="1140133" y="2510159"/>
            <a:ext cx="9144000" cy="14747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OUR PRODUCTS</a:t>
            </a:r>
            <a:br>
              <a:rPr lang="pl-PL" sz="62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</a:br>
            <a:endParaRPr lang="en-US" sz="6200">
              <a:solidFill>
                <a:schemeClr val="bg1"/>
              </a:solidFill>
              <a:effectLst>
                <a:glow>
                  <a:schemeClr val="tx1"/>
                </a:glow>
              </a:effectLst>
            </a:endParaRPr>
          </a:p>
          <a:p>
            <a:pPr algn="ctr"/>
            <a:r>
              <a:rPr lang="en-US" sz="210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  <a:latin typeface="+mn-lt"/>
                <a:cs typeface="Calibri Light"/>
              </a:rPr>
              <a:t>SMART MISSION ECOSYSTEM</a:t>
            </a:r>
            <a:endParaRPr lang="en-US" sz="2100">
              <a:solidFill>
                <a:schemeClr val="bg1"/>
              </a:solidFill>
              <a:effectLst>
                <a:glow>
                  <a:prstClr val="black"/>
                </a:glow>
              </a:effectLst>
              <a:latin typeface="+mn-lt"/>
              <a:cs typeface="Calibri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776867-EB7A-D936-518B-BF7669749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5"/>
          <a:stretch/>
        </p:blipFill>
        <p:spPr>
          <a:xfrm>
            <a:off x="10811316" y="0"/>
            <a:ext cx="1380684" cy="7209714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49B055D7-1EA4-3616-0705-FEE3042198E9}"/>
              </a:ext>
            </a:extLst>
          </p:cNvPr>
          <p:cNvSpPr txBox="1">
            <a:spLocks/>
          </p:cNvSpPr>
          <p:nvPr/>
        </p:nvSpPr>
        <p:spPr>
          <a:xfrm>
            <a:off x="1932924" y="2889380"/>
            <a:ext cx="7968667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kern="0" spc="200" dirty="0">
                <a:solidFill>
                  <a:srgbClr val="002B64"/>
                </a:solidFill>
                <a:latin typeface="Poppins Bold" panose="00000800000000000000" pitchFamily="2" charset="-18"/>
                <a:cs typeface="Poppins Bold" panose="00000800000000000000" pitchFamily="2" charset="-18"/>
              </a:rPr>
              <a:t>Test campaign</a:t>
            </a:r>
            <a:endParaRPr lang="pl-PL" sz="5400" kern="0" spc="200" dirty="0">
              <a:solidFill>
                <a:srgbClr val="002B64"/>
              </a:solidFill>
              <a:latin typeface="Poppins Bold" panose="00000800000000000000" pitchFamily="2" charset="-18"/>
              <a:cs typeface="Poppins Bold" panose="00000800000000000000" pitchFamily="2" charset="-18"/>
            </a:endParaRPr>
          </a:p>
        </p:txBody>
      </p:sp>
      <p:pic>
        <p:nvPicPr>
          <p:cNvPr id="10" name="Obraz 9" descr="Obraz zawierający parasol, czarne, kopuła&#10;&#10;Opis wygenerowany automatycznie">
            <a:extLst>
              <a:ext uri="{FF2B5EF4-FFF2-40B4-BE49-F238E27FC236}">
                <a16:creationId xmlns:a16="http://schemas.microsoft.com/office/drawing/2014/main" id="{F9BE2381-DD3C-27EF-B084-9F3A8BF7A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99"/>
          <a:stretch/>
        </p:blipFill>
        <p:spPr>
          <a:xfrm rot="16200000">
            <a:off x="-1307146" y="3036290"/>
            <a:ext cx="5128858" cy="2514562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45058AB-970F-0810-6FBD-DBCB960B2271}"/>
              </a:ext>
            </a:extLst>
          </p:cNvPr>
          <p:cNvSpPr txBox="1">
            <a:spLocks/>
          </p:cNvSpPr>
          <p:nvPr/>
        </p:nvSpPr>
        <p:spPr>
          <a:xfrm>
            <a:off x="3542876" y="4094340"/>
            <a:ext cx="4748761" cy="5396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kern="0" spc="200" dirty="0">
                <a:solidFill>
                  <a:srgbClr val="002B64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MITIGATE</a:t>
            </a:r>
            <a:endParaRPr lang="pl-PL" sz="2100" kern="0" spc="200" dirty="0">
              <a:solidFill>
                <a:srgbClr val="002B64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716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COVERS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FP_Brand">
      <a:dk1>
        <a:sysClr val="windowText" lastClr="000000"/>
      </a:dk1>
      <a:lt1>
        <a:srgbClr val="FFFFFF"/>
      </a:lt1>
      <a:dk2>
        <a:srgbClr val="FFFFFF"/>
      </a:dk2>
      <a:lt2>
        <a:srgbClr val="262626"/>
      </a:lt2>
      <a:accent1>
        <a:srgbClr val="FFA000"/>
      </a:accent1>
      <a:accent2>
        <a:srgbClr val="FF5F00"/>
      </a:accent2>
      <a:accent3>
        <a:srgbClr val="00B9E7"/>
      </a:accent3>
      <a:accent4>
        <a:srgbClr val="3777BC"/>
      </a:accent4>
      <a:accent5>
        <a:srgbClr val="A44082"/>
      </a:accent5>
      <a:accent6>
        <a:srgbClr val="5E2E86"/>
      </a:accent6>
      <a:hlink>
        <a:srgbClr val="FF5F00"/>
      </a:hlink>
      <a:folHlink>
        <a:srgbClr val="7F7F7F"/>
      </a:folHlink>
    </a:clrScheme>
    <a:fontScheme name="Niestandardowy 2">
      <a:majorFont>
        <a:latin typeface="Poppi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1">
      <a:majorFont>
        <a:latin typeface="Poppi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">
  <a:themeElements>
    <a:clrScheme name="FP_Brand">
      <a:dk1>
        <a:sysClr val="windowText" lastClr="000000"/>
      </a:dk1>
      <a:lt1>
        <a:srgbClr val="FFFFFF"/>
      </a:lt1>
      <a:dk2>
        <a:srgbClr val="FFFFFF"/>
      </a:dk2>
      <a:lt2>
        <a:srgbClr val="262626"/>
      </a:lt2>
      <a:accent1>
        <a:srgbClr val="FFA000"/>
      </a:accent1>
      <a:accent2>
        <a:srgbClr val="FF5F00"/>
      </a:accent2>
      <a:accent3>
        <a:srgbClr val="00B9E7"/>
      </a:accent3>
      <a:accent4>
        <a:srgbClr val="3777BC"/>
      </a:accent4>
      <a:accent5>
        <a:srgbClr val="A44082"/>
      </a:accent5>
      <a:accent6>
        <a:srgbClr val="5E2E86"/>
      </a:accent6>
      <a:hlink>
        <a:srgbClr val="FF5F00"/>
      </a:hlink>
      <a:folHlink>
        <a:srgbClr val="7F7F7F"/>
      </a:folHlink>
    </a:clrScheme>
    <a:fontScheme name="Niestandardowy 2">
      <a:majorFont>
        <a:latin typeface="Poppi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D1493C"/>
          </a:solidFill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Open Sans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07906BDE89B046AD32204AC7ED5A0C" ma:contentTypeVersion="17" ma:contentTypeDescription="Utwórz nowy dokument." ma:contentTypeScope="" ma:versionID="96b50db89119beaba6f7a0523167dbfc">
  <xsd:schema xmlns:xsd="http://www.w3.org/2001/XMLSchema" xmlns:xs="http://www.w3.org/2001/XMLSchema" xmlns:p="http://schemas.microsoft.com/office/2006/metadata/properties" xmlns:ns3="d3c3c132-367c-4b29-9b9c-009f28298971" xmlns:ns4="193c8f1d-c278-49e3-b062-4000b1196ce1" targetNamespace="http://schemas.microsoft.com/office/2006/metadata/properties" ma:root="true" ma:fieldsID="ae0def913042f29e3df19c0a67648808" ns3:_="" ns4:_="">
    <xsd:import namespace="d3c3c132-367c-4b29-9b9c-009f28298971"/>
    <xsd:import namespace="193c8f1d-c278-49e3-b062-4000b1196c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OCR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3c132-367c-4b29-9b9c-009f282989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c8f1d-c278-49e3-b062-4000b1196c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3c3c132-367c-4b29-9b9c-009f28298971">
      <UserInfo>
        <DisplayName>Marcin Drobik</DisplayName>
        <AccountId>100</AccountId>
        <AccountType/>
      </UserInfo>
    </SharedWithUsers>
    <MediaLengthInSeconds xmlns="193c8f1d-c278-49e3-b062-4000b1196ce1" xsi:nil="true"/>
    <_activity xmlns="193c8f1d-c278-49e3-b062-4000b1196ce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36C43B-54B3-4F7A-ADB4-660D25BE21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c3c132-367c-4b29-9b9c-009f28298971"/>
    <ds:schemaRef ds:uri="193c8f1d-c278-49e3-b062-4000b1196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7C1588-A213-495A-8E05-70344920E89E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193c8f1d-c278-49e3-b062-4000b1196ce1"/>
    <ds:schemaRef ds:uri="http://purl.org/dc/elements/1.1/"/>
    <ds:schemaRef ds:uri="d3c3c132-367c-4b29-9b9c-009f2829897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7028E7-7867-4F6C-9857-B6E8C3B070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4597</TotalTime>
  <Words>2121</Words>
  <Application>Microsoft Office PowerPoint</Application>
  <PresentationFormat>Widescreen</PresentationFormat>
  <Paragraphs>540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Poppins SemiBold</vt:lpstr>
      <vt:lpstr>Calibri</vt:lpstr>
      <vt:lpstr>Arial</vt:lpstr>
      <vt:lpstr>Wingdings</vt:lpstr>
      <vt:lpstr>Poppins Light</vt:lpstr>
      <vt:lpstr>Cambria Math</vt:lpstr>
      <vt:lpstr>Times New Roman</vt:lpstr>
      <vt:lpstr>Open Sans</vt:lpstr>
      <vt:lpstr>Poppins Bold</vt:lpstr>
      <vt:lpstr>Poppins</vt:lpstr>
      <vt:lpstr>COVERS</vt:lpstr>
      <vt:lpstr>CONTENT</vt:lpstr>
      <vt:lpstr>END</vt:lpstr>
      <vt:lpstr>1_CONTENT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Michał Zachara</dc:creator>
  <cp:lastModifiedBy>Marcin Wójcik</cp:lastModifiedBy>
  <cp:revision>15</cp:revision>
  <dcterms:created xsi:type="dcterms:W3CDTF">2020-11-13T11:28:38Z</dcterms:created>
  <dcterms:modified xsi:type="dcterms:W3CDTF">2025-08-05T06:24:21Z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0x010100B607906BDE89B046AD32204AC7ED5A0C</vt:lpwstr>
  </property>
  <property fmtid="{D5CDD505-2E9C-101B-9397-08002B2CF9AE}" pid="3" name="_dlc_DocIdItemGuid">
    <vt:lpwstr>4aef2c36-f28f-49c3-90bd-6fae69e8974f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>{"FileActivityType":"6","FileActivityTimeStamp":"2023-04-06T14:15:40.807Z","FileActivityUsersOnPage":[{"DisplayName":"Katarzyna Lipka","Id":"klipka@kplabs.pl"}],"FileActivityNavigationId":null}</vt:lpwstr>
  </property>
  <property fmtid="{D5CDD505-2E9C-101B-9397-08002B2CF9AE}" pid="8" name="TriggerFlowInfo">
    <vt:lpwstr/>
  </property>
</Properties>
</file>