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4"/>
  </p:sldMasterIdLst>
  <p:notesMasterIdLst>
    <p:notesMasterId r:id="rId20"/>
  </p:notesMasterIdLst>
  <p:handoutMasterIdLst>
    <p:handoutMasterId r:id="rId21"/>
  </p:handoutMasterIdLst>
  <p:sldIdLst>
    <p:sldId id="256" r:id="rId5"/>
    <p:sldId id="2819" r:id="rId6"/>
    <p:sldId id="2820" r:id="rId7"/>
    <p:sldId id="2823" r:id="rId8"/>
    <p:sldId id="2812" r:id="rId9"/>
    <p:sldId id="2814" r:id="rId10"/>
    <p:sldId id="2813" r:id="rId11"/>
    <p:sldId id="2821" r:id="rId12"/>
    <p:sldId id="2818" r:id="rId13"/>
    <p:sldId id="2824" r:id="rId14"/>
    <p:sldId id="2815" r:id="rId15"/>
    <p:sldId id="2816" r:id="rId16"/>
    <p:sldId id="2817" r:id="rId17"/>
    <p:sldId id="2822" r:id="rId18"/>
    <p:sldId id="127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cher, Ashton R. (JSC-JE33)[Jacobs Technology, Inc.]" initials="AAR(TI" lastIdx="3" clrIdx="3">
    <p:extLst>
      <p:ext uri="{19B8F6BF-5375-455C-9EA6-DF929625EA0E}">
        <p15:presenceInfo xmlns:p15="http://schemas.microsoft.com/office/powerpoint/2012/main" userId="S-1-5-21-330711430-3775241029-4075259233-1018280" providerId="AD"/>
      </p:ext>
    </p:extLst>
  </p:cmAuthor>
  <p:cmAuthor id="8" name="Angel" initials="A" lastIdx="6" clrIdx="5">
    <p:extLst>
      <p:ext uri="{19B8F6BF-5375-455C-9EA6-DF929625EA0E}">
        <p15:presenceInfo xmlns:p15="http://schemas.microsoft.com/office/powerpoint/2012/main" userId="S::aralvare@ndc.nasa.gov::5dd19141-e271-4a1e-821b-40a720982cf4" providerId="AD"/>
      </p:ext>
    </p:extLst>
  </p:cmAuthor>
  <p:cmAuthor id="5" name="Rogg, Arno (ARC-TI)[SGT, INC]" initials="RA(I" lastIdx="4" clrIdx="4">
    <p:extLst>
      <p:ext uri="{19B8F6BF-5375-455C-9EA6-DF929625EA0E}">
        <p15:presenceInfo xmlns:p15="http://schemas.microsoft.com/office/powerpoint/2012/main" userId="S::arogg@ndc.nasa.gov::d66d4462-ffb8-4179-a346-3176f24a1b81" providerId="AD"/>
      </p:ext>
    </p:extLst>
  </p:cmAuthor>
  <p:cmAuthor id="6" name="Mcbryan, Emily R. (JSC-ER411)" initials="MER(" lastIdx="1" clrIdx="1">
    <p:extLst>
      <p:ext uri="{19B8F6BF-5375-455C-9EA6-DF929625EA0E}">
        <p15:presenceInfo xmlns:p15="http://schemas.microsoft.com/office/powerpoint/2012/main" userId="S-1-5-21-330711430-3775241029-4075259233-5447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0FA"/>
    <a:srgbClr val="D30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6291" autoAdjust="0"/>
  </p:normalViewPr>
  <p:slideViewPr>
    <p:cSldViewPr snapToGrid="0">
      <p:cViewPr varScale="1">
        <p:scale>
          <a:sx n="112" d="100"/>
          <a:sy n="112" d="100"/>
        </p:scale>
        <p:origin x="582" y="96"/>
      </p:cViewPr>
      <p:guideLst/>
    </p:cSldViewPr>
  </p:slideViewPr>
  <p:notesTextViewPr>
    <p:cViewPr>
      <p:scale>
        <a:sx n="1" d="1"/>
        <a:sy n="1" d="1"/>
      </p:scale>
      <p:origin x="0" y="0"/>
    </p:cViewPr>
  </p:notesTextViewPr>
  <p:sorterViewPr>
    <p:cViewPr>
      <p:scale>
        <a:sx n="100" d="100"/>
        <a:sy n="100" d="100"/>
      </p:scale>
      <p:origin x="0" y="-4085"/>
    </p:cViewPr>
  </p:sorterViewPr>
  <p:notesViewPr>
    <p:cSldViewPr snapToGrid="0">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k, Jodi C. (MSFC-EV34)" userId="a05cd629-1ef3-49b4-9230-29a419c4ddc9" providerId="ADAL" clId="{90F8C219-D095-44E2-919C-C6B7BCA299E7}"/>
    <pc:docChg chg="modSld">
      <pc:chgData name="Turk, Jodi C. (MSFC-EV34)" userId="a05cd629-1ef3-49b4-9230-29a419c4ddc9" providerId="ADAL" clId="{90F8C219-D095-44E2-919C-C6B7BCA299E7}" dt="2025-07-17T17:31:38.840" v="1" actId="207"/>
      <pc:docMkLst>
        <pc:docMk/>
      </pc:docMkLst>
      <pc:sldChg chg="modSp mod">
        <pc:chgData name="Turk, Jodi C. (MSFC-EV34)" userId="a05cd629-1ef3-49b4-9230-29a419c4ddc9" providerId="ADAL" clId="{90F8C219-D095-44E2-919C-C6B7BCA299E7}" dt="2025-07-17T17:31:38.840" v="1" actId="207"/>
        <pc:sldMkLst>
          <pc:docMk/>
          <pc:sldMk cId="2707457953" sldId="2816"/>
        </pc:sldMkLst>
        <pc:spChg chg="mod">
          <ac:chgData name="Turk, Jodi C. (MSFC-EV34)" userId="a05cd629-1ef3-49b4-9230-29a419c4ddc9" providerId="ADAL" clId="{90F8C219-D095-44E2-919C-C6B7BCA299E7}" dt="2025-07-17T17:31:38.840" v="1" actId="207"/>
          <ac:spMkLst>
            <pc:docMk/>
            <pc:sldMk cId="2707457953" sldId="2816"/>
            <ac:spMk id="9" creationId="{5F6AFADA-83A4-3A48-A1BA-F29D92ABFF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E2BE47-8FBE-44C0-A42B-5D67E953C806}" type="datetimeFigureOut">
              <a:rPr lang="en-US" smtClean="0"/>
              <a:t>7/17/2025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528308-0C7D-4871-98A8-E006FCC104EF}" type="slidenum">
              <a:rPr lang="en-US" smtClean="0"/>
              <a:t>‹#›</a:t>
            </a:fld>
            <a:endParaRPr lang="en-US"/>
          </a:p>
        </p:txBody>
      </p:sp>
    </p:spTree>
    <p:extLst>
      <p:ext uri="{BB962C8B-B14F-4D97-AF65-F5344CB8AC3E}">
        <p14:creationId xmlns:p14="http://schemas.microsoft.com/office/powerpoint/2010/main" val="670084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9FBA08-1820-434E-AAFF-A605BB9BE48A}" type="datetimeFigureOut">
              <a:rPr lang="en-US" smtClean="0"/>
              <a:t>7/17/2025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AD76E1-6A21-FD4B-B4A2-129133F948C0}" type="slidenum">
              <a:rPr lang="en-US" smtClean="0"/>
              <a:t>‹#›</a:t>
            </a:fld>
            <a:endParaRPr lang="en-US"/>
          </a:p>
        </p:txBody>
      </p:sp>
    </p:spTree>
    <p:extLst>
      <p:ext uri="{BB962C8B-B14F-4D97-AF65-F5344CB8AC3E}">
        <p14:creationId xmlns:p14="http://schemas.microsoft.com/office/powerpoint/2010/main" val="279779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40A655-39C2-C440-8C78-A02FFEA9FAA2}"/>
              </a:ext>
            </a:extLst>
          </p:cNvPr>
          <p:cNvPicPr>
            <a:picLocks noChangeAspect="1"/>
          </p:cNvPicPr>
          <p:nvPr/>
        </p:nvPicPr>
        <p:blipFill>
          <a:blip r:embed="rId2"/>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rgbClr val="8BC1D5"/>
                </a:solidFill>
              </a:defRPr>
            </a:lvl1pPr>
          </a:lstStyle>
          <a:p>
            <a:pPr>
              <a:defRPr/>
            </a:pPr>
            <a:r>
              <a:rPr lang="en-US" sz="1200" dirty="0">
                <a:solidFill>
                  <a:prstClr val="black">
                    <a:tint val="75000"/>
                  </a:prstClr>
                </a:solidFill>
                <a:latin typeface="Calibri" panose="020F0502020204030204"/>
                <a:cs typeface="+mn-cs"/>
              </a:rPr>
              <a:t>.</a:t>
            </a:r>
            <a:endParaRPr lang="en-US" sz="1200" dirty="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lvl1pPr>
              <a:defRPr>
                <a:solidFill>
                  <a:srgbClr val="8BC1D5"/>
                </a:solidFill>
              </a:defRPr>
            </a:lvl1pPr>
          </a:lstStyle>
          <a:p>
            <a:fld id="{2E8C51FE-49D9-314D-9957-ABBF7DDE8782}" type="slidenum">
              <a:rPr lang="en-US" smtClean="0"/>
              <a:pPr/>
              <a:t>‹#›</a:t>
            </a:fld>
            <a:endParaRPr lang="en-US" dirty="0"/>
          </a:p>
        </p:txBody>
      </p:sp>
      <p:sp>
        <p:nvSpPr>
          <p:cNvPr id="3" name="Subtitle 2">
            <a:extLst>
              <a:ext uri="{FF2B5EF4-FFF2-40B4-BE49-F238E27FC236}">
                <a16:creationId xmlns:a16="http://schemas.microsoft.com/office/drawing/2014/main" id="{AE77D0F7-4A6B-4045-B534-3DB6A60EA85B}"/>
              </a:ext>
            </a:extLst>
          </p:cNvPr>
          <p:cNvSpPr>
            <a:spLocks noGrp="1"/>
          </p:cNvSpPr>
          <p:nvPr>
            <p:ph type="subTitle" idx="1"/>
          </p:nvPr>
        </p:nvSpPr>
        <p:spPr>
          <a:xfrm>
            <a:off x="7169023" y="2944143"/>
            <a:ext cx="4627386" cy="369332"/>
          </a:xfrm>
        </p:spPr>
        <p:txBody>
          <a:bodyPr wrap="square">
            <a:spAutoFit/>
          </a:bodyPr>
          <a:lstStyle>
            <a:lvl1pPr marL="0" indent="0" algn="r">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p:nvPicPr>
        <p:blipFill>
          <a:blip r:embed="rId3"/>
          <a:stretch>
            <a:fillRect/>
          </a:stretch>
        </p:blipFill>
        <p:spPr>
          <a:xfrm>
            <a:off x="9142390" y="304799"/>
            <a:ext cx="2769575" cy="840423"/>
          </a:xfrm>
          <a:prstGeom prst="rect">
            <a:avLst/>
          </a:prstGeom>
        </p:spPr>
      </p:pic>
      <p:grpSp>
        <p:nvGrpSpPr>
          <p:cNvPr id="17" name="Group 16">
            <a:extLst>
              <a:ext uri="{FF2B5EF4-FFF2-40B4-BE49-F238E27FC236}">
                <a16:creationId xmlns:a16="http://schemas.microsoft.com/office/drawing/2014/main" id="{AD47075F-005D-B049-804E-5D4A16810F76}"/>
              </a:ext>
            </a:extLst>
          </p:cNvPr>
          <p:cNvGrpSpPr/>
          <p:nvPr/>
        </p:nvGrpSpPr>
        <p:grpSpPr>
          <a:xfrm>
            <a:off x="-473777" y="-14868"/>
            <a:ext cx="3197522" cy="6876906"/>
            <a:chOff x="-473777" y="-18943"/>
            <a:chExt cx="3197522" cy="6876906"/>
          </a:xfrm>
        </p:grpSpPr>
        <p:sp>
          <p:nvSpPr>
            <p:cNvPr id="18" name="Freeform 5">
              <a:extLst>
                <a:ext uri="{FF2B5EF4-FFF2-40B4-BE49-F238E27FC236}">
                  <a16:creationId xmlns:a16="http://schemas.microsoft.com/office/drawing/2014/main" id="{9D3C9845-6142-6944-B4C8-7AE382A33195}"/>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00A4D2"/>
                </a:gs>
                <a:gs pos="1000">
                  <a:srgbClr val="006B9E"/>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B3286E11-BB68-E34C-B955-23C6473B3C38}"/>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006B9E"/>
                </a:gs>
                <a:gs pos="70000">
                  <a:srgbClr val="0096C5"/>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rgbClr val="8BC1D5"/>
                </a:solidFill>
              </a:defRPr>
            </a:lvl1pPr>
          </a:lstStyle>
          <a:p>
            <a:fld id="{974EABC5-F27C-4739-B453-DCA5E819C954}" type="datetime1">
              <a:rPr lang="en-US" smtClean="0"/>
              <a:t>7/17/2025</a:t>
            </a:fld>
            <a:endParaRPr lang="en-US" dirty="0"/>
          </a:p>
        </p:txBody>
      </p:sp>
      <p:pic>
        <p:nvPicPr>
          <p:cNvPr id="11" name="Picture 10">
            <a:extLst>
              <a:ext uri="{FF2B5EF4-FFF2-40B4-BE49-F238E27FC236}">
                <a16:creationId xmlns:a16="http://schemas.microsoft.com/office/drawing/2014/main" id="{EEB92F40-DBC9-F34D-A3D2-AA9D461D5E23}"/>
              </a:ext>
            </a:extLst>
          </p:cNvPr>
          <p:cNvPicPr>
            <a:picLocks noChangeAspect="1"/>
          </p:cNvPicPr>
          <p:nvPr userDrawn="1"/>
        </p:nvPicPr>
        <p:blipFill>
          <a:blip r:embed="rId4"/>
          <a:stretch>
            <a:fillRect/>
          </a:stretch>
        </p:blipFill>
        <p:spPr>
          <a:xfrm>
            <a:off x="8581252" y="1814250"/>
            <a:ext cx="2525751" cy="501141"/>
          </a:xfrm>
          <a:prstGeom prst="rect">
            <a:avLst/>
          </a:prstGeom>
        </p:spPr>
      </p:pic>
      <p:pic>
        <p:nvPicPr>
          <p:cNvPr id="13" name="Picture 12">
            <a:extLst>
              <a:ext uri="{FF2B5EF4-FFF2-40B4-BE49-F238E27FC236}">
                <a16:creationId xmlns:a16="http://schemas.microsoft.com/office/drawing/2014/main" id="{8928B354-3852-B846-B7FF-259008858DAC}"/>
              </a:ext>
            </a:extLst>
          </p:cNvPr>
          <p:cNvPicPr>
            <a:picLocks noChangeAspect="1"/>
          </p:cNvPicPr>
          <p:nvPr userDrawn="1"/>
        </p:nvPicPr>
        <p:blipFill>
          <a:blip r:embed="rId5"/>
          <a:stretch>
            <a:fillRect/>
          </a:stretch>
        </p:blipFill>
        <p:spPr>
          <a:xfrm>
            <a:off x="7180933" y="1318907"/>
            <a:ext cx="1176763" cy="1269665"/>
          </a:xfrm>
          <a:prstGeom prst="rect">
            <a:avLst/>
          </a:prstGeom>
        </p:spPr>
      </p:pic>
    </p:spTree>
    <p:extLst>
      <p:ext uri="{BB962C8B-B14F-4D97-AF65-F5344CB8AC3E}">
        <p14:creationId xmlns:p14="http://schemas.microsoft.com/office/powerpoint/2010/main" val="29874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E16976-1647-A749-93B5-1550BB8080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F9963EB-3FD6-8842-A608-CF57453D468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99000">
                <a:srgbClr val="006B9E">
                  <a:alpha val="70000"/>
                </a:srgbClr>
              </a:gs>
              <a:gs pos="85000">
                <a:srgbClr val="00A4D2">
                  <a:alpha val="90000"/>
                </a:srgbClr>
              </a:gs>
              <a:gs pos="51000">
                <a:srgbClr val="00A0CE">
                  <a:alpha val="91000"/>
                </a:srgbClr>
              </a:gs>
              <a:gs pos="14000">
                <a:srgbClr val="00A4D2">
                  <a:alpha val="90000"/>
                </a:srgbClr>
              </a:gs>
              <a:gs pos="0">
                <a:srgbClr val="006B9E">
                  <a:alpha val="72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96BEC7"/>
                </a:solidFill>
              </a:defRPr>
            </a:lvl1pPr>
          </a:lstStyle>
          <a:p>
            <a:fld id="{88685A74-EB09-424A-AA9B-5418F2407945}" type="datetime1">
              <a:rPr lang="en-US" smtClean="0"/>
              <a:pPr/>
              <a:t>7/17/2025</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96BEC7"/>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96BEC7"/>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3092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5717-772C-1D19-A302-E0D37F3F6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4FC65D-F9C8-AB20-0521-B1E517EB7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4DDC5-74CA-AD84-F78D-4491D5969056}"/>
              </a:ext>
            </a:extLst>
          </p:cNvPr>
          <p:cNvSpPr>
            <a:spLocks noGrp="1"/>
          </p:cNvSpPr>
          <p:nvPr>
            <p:ph type="dt" sz="half" idx="10"/>
          </p:nvPr>
        </p:nvSpPr>
        <p:spPr/>
        <p:txBody>
          <a:bodyPr/>
          <a:lstStyle/>
          <a:p>
            <a:fld id="{FF713B15-EF3F-441C-A939-4A4D3A490EEF}" type="datetimeFigureOut">
              <a:rPr lang="en-US" smtClean="0"/>
              <a:t>7/17/2025</a:t>
            </a:fld>
            <a:endParaRPr lang="en-US"/>
          </a:p>
        </p:txBody>
      </p:sp>
      <p:sp>
        <p:nvSpPr>
          <p:cNvPr id="5" name="Footer Placeholder 4">
            <a:extLst>
              <a:ext uri="{FF2B5EF4-FFF2-40B4-BE49-F238E27FC236}">
                <a16:creationId xmlns:a16="http://schemas.microsoft.com/office/drawing/2014/main" id="{04B3240F-4635-1D1F-D2EF-CCF3CF045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F9FCB-6D17-1A3D-C0B9-99AA81269C90}"/>
              </a:ext>
            </a:extLst>
          </p:cNvPr>
          <p:cNvSpPr>
            <a:spLocks noGrp="1"/>
          </p:cNvSpPr>
          <p:nvPr>
            <p:ph type="sldNum" sz="quarter" idx="12"/>
          </p:nvPr>
        </p:nvSpPr>
        <p:spPr/>
        <p:txBody>
          <a:bodyPr/>
          <a:lstStyle/>
          <a:p>
            <a:fld id="{E6F6C3FC-8A97-47B8-B8A0-E3A386266508}" type="slidenum">
              <a:rPr lang="en-US" smtClean="0"/>
              <a:t>‹#›</a:t>
            </a:fld>
            <a:endParaRPr lang="en-US"/>
          </a:p>
        </p:txBody>
      </p:sp>
    </p:spTree>
    <p:extLst>
      <p:ext uri="{BB962C8B-B14F-4D97-AF65-F5344CB8AC3E}">
        <p14:creationId xmlns:p14="http://schemas.microsoft.com/office/powerpoint/2010/main" val="245333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86722E-6EC8-7049-B610-35D52914DB0E}"/>
              </a:ext>
            </a:extLst>
          </p:cNvPr>
          <p:cNvPicPr>
            <a:picLocks noChangeAspect="1"/>
          </p:cNvPicPr>
          <p:nvPr/>
        </p:nvPicPr>
        <p:blipFill>
          <a:blip r:embed="rId2"/>
          <a:stretch>
            <a:fillRect/>
          </a:stretch>
        </p:blipFill>
        <p:spPr>
          <a:xfrm>
            <a:off x="0" y="0"/>
            <a:ext cx="5168900" cy="6858000"/>
          </a:xfrm>
          <a:prstGeom prst="rect">
            <a:avLst/>
          </a:prstGeom>
        </p:spPr>
      </p:pic>
      <p:sp>
        <p:nvSpPr>
          <p:cNvPr id="17" name="Freeform 9">
            <a:extLst>
              <a:ext uri="{FF2B5EF4-FFF2-40B4-BE49-F238E27FC236}">
                <a16:creationId xmlns:a16="http://schemas.microsoft.com/office/drawing/2014/main" id="{43F7041D-C8CB-EB49-8E24-05A1693B304A}"/>
              </a:ext>
            </a:extLst>
          </p:cNvPr>
          <p:cNvSpPr>
            <a:spLocks/>
          </p:cNvSpPr>
          <p:nvPr/>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15495C"/>
              </a:gs>
              <a:gs pos="0">
                <a:schemeClr val="tx1"/>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02FEA8E7-2E28-604F-B733-AA4F1B8E6912}"/>
              </a:ext>
            </a:extLst>
          </p:cNvPr>
          <p:cNvSpPr>
            <a:spLocks/>
          </p:cNvSpPr>
          <p:nvPr/>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3000">
                <a:srgbClr val="0F3847"/>
              </a:gs>
              <a:gs pos="60000">
                <a:schemeClr val="tx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95453" y="1104144"/>
            <a:ext cx="6678105" cy="646331"/>
          </a:xfrm>
        </p:spPr>
        <p:txBody>
          <a:bodyPr>
            <a:spAutoFit/>
          </a:bodyPr>
          <a:lstStyle>
            <a:lvl1pPr>
              <a:defRPr>
                <a:solidFill>
                  <a:srgbClr val="8BC1D4"/>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8BC1D5"/>
                </a:solidFill>
              </a:defRPr>
            </a:lvl1pPr>
          </a:lstStyle>
          <a:p>
            <a:fld id="{1369AAE3-4799-48E3-ABCE-8B6B211EA8B8}" type="datetime1">
              <a:rPr lang="en-US" smtClean="0"/>
              <a:t>7/17/2025</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8BC1D5"/>
                </a:solidFill>
              </a:defRPr>
            </a:lvl1pPr>
          </a:lstStyle>
          <a:p>
            <a:pPr>
              <a:defRPr/>
            </a:pPr>
            <a:endParaRPr lang="en-US" sz="1200"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8BC1D5"/>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13379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291F45-8D6E-EE48-B4F9-41CA02F02817}"/>
              </a:ext>
            </a:extLst>
          </p:cNvPr>
          <p:cNvPicPr>
            <a:picLocks noChangeAspect="1"/>
          </p:cNvPicPr>
          <p:nvPr/>
        </p:nvPicPr>
        <p:blipFill>
          <a:blip r:embed="rId2"/>
          <a:stretch>
            <a:fillRect/>
          </a:stretch>
        </p:blipFill>
        <p:spPr>
          <a:xfrm>
            <a:off x="0" y="0"/>
            <a:ext cx="2933700" cy="6858000"/>
          </a:xfrm>
          <a:prstGeom prst="rect">
            <a:avLst/>
          </a:prstGeom>
        </p:spPr>
      </p:pic>
      <p:sp>
        <p:nvSpPr>
          <p:cNvPr id="9" name="Freeform 5">
            <a:extLst>
              <a:ext uri="{FF2B5EF4-FFF2-40B4-BE49-F238E27FC236}">
                <a16:creationId xmlns:a16="http://schemas.microsoft.com/office/drawing/2014/main" id="{A2E7E3B5-0F96-4E4A-9F5E-078644BD8FB6}"/>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r>
              <a:rPr lang="en-US" dirty="0"/>
              <a:t> </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727441" y="114755"/>
            <a:ext cx="9025378" cy="646331"/>
          </a:xfrm>
        </p:spPr>
        <p:txBody>
          <a:bodyPr>
            <a:spAutoFit/>
          </a:bodyPr>
          <a:lstStyle>
            <a:lvl1pPr>
              <a:defRPr>
                <a:solidFill>
                  <a:srgbClr val="006D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727441" y="1522173"/>
            <a:ext cx="9251621"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81C0D2"/>
                </a:solidFill>
              </a:defRPr>
            </a:lvl1pPr>
          </a:lstStyle>
          <a:p>
            <a:fld id="{F7B41727-79AD-412A-BC17-03FE431E3BC1}" type="datetime1">
              <a:rPr lang="en-US" smtClean="0"/>
              <a:t>7/17/2025</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pPr>
              <a:defRPr/>
            </a:pPr>
            <a:endParaRPr lang="en-US" sz="1200"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1027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13">
            <a:extLst>
              <a:ext uri="{FF2B5EF4-FFF2-40B4-BE49-F238E27FC236}">
                <a16:creationId xmlns:a16="http://schemas.microsoft.com/office/drawing/2014/main" id="{4A96E796-C9A7-F94B-9804-98FCA10AF72E}"/>
              </a:ext>
            </a:extLst>
          </p:cNvPr>
          <p:cNvSpPr/>
          <p:nvPr/>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EE6039-CCFF-D247-845A-44FF4F9D6D90}"/>
              </a:ext>
            </a:extLst>
          </p:cNvPr>
          <p:cNvSpPr/>
          <p:nvPr/>
        </p:nvSpPr>
        <p:spPr>
          <a:xfrm>
            <a:off x="0" y="182880"/>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693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3ED55D1B-5911-41D1-968E-76831763C000}" type="datetime1">
              <a:rPr lang="en-US" smtClean="0"/>
              <a:t>7/17/2025</a:t>
            </a:fld>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
        <p:nvSpPr>
          <p:cNvPr id="16"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2713704" y="6422339"/>
            <a:ext cx="6784108" cy="365125"/>
          </a:xfrm>
        </p:spPr>
        <p:txBody>
          <a:bodyPr/>
          <a:lstStyle/>
          <a:p>
            <a:pPr>
              <a:defRPr/>
            </a:pPr>
            <a:endParaRPr lang="en-US" sz="12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24042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91EE6039-CCFF-D247-845A-44FF4F9D6D90}"/>
              </a:ext>
            </a:extLst>
          </p:cNvPr>
          <p:cNvSpPr/>
          <p:nvPr/>
        </p:nvSpPr>
        <p:spPr>
          <a:xfrm>
            <a:off x="11259" y="210175"/>
            <a:ext cx="12192000" cy="6320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68896" y="361793"/>
            <a:ext cx="10393680" cy="646331"/>
          </a:xfrm>
        </p:spPr>
        <p:txBody>
          <a:bodyPr>
            <a:spAutoFit/>
          </a:bodyPr>
          <a:lstStyle>
            <a:lvl1pPr>
              <a:defRPr>
                <a:solidFill>
                  <a:srgbClr val="006D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67187" y="1220644"/>
            <a:ext cx="10619923"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294D7CB0-1AD4-4E35-91D4-54267D44AF11}" type="datetime1">
              <a:rPr lang="en-US" smtClean="0"/>
              <a:t>7/17/2025</a:t>
            </a:fld>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
        <p:nvSpPr>
          <p:cNvPr id="14" name="Footer Placeholder 4"/>
          <p:cNvSpPr>
            <a:spLocks noGrp="1"/>
          </p:cNvSpPr>
          <p:nvPr>
            <p:ph type="ftr" sz="quarter" idx="11"/>
          </p:nvPr>
        </p:nvSpPr>
        <p:spPr>
          <a:xfrm>
            <a:off x="2837087" y="6492875"/>
            <a:ext cx="6879608" cy="365125"/>
          </a:xfrm>
        </p:spPr>
        <p:txBody>
          <a:bodyPr/>
          <a:lstStyle/>
          <a:p>
            <a:pPr>
              <a:defRPr/>
            </a:pPr>
            <a:endParaRPr lang="en-US" sz="1200" dirty="0">
              <a:solidFill>
                <a:schemeClr val="bg2">
                  <a:lumMod val="90000"/>
                </a:schemeClr>
              </a:solidFill>
              <a:latin typeface="Calibri" panose="020F0502020204030204"/>
              <a:cs typeface="+mn-cs"/>
            </a:endParaRPr>
          </a:p>
        </p:txBody>
      </p:sp>
    </p:spTree>
    <p:extLst>
      <p:ext uri="{BB962C8B-B14F-4D97-AF65-F5344CB8AC3E}">
        <p14:creationId xmlns:p14="http://schemas.microsoft.com/office/powerpoint/2010/main" val="397273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91EE6039-CCFF-D247-845A-44FF4F9D6D90}"/>
              </a:ext>
            </a:extLst>
          </p:cNvPr>
          <p:cNvSpPr/>
          <p:nvPr/>
        </p:nvSpPr>
        <p:spPr>
          <a:xfrm>
            <a:off x="-2041" y="233086"/>
            <a:ext cx="12192000" cy="6320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465081" y="832718"/>
            <a:ext cx="9261691" cy="757130"/>
          </a:xfrm>
        </p:spPr>
        <p:txBody>
          <a:bodyPr wrap="square">
            <a:spAutoFit/>
          </a:bodyPr>
          <a:lstStyle>
            <a:lvl1pPr>
              <a:defRPr sz="4800">
                <a:solidFill>
                  <a:srgbClr val="006D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549710" y="2193905"/>
            <a:ext cx="9177062" cy="2614049"/>
          </a:xfrm>
        </p:spPr>
        <p:txBody>
          <a:bodyPr wrap="square">
            <a:spAutoFit/>
          </a:bodyPr>
          <a:lstStyle>
            <a:lvl1pPr>
              <a:defRPr sz="3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294D7CB0-1AD4-4E35-91D4-54267D44AF11}" type="datetime1">
              <a:rPr lang="en-US" smtClean="0"/>
              <a:t>7/17/2025</a:t>
            </a:fld>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
        <p:nvSpPr>
          <p:cNvPr id="14" name="Footer Placeholder 4"/>
          <p:cNvSpPr>
            <a:spLocks noGrp="1"/>
          </p:cNvSpPr>
          <p:nvPr>
            <p:ph type="ftr" sz="quarter" idx="11"/>
          </p:nvPr>
        </p:nvSpPr>
        <p:spPr>
          <a:xfrm>
            <a:off x="2837087" y="6492875"/>
            <a:ext cx="6879608" cy="365125"/>
          </a:xfrm>
        </p:spPr>
        <p:txBody>
          <a:bodyPr/>
          <a:lstStyle/>
          <a:p>
            <a:pPr>
              <a:defRPr/>
            </a:pPr>
            <a:endParaRPr lang="en-US" sz="1200" dirty="0">
              <a:solidFill>
                <a:schemeClr val="bg2">
                  <a:lumMod val="90000"/>
                </a:schemeClr>
              </a:solidFill>
              <a:latin typeface="Calibri" panose="020F0502020204030204"/>
              <a:cs typeface="+mn-cs"/>
            </a:endParaRPr>
          </a:p>
        </p:txBody>
      </p:sp>
    </p:spTree>
    <p:extLst>
      <p:ext uri="{BB962C8B-B14F-4D97-AF65-F5344CB8AC3E}">
        <p14:creationId xmlns:p14="http://schemas.microsoft.com/office/powerpoint/2010/main" val="232369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91EE6039-CCFF-D247-845A-44FF4F9D6D90}"/>
              </a:ext>
            </a:extLst>
          </p:cNvPr>
          <p:cNvSpPr/>
          <p:nvPr/>
        </p:nvSpPr>
        <p:spPr>
          <a:xfrm>
            <a:off x="0" y="182880"/>
            <a:ext cx="12192000" cy="6320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solidFill>
                  <a:srgbClr val="006D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6930" y="2271860"/>
            <a:ext cx="10619923"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828AF8CB-0A99-49F3-AA54-116232BB9484}" type="datetime1">
              <a:rPr lang="en-US" smtClean="0"/>
              <a:t>7/17/2025</a:t>
            </a:fld>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
        <p:nvSpPr>
          <p:cNvPr id="13"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2713704" y="6481331"/>
            <a:ext cx="6784108" cy="365125"/>
          </a:xfrm>
        </p:spPr>
        <p:txBody>
          <a:bodyPr/>
          <a:lstStyle/>
          <a:p>
            <a:pPr>
              <a:defRPr/>
            </a:pPr>
            <a:endParaRPr lang="en-US" sz="12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6995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8E2205-92B8-354B-9D44-3C0E6D325653}"/>
              </a:ext>
            </a:extLst>
          </p:cNvPr>
          <p:cNvPicPr>
            <a:picLocks noChangeAspect="1"/>
          </p:cNvPicPr>
          <p:nvPr/>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B8447527-70EF-D040-8891-E6FBA1D9A7C3}"/>
              </a:ext>
            </a:extLst>
          </p:cNvPr>
          <p:cNvGrpSpPr/>
          <p:nvPr/>
        </p:nvGrpSpPr>
        <p:grpSpPr>
          <a:xfrm>
            <a:off x="516442" y="-15373"/>
            <a:ext cx="4621246" cy="6873373"/>
            <a:chOff x="8077201" y="2376488"/>
            <a:chExt cx="2759074" cy="4103687"/>
          </a:xfrm>
        </p:grpSpPr>
        <p:sp>
          <p:nvSpPr>
            <p:cNvPr id="11" name="Freeform 16">
              <a:extLst>
                <a:ext uri="{FF2B5EF4-FFF2-40B4-BE49-F238E27FC236}">
                  <a16:creationId xmlns:a16="http://schemas.microsoft.com/office/drawing/2014/main" id="{4B407511-9026-994E-B861-0BBC16A86447}"/>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7">
              <a:extLst>
                <a:ext uri="{FF2B5EF4-FFF2-40B4-BE49-F238E27FC236}">
                  <a16:creationId xmlns:a16="http://schemas.microsoft.com/office/drawing/2014/main" id="{9A09F63E-F4C2-4F4B-AFB8-1F6FDC111F55}"/>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DC588A4C-F17F-3441-AFD6-BEB6ED799DAC}"/>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25A32307-FCCD-4AEB-99F1-41814A0C2A63}" type="datetime1">
              <a:rPr lang="en-US" smtClean="0"/>
              <a:t>7/17/2025</a:t>
            </a:fld>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96BEC7"/>
                </a:solidFill>
              </a:defRPr>
            </a:lvl1pPr>
          </a:lstStyle>
          <a:p>
            <a:fld id="{2E8C51FE-49D9-314D-9957-ABBF7DDE8782}" type="slidenum">
              <a:rPr lang="en-US" smtClean="0"/>
              <a:pPr/>
              <a:t>‹#›</a:t>
            </a:fld>
            <a:endParaRPr lang="en-US" dirty="0"/>
          </a:p>
        </p:txBody>
      </p:sp>
      <p:sp>
        <p:nvSpPr>
          <p:cNvPr id="20" name="Rectangle 19">
            <a:extLst>
              <a:ext uri="{FF2B5EF4-FFF2-40B4-BE49-F238E27FC236}">
                <a16:creationId xmlns:a16="http://schemas.microsoft.com/office/drawing/2014/main" id="{E23EFFC5-5041-FA46-A5C7-EF57F760E1BD}"/>
              </a:ext>
            </a:extLst>
          </p:cNvPr>
          <p:cNvSpPr/>
          <p:nvPr/>
        </p:nvSpPr>
        <p:spPr>
          <a:xfrm>
            <a:off x="0" y="189365"/>
            <a:ext cx="12192000" cy="6320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214710"/>
            <a:ext cx="6169057"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solidFill>
                  <a:srgbClr val="006D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2713704" y="6481331"/>
            <a:ext cx="6784108" cy="365125"/>
          </a:xfrm>
        </p:spPr>
        <p:txBody>
          <a:bodyPr/>
          <a:lstStyle/>
          <a:p>
            <a:pPr>
              <a:defRPr/>
            </a:pPr>
            <a:endParaRPr lang="en-US" sz="12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01892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mp; 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E048FD-0222-0E42-AEAB-3A1E17254A1A}"/>
              </a:ext>
            </a:extLst>
          </p:cNvPr>
          <p:cNvSpPr/>
          <p:nvPr userDrawn="1"/>
        </p:nvSpPr>
        <p:spPr>
          <a:xfrm>
            <a:off x="0" y="771896"/>
            <a:ext cx="12192000" cy="5720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12">
            <a:extLst>
              <a:ext uri="{FF2B5EF4-FFF2-40B4-BE49-F238E27FC236}">
                <a16:creationId xmlns:a16="http://schemas.microsoft.com/office/drawing/2014/main" id="{D9220756-96FF-0C4C-A819-B259E7380DA8}"/>
              </a:ext>
            </a:extLst>
          </p:cNvPr>
          <p:cNvSpPr>
            <a:spLocks noGrp="1"/>
          </p:cNvSpPr>
          <p:nvPr>
            <p:ph type="ftr" sz="quarter" idx="11"/>
          </p:nvPr>
        </p:nvSpPr>
        <p:spPr>
          <a:xfrm>
            <a:off x="178130" y="6492240"/>
            <a:ext cx="11839699" cy="365125"/>
          </a:xfrm>
        </p:spPr>
        <p:txBody>
          <a:bodyPr/>
          <a:lstStyle>
            <a:lvl1pPr algn="l">
              <a:defRPr b="1">
                <a:solidFill>
                  <a:schemeClr val="accent4">
                    <a:lumMod val="75000"/>
                  </a:schemeClr>
                </a:solidFill>
              </a:defRPr>
            </a:lvl1pPr>
          </a:lstStyle>
          <a:p>
            <a:r>
              <a:rPr lang="en-US" dirty="0"/>
              <a:t>)</a:t>
            </a:r>
          </a:p>
        </p:txBody>
      </p:sp>
      <p:sp>
        <p:nvSpPr>
          <p:cNvPr id="8" name="Rectangle 7">
            <a:extLst>
              <a:ext uri="{FF2B5EF4-FFF2-40B4-BE49-F238E27FC236}">
                <a16:creationId xmlns:a16="http://schemas.microsoft.com/office/drawing/2014/main" id="{0C333C50-9220-D642-9573-164A0956A3C1}"/>
              </a:ext>
            </a:extLst>
          </p:cNvPr>
          <p:cNvSpPr/>
          <p:nvPr userDrawn="1"/>
        </p:nvSpPr>
        <p:spPr>
          <a:xfrm>
            <a:off x="10153403" y="95003"/>
            <a:ext cx="1864426" cy="593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Q:\ILN\Graphics\Logos\NASA_Meatball.png">
            <a:extLst>
              <a:ext uri="{FF2B5EF4-FFF2-40B4-BE49-F238E27FC236}">
                <a16:creationId xmlns:a16="http://schemas.microsoft.com/office/drawing/2014/main" id="{28A69186-F830-F94E-A308-18EF3B64D3C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561406" y="14813"/>
            <a:ext cx="856992" cy="70884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7FB5A417-EE7C-4640-9179-B126AB87BA81}"/>
              </a:ext>
            </a:extLst>
          </p:cNvPr>
          <p:cNvSpPr>
            <a:spLocks noGrp="1"/>
          </p:cNvSpPr>
          <p:nvPr>
            <p:ph type="title"/>
          </p:nvPr>
        </p:nvSpPr>
        <p:spPr>
          <a:xfrm>
            <a:off x="178130" y="93222"/>
            <a:ext cx="10365808" cy="678674"/>
          </a:xfrm>
          <a:prstGeom prst="rect">
            <a:avLst/>
          </a:prstGeom>
        </p:spPr>
        <p:txBody>
          <a:bodyPr/>
          <a:lstStyle>
            <a:lvl1pPr>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1B49A398-0C71-9F44-A541-27EC0045C751}"/>
              </a:ext>
            </a:extLst>
          </p:cNvPr>
          <p:cNvSpPr>
            <a:spLocks noGrp="1"/>
          </p:cNvSpPr>
          <p:nvPr>
            <p:ph sz="half" idx="10"/>
          </p:nvPr>
        </p:nvSpPr>
        <p:spPr>
          <a:xfrm>
            <a:off x="336884" y="937526"/>
            <a:ext cx="11518232" cy="5391397"/>
          </a:xfrm>
          <a:prstGeom prst="rect">
            <a:avLst/>
          </a:prstGeom>
        </p:spPr>
        <p:txBody>
          <a:bodyPr/>
          <a:lstStyle>
            <a:lvl1pPr>
              <a:defRPr sz="2400">
                <a:solidFill>
                  <a:schemeClr val="tx1"/>
                </a:solidFill>
                <a:latin typeface="Helvetica" panose="020B0604020202020204" pitchFamily="34" charset="0"/>
                <a:cs typeface="Helvetica" panose="020B0604020202020204" pitchFamily="34" charset="0"/>
              </a:defRPr>
            </a:lvl1pPr>
            <a:lvl2pPr>
              <a:defRPr sz="2000">
                <a:solidFill>
                  <a:schemeClr val="tx1"/>
                </a:solidFill>
                <a:latin typeface="Helvetica" panose="020B0604020202020204" pitchFamily="34" charset="0"/>
                <a:cs typeface="Helvetica" panose="020B0604020202020204" pitchFamily="34" charset="0"/>
              </a:defRPr>
            </a:lvl2pPr>
            <a:lvl3pPr>
              <a:defRPr sz="1800">
                <a:solidFill>
                  <a:schemeClr val="tx1"/>
                </a:solidFill>
                <a:latin typeface="Helvetica" panose="020B0604020202020204" pitchFamily="34" charset="0"/>
                <a:cs typeface="Helvetica" panose="020B0604020202020204" pitchFamily="34" charset="0"/>
              </a:defRPr>
            </a:lvl3pPr>
            <a:lvl4pPr>
              <a:defRPr sz="1600">
                <a:solidFill>
                  <a:schemeClr val="tx1"/>
                </a:solidFill>
                <a:latin typeface="Helvetica" panose="020B0604020202020204" pitchFamily="34" charset="0"/>
                <a:cs typeface="Helvetica" panose="020B0604020202020204" pitchFamily="34" charset="0"/>
              </a:defRPr>
            </a:lvl4pPr>
            <a:lvl5pPr>
              <a:defRPr sz="1600">
                <a:solidFill>
                  <a:schemeClr val="tx1"/>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BB4A944E-3F78-CA44-A28A-980DB4D63D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36382" y="43843"/>
            <a:ext cx="806450" cy="708843"/>
          </a:xfrm>
          <a:prstGeom prst="rect">
            <a:avLst/>
          </a:prstGeom>
        </p:spPr>
      </p:pic>
    </p:spTree>
    <p:extLst>
      <p:ext uri="{BB962C8B-B14F-4D97-AF65-F5344CB8AC3E}">
        <p14:creationId xmlns:p14="http://schemas.microsoft.com/office/powerpoint/2010/main" val="414775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7E7898A-070D-9841-BF2C-00E404371A97}"/>
              </a:ext>
            </a:extLst>
          </p:cNvPr>
          <p:cNvPicPr>
            <a:picLocks noChangeAspect="1"/>
          </p:cNvPicPr>
          <p:nvPr/>
        </p:nvPicPr>
        <p:blipFill>
          <a:blip r:embed="rId13"/>
          <a:stretch>
            <a:fillRect/>
          </a:stretch>
        </p:blipFill>
        <p:spPr>
          <a:xfrm>
            <a:off x="0" y="0"/>
            <a:ext cx="5168900" cy="6858000"/>
          </a:xfrm>
          <a:prstGeom prst="rect">
            <a:avLst/>
          </a:prstGeom>
        </p:spPr>
      </p:pic>
      <p:sp>
        <p:nvSpPr>
          <p:cNvPr id="21" name="Freeform 9">
            <a:extLst>
              <a:ext uri="{FF2B5EF4-FFF2-40B4-BE49-F238E27FC236}">
                <a16:creationId xmlns:a16="http://schemas.microsoft.com/office/drawing/2014/main" id="{4AB34B1E-6AFE-9E4D-BDC6-187743ABB1BC}"/>
              </a:ext>
            </a:extLst>
          </p:cNvPr>
          <p:cNvSpPr>
            <a:spLocks/>
          </p:cNvSpPr>
          <p:nvPr/>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FD37159B-36E2-4049-8FC0-3B8182BD1DF3}"/>
              </a:ext>
            </a:extLst>
          </p:cNvPr>
          <p:cNvSpPr>
            <a:spLocks/>
          </p:cNvSpPr>
          <p:nvPr/>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6D96"/>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31415A"/>
                </a:solidFill>
                <a:latin typeface="Arial" panose="020B0604020202020204" pitchFamily="34" charset="0"/>
                <a:cs typeface="Arial" panose="020B0604020202020204" pitchFamily="34" charset="0"/>
              </a:defRPr>
            </a:lvl1pPr>
          </a:lstStyle>
          <a:p>
            <a:fld id="{A1507F23-EFB8-4D3C-96B2-28F3DA9A63E8}" type="datetime1">
              <a:rPr lang="en-US" smtClean="0"/>
              <a:t>7/17/2025</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2713704" y="6422339"/>
            <a:ext cx="6784108" cy="365125"/>
          </a:xfrm>
          <a:prstGeom prst="rect">
            <a:avLst/>
          </a:prstGeom>
        </p:spPr>
        <p:txBody>
          <a:bodyPr vert="horz" lIns="91440" tIns="45720" rIns="91440" bIns="45720" rtlCol="0" anchor="ctr"/>
          <a:lstStyle>
            <a:lvl1pPr algn="ctr">
              <a:defRPr sz="1000">
                <a:solidFill>
                  <a:srgbClr val="31415A"/>
                </a:solidFill>
                <a:latin typeface="Arial" panose="020B0604020202020204" pitchFamily="34" charset="0"/>
                <a:cs typeface="Arial" panose="020B0604020202020204" pitchFamily="34" charset="0"/>
              </a:defRPr>
            </a:lvl1pPr>
          </a:lstStyle>
          <a:p>
            <a:pPr>
              <a:defRPr/>
            </a:pPr>
            <a:endParaRPr lang="en-US" sz="12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348281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0" r:id="rId3"/>
    <p:sldLayoutId id="2147483691" r:id="rId4"/>
    <p:sldLayoutId id="2147483708" r:id="rId5"/>
    <p:sldLayoutId id="2147483709" r:id="rId6"/>
    <p:sldLayoutId id="2147483692" r:id="rId7"/>
    <p:sldLayoutId id="2147483694"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rgbClr val="006D9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3F7AF04-E95B-9B48-AB67-21E6142801B0}"/>
              </a:ext>
            </a:extLst>
          </p:cNvPr>
          <p:cNvSpPr>
            <a:spLocks noGrp="1"/>
          </p:cNvSpPr>
          <p:nvPr>
            <p:ph type="subTitle" idx="1"/>
          </p:nvPr>
        </p:nvSpPr>
        <p:spPr>
          <a:xfrm>
            <a:off x="0" y="2659749"/>
            <a:ext cx="12191999" cy="584775"/>
          </a:xfrm>
        </p:spPr>
        <p:txBody>
          <a:bodyPr/>
          <a:lstStyle/>
          <a:p>
            <a:pPr algn="ctr"/>
            <a:r>
              <a:rPr lang="en-US" sz="3200" b="1" i="1" dirty="0">
                <a:solidFill>
                  <a:schemeClr val="accent1">
                    <a:lumMod val="40000"/>
                    <a:lumOff val="60000"/>
                  </a:schemeClr>
                </a:solidFill>
                <a:effectLst>
                  <a:outerShdw blurRad="38100" dist="38100" dir="2700000" algn="tl">
                    <a:srgbClr val="000000">
                      <a:alpha val="43137"/>
                    </a:srgbClr>
                  </a:outerShdw>
                </a:effectLst>
              </a:rPr>
              <a:t>Thermal Vacuum Testing of a VIPER Loop Heat Pipe</a:t>
            </a:r>
          </a:p>
        </p:txBody>
      </p:sp>
      <p:sp>
        <p:nvSpPr>
          <p:cNvPr id="4" name="TextBox 3">
            <a:extLst>
              <a:ext uri="{FF2B5EF4-FFF2-40B4-BE49-F238E27FC236}">
                <a16:creationId xmlns:a16="http://schemas.microsoft.com/office/drawing/2014/main" id="{37B1DDF3-470D-F9F9-AD1C-7509D96A195E}"/>
              </a:ext>
            </a:extLst>
          </p:cNvPr>
          <p:cNvSpPr txBox="1"/>
          <p:nvPr/>
        </p:nvSpPr>
        <p:spPr>
          <a:xfrm>
            <a:off x="0" y="3318570"/>
            <a:ext cx="12192000" cy="3539430"/>
          </a:xfrm>
          <a:prstGeom prst="rect">
            <a:avLst/>
          </a:prstGeom>
          <a:noFill/>
        </p:spPr>
        <p:txBody>
          <a:bodyPr wrap="square">
            <a:spAutoFit/>
          </a:bodyPr>
          <a:lstStyle/>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Ezequiel F. Medici </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S&amp;K Global Solutions, Houston, TX, 77058</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Jodi C. Turk, and Elijah R. Stewart </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NASA Marshall Space Flight Center, Huntsville, AL, 35812</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Tim Page</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Amentum Space Exploration Division, Huntsville, AL, 35812</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Jose </a:t>
            </a:r>
            <a:r>
              <a:rPr lang="en-US" sz="1600" dirty="0" err="1">
                <a:solidFill>
                  <a:schemeClr val="bg1"/>
                </a:solidFill>
                <a:effectLst/>
                <a:latin typeface="Times New Roman" panose="02020603050405020304" pitchFamily="18" charset="0"/>
                <a:ea typeface="Times New Roman" panose="02020603050405020304" pitchFamily="18" charset="0"/>
              </a:rPr>
              <a:t>Dobarco</a:t>
            </a:r>
            <a:r>
              <a:rPr lang="en-US" sz="1600" dirty="0">
                <a:solidFill>
                  <a:schemeClr val="bg1"/>
                </a:solidFill>
                <a:effectLst/>
                <a:latin typeface="Times New Roman" panose="02020603050405020304" pitchFamily="18" charset="0"/>
                <a:ea typeface="Times New Roman" panose="02020603050405020304" pitchFamily="18" charset="0"/>
              </a:rPr>
              <a:t>-Otero</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HX5 LLC, Houston, TX, 77058</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Geronimo Quintanilla, Thomas B. Slusser, Zane W. Mittag, Juan M. Barragan, Angel Alvarez-Hernandez</a:t>
            </a:r>
            <a:r>
              <a:rPr lang="en-US" sz="1600" baseline="30000" dirty="0">
                <a:solidFill>
                  <a:schemeClr val="bg1"/>
                </a:solidFill>
                <a:effectLst/>
                <a:latin typeface="Times New Roman" panose="02020603050405020304" pitchFamily="18" charset="0"/>
                <a:ea typeface="Times New Roman" panose="02020603050405020304" pitchFamily="18" charset="0"/>
              </a:rPr>
              <a:t> </a:t>
            </a:r>
            <a:endParaRPr lang="en-US" sz="1600" dirty="0">
              <a:solidFill>
                <a:schemeClr val="bg1"/>
              </a:solidFill>
              <a:effectLst/>
              <a:latin typeface="Times New Roman" panose="02020603050405020304" pitchFamily="18" charset="0"/>
              <a:ea typeface="Times New Roman" panose="02020603050405020304" pitchFamily="18" charset="0"/>
            </a:endParaRP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NASA Johnson Space Center, Houston, TX, 77058</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David C. Bugby </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NASA Jet Propulsion Laboratory, Pasadena, CA 91109</a:t>
            </a:r>
          </a:p>
          <a:p>
            <a:pPr marL="0" marR="0" algn="ctr">
              <a:spcBef>
                <a:spcPts val="0"/>
              </a:spcBef>
            </a:pPr>
            <a:r>
              <a:rPr lang="en-US" sz="1600" dirty="0">
                <a:solidFill>
                  <a:schemeClr val="bg1"/>
                </a:solidFill>
                <a:effectLst/>
                <a:latin typeface="Times New Roman" panose="02020603050405020304" pitchFamily="18" charset="0"/>
                <a:ea typeface="Times New Roman" panose="02020603050405020304" pitchFamily="18" charset="0"/>
              </a:rPr>
              <a:t>Jimmy Hughes, Joshua Smay, and Calin Tarau </a:t>
            </a:r>
          </a:p>
          <a:p>
            <a:pPr marL="0" marR="0" algn="ctr">
              <a:spcBef>
                <a:spcPts val="0"/>
              </a:spcBef>
            </a:pPr>
            <a:r>
              <a:rPr lang="en-US" sz="1600" i="1" dirty="0">
                <a:solidFill>
                  <a:schemeClr val="bg1"/>
                </a:solidFill>
                <a:effectLst/>
                <a:latin typeface="Times New Roman" panose="02020603050405020304" pitchFamily="18" charset="0"/>
                <a:ea typeface="Times New Roman" panose="02020603050405020304" pitchFamily="18" charset="0"/>
              </a:rPr>
              <a:t>Advanced Cooling Technologies, Lancaster, PA, 17601</a:t>
            </a:r>
          </a:p>
        </p:txBody>
      </p:sp>
    </p:spTree>
    <p:extLst>
      <p:ext uri="{BB962C8B-B14F-4D97-AF65-F5344CB8AC3E}">
        <p14:creationId xmlns:p14="http://schemas.microsoft.com/office/powerpoint/2010/main" val="189517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9A96E-2FCB-6DF2-9650-95995B6DCC30}"/>
              </a:ext>
            </a:extLst>
          </p:cNvPr>
          <p:cNvSpPr>
            <a:spLocks noGrp="1"/>
          </p:cNvSpPr>
          <p:nvPr>
            <p:ph type="sldNum" sz="quarter" idx="12"/>
          </p:nvPr>
        </p:nvSpPr>
        <p:spPr/>
        <p:txBody>
          <a:bodyPr/>
          <a:lstStyle/>
          <a:p>
            <a:fld id="{2E8C51FE-49D9-314D-9957-ABBF7DDE8782}" type="slidenum">
              <a:rPr lang="en-US" smtClean="0"/>
              <a:pPr/>
              <a:t>10</a:t>
            </a:fld>
            <a:endParaRPr lang="en-US" dirty="0"/>
          </a:p>
        </p:txBody>
      </p:sp>
      <p:sp>
        <p:nvSpPr>
          <p:cNvPr id="9" name="Title 1">
            <a:extLst>
              <a:ext uri="{FF2B5EF4-FFF2-40B4-BE49-F238E27FC236}">
                <a16:creationId xmlns:a16="http://schemas.microsoft.com/office/drawing/2014/main" id="{3988D3A3-8738-F828-61A4-FF6D5E31B62D}"/>
              </a:ext>
            </a:extLst>
          </p:cNvPr>
          <p:cNvSpPr>
            <a:spLocks noGrp="1"/>
          </p:cNvSpPr>
          <p:nvPr>
            <p:ph type="title"/>
          </p:nvPr>
        </p:nvSpPr>
        <p:spPr>
          <a:xfrm>
            <a:off x="168896" y="243013"/>
            <a:ext cx="10393680" cy="535531"/>
          </a:xfrm>
        </p:spPr>
        <p:txBody>
          <a:bodyPr/>
          <a:lstStyle/>
          <a:p>
            <a:r>
              <a:rPr lang="en-US" sz="3200" dirty="0"/>
              <a:t>Hibernation TVAC #1</a:t>
            </a:r>
          </a:p>
        </p:txBody>
      </p:sp>
      <p:pic>
        <p:nvPicPr>
          <p:cNvPr id="10" name="Picture 9">
            <a:extLst>
              <a:ext uri="{FF2B5EF4-FFF2-40B4-BE49-F238E27FC236}">
                <a16:creationId xmlns:a16="http://schemas.microsoft.com/office/drawing/2014/main" id="{FAEA1C94-A0C4-8086-6480-A7E16B7BA061}"/>
              </a:ext>
            </a:extLst>
          </p:cNvPr>
          <p:cNvPicPr>
            <a:picLocks noChangeAspect="1"/>
          </p:cNvPicPr>
          <p:nvPr/>
        </p:nvPicPr>
        <p:blipFill>
          <a:blip r:embed="rId2"/>
          <a:stretch>
            <a:fillRect/>
          </a:stretch>
        </p:blipFill>
        <p:spPr>
          <a:xfrm>
            <a:off x="3548588" y="1584322"/>
            <a:ext cx="8402714" cy="3689355"/>
          </a:xfrm>
          <a:prstGeom prst="rect">
            <a:avLst/>
          </a:prstGeom>
        </p:spPr>
      </p:pic>
      <p:sp>
        <p:nvSpPr>
          <p:cNvPr id="11" name="TextBox 10">
            <a:extLst>
              <a:ext uri="{FF2B5EF4-FFF2-40B4-BE49-F238E27FC236}">
                <a16:creationId xmlns:a16="http://schemas.microsoft.com/office/drawing/2014/main" id="{DC93057A-B840-8875-5A52-C8D4440E33BD}"/>
              </a:ext>
            </a:extLst>
          </p:cNvPr>
          <p:cNvSpPr txBox="1"/>
          <p:nvPr/>
        </p:nvSpPr>
        <p:spPr>
          <a:xfrm>
            <a:off x="168896" y="1898856"/>
            <a:ext cx="3234450" cy="2862322"/>
          </a:xfrm>
          <a:prstGeom prst="rect">
            <a:avLst/>
          </a:prstGeom>
          <a:noFill/>
        </p:spPr>
        <p:txBody>
          <a:bodyPr wrap="square" rtlCol="0">
            <a:spAutoFit/>
          </a:bodyPr>
          <a:lstStyle/>
          <a:p>
            <a:r>
              <a:rPr lang="en-US" dirty="0"/>
              <a:t>Several conditions tested:</a:t>
            </a:r>
          </a:p>
          <a:p>
            <a:pPr marL="285750" indent="-285750">
              <a:buFont typeface="Arial" panose="020B0604020202020204" pitchFamily="34" charset="0"/>
              <a:buChar char="•"/>
            </a:pPr>
            <a:r>
              <a:rPr lang="en-US" dirty="0"/>
              <a:t>Thermostat Temp set point: --30</a:t>
            </a:r>
            <a:r>
              <a:rPr lang="en-US" dirty="0">
                <a:latin typeface="Calibri" panose="020F0502020204030204" pitchFamily="34" charset="0"/>
                <a:cs typeface="Calibri" panose="020F0502020204030204" pitchFamily="34" charset="0"/>
              </a:rPr>
              <a:t>°</a:t>
            </a:r>
            <a:r>
              <a:rPr lang="en-US" dirty="0"/>
              <a:t>C -16.11</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Baseline -22.1</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Heater power: 16.1 W</a:t>
            </a:r>
          </a:p>
          <a:p>
            <a:pPr marL="742950" lvl="1" indent="-285750">
              <a:buFont typeface="Arial" panose="020B0604020202020204" pitchFamily="34" charset="0"/>
              <a:buChar char="•"/>
            </a:pPr>
            <a:r>
              <a:rPr lang="en-US" dirty="0"/>
              <a:t>Duty cycle: 8.5 W</a:t>
            </a:r>
          </a:p>
          <a:p>
            <a:pPr marL="285750" indent="-285750">
              <a:buFont typeface="Arial" panose="020B0604020202020204" pitchFamily="34" charset="0"/>
              <a:buChar char="•"/>
            </a:pPr>
            <a:r>
              <a:rPr lang="en-US" dirty="0"/>
              <a:t>LHP in reverse flow.</a:t>
            </a:r>
          </a:p>
          <a:p>
            <a:pPr marL="285750" indent="-285750">
              <a:buFont typeface="Arial" panose="020B0604020202020204" pitchFamily="34" charset="0"/>
              <a:buChar char="•"/>
            </a:pPr>
            <a:r>
              <a:rPr lang="en-US" dirty="0"/>
              <a:t>Tested without TCV with PID temperature control set point at -22.1</a:t>
            </a:r>
            <a:r>
              <a:rPr lang="en-US" dirty="0">
                <a:latin typeface="Calibri" panose="020F0502020204030204" pitchFamily="34" charset="0"/>
                <a:cs typeface="Calibri" panose="020F0502020204030204" pitchFamily="34" charset="0"/>
              </a:rPr>
              <a:t>°</a:t>
            </a:r>
            <a:r>
              <a:rPr lang="en-US" dirty="0"/>
              <a:t>C.: 95.8 W</a:t>
            </a:r>
          </a:p>
        </p:txBody>
      </p:sp>
    </p:spTree>
    <p:extLst>
      <p:ext uri="{BB962C8B-B14F-4D97-AF65-F5344CB8AC3E}">
        <p14:creationId xmlns:p14="http://schemas.microsoft.com/office/powerpoint/2010/main" val="8377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89922-6B22-CEE5-172C-3478E9F42B9D}"/>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11</a:t>
            </a:fld>
            <a:endParaRPr lang="en-US" dirty="0"/>
          </a:p>
        </p:txBody>
      </p:sp>
      <p:sp>
        <p:nvSpPr>
          <p:cNvPr id="6" name="Title 1">
            <a:extLst>
              <a:ext uri="{FF2B5EF4-FFF2-40B4-BE49-F238E27FC236}">
                <a16:creationId xmlns:a16="http://schemas.microsoft.com/office/drawing/2014/main" id="{3C75AFA0-5370-7FB6-2110-B8F3C00FB214}"/>
              </a:ext>
            </a:extLst>
          </p:cNvPr>
          <p:cNvSpPr>
            <a:spLocks noGrp="1"/>
          </p:cNvSpPr>
          <p:nvPr>
            <p:ph type="title"/>
          </p:nvPr>
        </p:nvSpPr>
        <p:spPr>
          <a:xfrm>
            <a:off x="168896" y="243013"/>
            <a:ext cx="10393680" cy="535531"/>
          </a:xfrm>
        </p:spPr>
        <p:txBody>
          <a:bodyPr/>
          <a:lstStyle/>
          <a:p>
            <a:r>
              <a:rPr lang="en-US" sz="3200" dirty="0"/>
              <a:t>Hibernation TVAC #4</a:t>
            </a:r>
          </a:p>
        </p:txBody>
      </p:sp>
      <p:pic>
        <p:nvPicPr>
          <p:cNvPr id="7" name="Picture 6">
            <a:extLst>
              <a:ext uri="{FF2B5EF4-FFF2-40B4-BE49-F238E27FC236}">
                <a16:creationId xmlns:a16="http://schemas.microsoft.com/office/drawing/2014/main" id="{D6733BD6-07AD-2D99-1028-495751390A73}"/>
              </a:ext>
            </a:extLst>
          </p:cNvPr>
          <p:cNvPicPr>
            <a:picLocks noChangeAspect="1"/>
          </p:cNvPicPr>
          <p:nvPr/>
        </p:nvPicPr>
        <p:blipFill>
          <a:blip r:embed="rId2"/>
          <a:stretch>
            <a:fillRect/>
          </a:stretch>
        </p:blipFill>
        <p:spPr>
          <a:xfrm>
            <a:off x="4034117" y="426570"/>
            <a:ext cx="8157883" cy="4082428"/>
          </a:xfrm>
          <a:prstGeom prst="rect">
            <a:avLst/>
          </a:prstGeom>
        </p:spPr>
      </p:pic>
      <p:pic>
        <p:nvPicPr>
          <p:cNvPr id="8" name="Picture 7">
            <a:extLst>
              <a:ext uri="{FF2B5EF4-FFF2-40B4-BE49-F238E27FC236}">
                <a16:creationId xmlns:a16="http://schemas.microsoft.com/office/drawing/2014/main" id="{20C65947-830C-523B-8ED7-BD4DFCA541A6}"/>
              </a:ext>
            </a:extLst>
          </p:cNvPr>
          <p:cNvPicPr>
            <a:picLocks noChangeAspect="1"/>
          </p:cNvPicPr>
          <p:nvPr/>
        </p:nvPicPr>
        <p:blipFill>
          <a:blip r:embed="rId3"/>
          <a:stretch>
            <a:fillRect/>
          </a:stretch>
        </p:blipFill>
        <p:spPr>
          <a:xfrm>
            <a:off x="1590083" y="4632177"/>
            <a:ext cx="8085058" cy="1611867"/>
          </a:xfrm>
          <a:prstGeom prst="rect">
            <a:avLst/>
          </a:prstGeom>
        </p:spPr>
      </p:pic>
      <p:sp>
        <p:nvSpPr>
          <p:cNvPr id="2" name="TextBox 1">
            <a:extLst>
              <a:ext uri="{FF2B5EF4-FFF2-40B4-BE49-F238E27FC236}">
                <a16:creationId xmlns:a16="http://schemas.microsoft.com/office/drawing/2014/main" id="{C9B7BA9C-E2D1-589B-6A3D-E359A0BE749F}"/>
              </a:ext>
            </a:extLst>
          </p:cNvPr>
          <p:cNvSpPr txBox="1"/>
          <p:nvPr/>
        </p:nvSpPr>
        <p:spPr>
          <a:xfrm>
            <a:off x="257687" y="1136856"/>
            <a:ext cx="3234450" cy="2031325"/>
          </a:xfrm>
          <a:prstGeom prst="rect">
            <a:avLst/>
          </a:prstGeom>
          <a:noFill/>
        </p:spPr>
        <p:txBody>
          <a:bodyPr wrap="square" rtlCol="0">
            <a:spAutoFit/>
          </a:bodyPr>
          <a:lstStyle/>
          <a:p>
            <a:r>
              <a:rPr lang="en-US" dirty="0"/>
              <a:t>Several conditions tested:</a:t>
            </a:r>
          </a:p>
          <a:p>
            <a:pPr marL="285750" indent="-285750">
              <a:buFont typeface="Arial" panose="020B0604020202020204" pitchFamily="34" charset="0"/>
              <a:buChar char="•"/>
            </a:pPr>
            <a:r>
              <a:rPr lang="en-US" dirty="0"/>
              <a:t>Baseline -22.1</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Cold set point -27.1</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Intermediate hibernation with sun heating the radiator, 64W, effective </a:t>
            </a:r>
            <a:r>
              <a:rPr lang="en-US" dirty="0" err="1"/>
              <a:t>Tsink</a:t>
            </a:r>
            <a:r>
              <a:rPr lang="en-US" dirty="0"/>
              <a:t> -53</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LHP in reverse flow.</a:t>
            </a:r>
          </a:p>
        </p:txBody>
      </p:sp>
    </p:spTree>
    <p:extLst>
      <p:ext uri="{BB962C8B-B14F-4D97-AF65-F5344CB8AC3E}">
        <p14:creationId xmlns:p14="http://schemas.microsoft.com/office/powerpoint/2010/main" val="759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510185-5733-35C1-9175-89B3AB4F256C}"/>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12</a:t>
            </a:fld>
            <a:endParaRPr lang="en-US" dirty="0"/>
          </a:p>
        </p:txBody>
      </p:sp>
      <p:pic>
        <p:nvPicPr>
          <p:cNvPr id="6" name="Picture 5">
            <a:extLst>
              <a:ext uri="{FF2B5EF4-FFF2-40B4-BE49-F238E27FC236}">
                <a16:creationId xmlns:a16="http://schemas.microsoft.com/office/drawing/2014/main" id="{0924AB58-5B0B-90A5-38DA-660781D4CF43}"/>
              </a:ext>
            </a:extLst>
          </p:cNvPr>
          <p:cNvPicPr>
            <a:picLocks noChangeAspect="1"/>
          </p:cNvPicPr>
          <p:nvPr/>
        </p:nvPicPr>
        <p:blipFill>
          <a:blip r:embed="rId2"/>
          <a:stretch>
            <a:fillRect/>
          </a:stretch>
        </p:blipFill>
        <p:spPr>
          <a:xfrm>
            <a:off x="4559858" y="265945"/>
            <a:ext cx="7463246" cy="4166182"/>
          </a:xfrm>
          <a:prstGeom prst="rect">
            <a:avLst/>
          </a:prstGeom>
        </p:spPr>
      </p:pic>
      <p:sp>
        <p:nvSpPr>
          <p:cNvPr id="7" name="Title 1">
            <a:extLst>
              <a:ext uri="{FF2B5EF4-FFF2-40B4-BE49-F238E27FC236}">
                <a16:creationId xmlns:a16="http://schemas.microsoft.com/office/drawing/2014/main" id="{BC540FDA-5F56-4B82-DBDC-40AFE1E53071}"/>
              </a:ext>
            </a:extLst>
          </p:cNvPr>
          <p:cNvSpPr>
            <a:spLocks noGrp="1"/>
          </p:cNvSpPr>
          <p:nvPr>
            <p:ph type="title"/>
          </p:nvPr>
        </p:nvSpPr>
        <p:spPr>
          <a:xfrm>
            <a:off x="168896" y="243013"/>
            <a:ext cx="10393680" cy="535531"/>
          </a:xfrm>
        </p:spPr>
        <p:txBody>
          <a:bodyPr/>
          <a:lstStyle/>
          <a:p>
            <a:r>
              <a:rPr lang="en-US" sz="3200" dirty="0"/>
              <a:t>LHP Startup</a:t>
            </a:r>
          </a:p>
        </p:txBody>
      </p:sp>
      <p:sp>
        <p:nvSpPr>
          <p:cNvPr id="2" name="TextBox 1">
            <a:extLst>
              <a:ext uri="{FF2B5EF4-FFF2-40B4-BE49-F238E27FC236}">
                <a16:creationId xmlns:a16="http://schemas.microsoft.com/office/drawing/2014/main" id="{D13EBB6D-5B12-CA71-3E94-D8E3319F6A79}"/>
              </a:ext>
            </a:extLst>
          </p:cNvPr>
          <p:cNvSpPr txBox="1"/>
          <p:nvPr/>
        </p:nvSpPr>
        <p:spPr>
          <a:xfrm>
            <a:off x="156754" y="778544"/>
            <a:ext cx="4403104" cy="2585323"/>
          </a:xfrm>
          <a:prstGeom prst="rect">
            <a:avLst/>
          </a:prstGeom>
          <a:noFill/>
        </p:spPr>
        <p:txBody>
          <a:bodyPr wrap="square" rtlCol="0">
            <a:spAutoFit/>
          </a:bodyPr>
          <a:lstStyle/>
          <a:p>
            <a:r>
              <a:rPr lang="en-US" dirty="0"/>
              <a:t>Wakeup post-hibernation:</a:t>
            </a:r>
          </a:p>
          <a:p>
            <a:pPr marL="285750" indent="-285750">
              <a:buFont typeface="Arial" panose="020B0604020202020204" pitchFamily="34" charset="0"/>
              <a:buChar char="•"/>
            </a:pPr>
            <a:r>
              <a:rPr lang="en-US" dirty="0"/>
              <a:t>Heaters are set to bring the </a:t>
            </a:r>
            <a:r>
              <a:rPr lang="en-US" dirty="0" err="1"/>
              <a:t>warmbox</a:t>
            </a:r>
            <a:r>
              <a:rPr lang="en-US" dirty="0"/>
              <a:t> temperature within operational temperature.</a:t>
            </a:r>
          </a:p>
          <a:p>
            <a:pPr marL="285750" indent="-285750">
              <a:buFont typeface="Arial" panose="020B0604020202020204" pitchFamily="34" charset="0"/>
              <a:buChar char="•"/>
            </a:pPr>
            <a:r>
              <a:rPr lang="en-US" dirty="0"/>
              <a:t>Two heaters working in parallel with two different on/off temperature set points.</a:t>
            </a:r>
          </a:p>
          <a:p>
            <a:pPr marL="285750" indent="-285750">
              <a:buFont typeface="Arial" panose="020B0604020202020204" pitchFamily="34" charset="0"/>
              <a:buChar char="•"/>
            </a:pPr>
            <a:r>
              <a:rPr lang="en-US" dirty="0"/>
              <a:t>Some components, IAU and transceiver, are powered on automatically (mass sim. #3).</a:t>
            </a:r>
          </a:p>
        </p:txBody>
      </p:sp>
      <p:pic>
        <p:nvPicPr>
          <p:cNvPr id="5" name="Picture 4">
            <a:extLst>
              <a:ext uri="{FF2B5EF4-FFF2-40B4-BE49-F238E27FC236}">
                <a16:creationId xmlns:a16="http://schemas.microsoft.com/office/drawing/2014/main" id="{CD65D8D3-4FD7-81E6-BAC1-BEF0518D59CF}"/>
              </a:ext>
            </a:extLst>
          </p:cNvPr>
          <p:cNvPicPr>
            <a:picLocks noChangeAspect="1"/>
          </p:cNvPicPr>
          <p:nvPr/>
        </p:nvPicPr>
        <p:blipFill>
          <a:blip r:embed="rId3"/>
          <a:stretch>
            <a:fillRect/>
          </a:stretch>
        </p:blipFill>
        <p:spPr>
          <a:xfrm>
            <a:off x="168895" y="3623850"/>
            <a:ext cx="2138876" cy="2868161"/>
          </a:xfrm>
          <a:prstGeom prst="rect">
            <a:avLst/>
          </a:prstGeom>
        </p:spPr>
      </p:pic>
      <p:sp>
        <p:nvSpPr>
          <p:cNvPr id="9" name="TextBox 8">
            <a:extLst>
              <a:ext uri="{FF2B5EF4-FFF2-40B4-BE49-F238E27FC236}">
                <a16:creationId xmlns:a16="http://schemas.microsoft.com/office/drawing/2014/main" id="{5F6AFADA-83A4-3A48-A1BA-F29D92ABFF0B}"/>
              </a:ext>
            </a:extLst>
          </p:cNvPr>
          <p:cNvSpPr txBox="1"/>
          <p:nvPr/>
        </p:nvSpPr>
        <p:spPr>
          <a:xfrm>
            <a:off x="2496796" y="4460686"/>
            <a:ext cx="9601724" cy="2031325"/>
          </a:xfrm>
          <a:prstGeom prst="rect">
            <a:avLst/>
          </a:prstGeom>
          <a:noFill/>
        </p:spPr>
        <p:txBody>
          <a:bodyPr wrap="square">
            <a:spAutoFit/>
          </a:bodyPr>
          <a:lstStyle/>
          <a:p>
            <a:pPr marL="285750" indent="-285750">
              <a:buFont typeface="Arial" panose="020B0604020202020204" pitchFamily="34" charset="0"/>
              <a:buChar char="•"/>
            </a:pPr>
            <a:r>
              <a:rPr lang="en-US" dirty="0"/>
              <a:t>During hibernation, the LHP stayed in reverse flow. Liquid line TC temperature hotter than vapor line TC temperature.</a:t>
            </a:r>
          </a:p>
          <a:p>
            <a:pPr marL="285750" indent="-285750">
              <a:buFont typeface="Arial" panose="020B0604020202020204" pitchFamily="34" charset="0"/>
              <a:buChar char="•"/>
            </a:pPr>
            <a:r>
              <a:rPr lang="en-US" dirty="0"/>
              <a:t>LHP shifted to forward flow when the TCV reached its fully open temperature set point (blocking the flow through the TCV bypass line into the CC).</a:t>
            </a:r>
          </a:p>
          <a:p>
            <a:pPr marL="285750" indent="-285750">
              <a:buFont typeface="Arial" panose="020B0604020202020204" pitchFamily="34" charset="0"/>
              <a:buChar char="•"/>
            </a:pPr>
            <a:r>
              <a:rPr lang="en-US" dirty="0"/>
              <a:t>Consistent and repetitive LHP startup except when forcing the LHP into reverse flow using the CC heaters (hot shutdown). In that scenario, vapor line heaters power on is needed to force the LHP into forward flow.  </a:t>
            </a:r>
          </a:p>
        </p:txBody>
      </p:sp>
    </p:spTree>
    <p:extLst>
      <p:ext uri="{BB962C8B-B14F-4D97-AF65-F5344CB8AC3E}">
        <p14:creationId xmlns:p14="http://schemas.microsoft.com/office/powerpoint/2010/main" val="27074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5C3D-3B24-C76A-7FB6-F01E7A99974E}"/>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13</a:t>
            </a:fld>
            <a:endParaRPr lang="en-US" dirty="0"/>
          </a:p>
        </p:txBody>
      </p:sp>
      <p:pic>
        <p:nvPicPr>
          <p:cNvPr id="6" name="Picture 5">
            <a:extLst>
              <a:ext uri="{FF2B5EF4-FFF2-40B4-BE49-F238E27FC236}">
                <a16:creationId xmlns:a16="http://schemas.microsoft.com/office/drawing/2014/main" id="{DB1855FD-E1BE-BDA4-92A6-6D5AFB8D31AA}"/>
              </a:ext>
            </a:extLst>
          </p:cNvPr>
          <p:cNvPicPr>
            <a:picLocks noChangeAspect="1"/>
          </p:cNvPicPr>
          <p:nvPr/>
        </p:nvPicPr>
        <p:blipFill>
          <a:blip r:embed="rId2"/>
          <a:stretch>
            <a:fillRect/>
          </a:stretch>
        </p:blipFill>
        <p:spPr>
          <a:xfrm>
            <a:off x="6215777" y="1"/>
            <a:ext cx="5976223" cy="3341194"/>
          </a:xfrm>
          <a:prstGeom prst="rect">
            <a:avLst/>
          </a:prstGeom>
        </p:spPr>
      </p:pic>
      <p:sp>
        <p:nvSpPr>
          <p:cNvPr id="7" name="Title 1">
            <a:extLst>
              <a:ext uri="{FF2B5EF4-FFF2-40B4-BE49-F238E27FC236}">
                <a16:creationId xmlns:a16="http://schemas.microsoft.com/office/drawing/2014/main" id="{ECD93AEB-64A6-CED2-73BF-D65F2DD2CFA9}"/>
              </a:ext>
            </a:extLst>
          </p:cNvPr>
          <p:cNvSpPr>
            <a:spLocks noGrp="1"/>
          </p:cNvSpPr>
          <p:nvPr>
            <p:ph type="title"/>
          </p:nvPr>
        </p:nvSpPr>
        <p:spPr>
          <a:xfrm>
            <a:off x="168896" y="243013"/>
            <a:ext cx="10393680" cy="535531"/>
          </a:xfrm>
        </p:spPr>
        <p:txBody>
          <a:bodyPr/>
          <a:lstStyle/>
          <a:p>
            <a:r>
              <a:rPr lang="en-US" sz="3200" dirty="0"/>
              <a:t>LHP Hot Shutdown</a:t>
            </a:r>
          </a:p>
        </p:txBody>
      </p:sp>
      <p:pic>
        <p:nvPicPr>
          <p:cNvPr id="8" name="Picture 7">
            <a:extLst>
              <a:ext uri="{FF2B5EF4-FFF2-40B4-BE49-F238E27FC236}">
                <a16:creationId xmlns:a16="http://schemas.microsoft.com/office/drawing/2014/main" id="{5DB46770-5472-1EC3-DE4A-3B40FD5B8142}"/>
              </a:ext>
            </a:extLst>
          </p:cNvPr>
          <p:cNvPicPr>
            <a:picLocks noChangeAspect="1"/>
          </p:cNvPicPr>
          <p:nvPr/>
        </p:nvPicPr>
        <p:blipFill>
          <a:blip r:embed="rId3"/>
          <a:stretch>
            <a:fillRect/>
          </a:stretch>
        </p:blipFill>
        <p:spPr>
          <a:xfrm>
            <a:off x="6215777" y="3289493"/>
            <a:ext cx="5976223" cy="3255636"/>
          </a:xfrm>
          <a:prstGeom prst="rect">
            <a:avLst/>
          </a:prstGeom>
        </p:spPr>
      </p:pic>
      <p:sp>
        <p:nvSpPr>
          <p:cNvPr id="2" name="TextBox 1">
            <a:extLst>
              <a:ext uri="{FF2B5EF4-FFF2-40B4-BE49-F238E27FC236}">
                <a16:creationId xmlns:a16="http://schemas.microsoft.com/office/drawing/2014/main" id="{C309E2F5-DA5F-B854-4CE3-9FECDFDB56F0}"/>
              </a:ext>
            </a:extLst>
          </p:cNvPr>
          <p:cNvSpPr txBox="1"/>
          <p:nvPr/>
        </p:nvSpPr>
        <p:spPr>
          <a:xfrm>
            <a:off x="156752" y="778544"/>
            <a:ext cx="5721533" cy="5078313"/>
          </a:xfrm>
          <a:prstGeom prst="rect">
            <a:avLst/>
          </a:prstGeom>
          <a:noFill/>
        </p:spPr>
        <p:txBody>
          <a:bodyPr wrap="square" rtlCol="0">
            <a:spAutoFit/>
          </a:bodyPr>
          <a:lstStyle/>
          <a:p>
            <a:r>
              <a:rPr lang="en-US" dirty="0"/>
              <a:t>LHP hot Shutdown:</a:t>
            </a:r>
          </a:p>
          <a:p>
            <a:pPr marL="285750" indent="-285750">
              <a:buFont typeface="Arial" panose="020B0604020202020204" pitchFamily="34" charset="0"/>
              <a:buChar char="•"/>
            </a:pPr>
            <a:r>
              <a:rPr lang="en-US" dirty="0"/>
              <a:t>Reduce the LHP heat transport capability to increase the avionic boxes temperature and perform bakeout.</a:t>
            </a:r>
          </a:p>
          <a:p>
            <a:pPr marL="285750" indent="-285750">
              <a:buFont typeface="Arial" panose="020B0604020202020204" pitchFamily="34" charset="0"/>
              <a:buChar char="•"/>
            </a:pPr>
            <a:r>
              <a:rPr lang="en-US" dirty="0"/>
              <a:t>LHP hot shutdown initialized by applying:</a:t>
            </a:r>
          </a:p>
          <a:p>
            <a:pPr marL="800100" lvl="1" indent="-342900">
              <a:buFont typeface="+mj-lt"/>
              <a:buAutoNum type="arabicPeriod"/>
            </a:pPr>
            <a:r>
              <a:rPr lang="en-US" dirty="0"/>
              <a:t>36 W on the CC heaters with on/off temperature set point of 45°C/50°C.</a:t>
            </a:r>
          </a:p>
          <a:p>
            <a:pPr marL="800100" lvl="1" indent="-342900">
              <a:buFont typeface="+mj-lt"/>
              <a:buAutoNum type="arabicPeriod"/>
            </a:pPr>
            <a:r>
              <a:rPr lang="en-US" dirty="0"/>
              <a:t>Mass simulator #1 with constant 15 W.</a:t>
            </a:r>
          </a:p>
          <a:p>
            <a:pPr marL="800100" lvl="1" indent="-342900">
              <a:buFont typeface="+mj-lt"/>
              <a:buAutoNum type="arabicPeriod"/>
            </a:pPr>
            <a:r>
              <a:rPr lang="en-US" dirty="0"/>
              <a:t>Mass simulator #3 with constant 40 W.</a:t>
            </a:r>
          </a:p>
          <a:p>
            <a:pPr marL="800100" lvl="1" indent="-342900">
              <a:buFont typeface="+mj-lt"/>
              <a:buAutoNum type="arabicPeriod"/>
            </a:pPr>
            <a:r>
              <a:rPr lang="en-US" dirty="0"/>
              <a:t>45 W on the heat spreader heaters with on/off temperature set point of 35°C/40°C.</a:t>
            </a:r>
          </a:p>
          <a:p>
            <a:pPr marL="285750" indent="-285750">
              <a:buFont typeface="Arial" panose="020B0604020202020204" pitchFamily="34" charset="0"/>
              <a:buChar char="•"/>
            </a:pPr>
            <a:r>
              <a:rPr lang="en-US" dirty="0"/>
              <a:t>The initial condition was steady ops. at ~0°C. This implies the TCV was partially open, allowing CC vapor to flow into the radiator. LHP shutdown happened when the TCV became fully open.</a:t>
            </a:r>
          </a:p>
          <a:p>
            <a:pPr marL="285750" indent="-285750">
              <a:buFont typeface="Arial" panose="020B0604020202020204" pitchFamily="34" charset="0"/>
              <a:buChar char="•"/>
            </a:pPr>
            <a:r>
              <a:rPr lang="en-US" dirty="0"/>
              <a:t>When the initial condition was changed to +25°C the LHP shutdown happened almost immediately confirming the TCV bypass hypothesis.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325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053D3E-D78E-E9B0-1CCD-4B6D17F8C39C}"/>
              </a:ext>
            </a:extLst>
          </p:cNvPr>
          <p:cNvSpPr>
            <a:spLocks noGrp="1"/>
          </p:cNvSpPr>
          <p:nvPr>
            <p:ph type="sldNum" sz="quarter" idx="12"/>
          </p:nvPr>
        </p:nvSpPr>
        <p:spPr/>
        <p:txBody>
          <a:bodyPr/>
          <a:lstStyle/>
          <a:p>
            <a:fld id="{2E8C51FE-49D9-314D-9957-ABBF7DDE8782}" type="slidenum">
              <a:rPr lang="en-US" smtClean="0"/>
              <a:pPr/>
              <a:t>14</a:t>
            </a:fld>
            <a:endParaRPr lang="en-US" dirty="0"/>
          </a:p>
        </p:txBody>
      </p:sp>
      <p:sp>
        <p:nvSpPr>
          <p:cNvPr id="6" name="Title 1">
            <a:extLst>
              <a:ext uri="{FF2B5EF4-FFF2-40B4-BE49-F238E27FC236}">
                <a16:creationId xmlns:a16="http://schemas.microsoft.com/office/drawing/2014/main" id="{9AA09111-1816-75CE-79C5-F06F303A44F8}"/>
              </a:ext>
            </a:extLst>
          </p:cNvPr>
          <p:cNvSpPr>
            <a:spLocks noGrp="1"/>
          </p:cNvSpPr>
          <p:nvPr>
            <p:ph type="title"/>
          </p:nvPr>
        </p:nvSpPr>
        <p:spPr>
          <a:xfrm>
            <a:off x="168896" y="243013"/>
            <a:ext cx="10393680" cy="535531"/>
          </a:xfrm>
        </p:spPr>
        <p:txBody>
          <a:bodyPr/>
          <a:lstStyle/>
          <a:p>
            <a:r>
              <a:rPr lang="en-US" sz="3200" dirty="0"/>
              <a:t>Summary</a:t>
            </a:r>
          </a:p>
        </p:txBody>
      </p:sp>
      <p:sp>
        <p:nvSpPr>
          <p:cNvPr id="3" name="TextBox 2">
            <a:extLst>
              <a:ext uri="{FF2B5EF4-FFF2-40B4-BE49-F238E27FC236}">
                <a16:creationId xmlns:a16="http://schemas.microsoft.com/office/drawing/2014/main" id="{79E80F63-3662-D58B-BC1E-8977C9B085F5}"/>
              </a:ext>
            </a:extLst>
          </p:cNvPr>
          <p:cNvSpPr txBox="1"/>
          <p:nvPr/>
        </p:nvSpPr>
        <p:spPr>
          <a:xfrm>
            <a:off x="374469" y="778544"/>
            <a:ext cx="6409507" cy="5355312"/>
          </a:xfrm>
          <a:prstGeom prst="rect">
            <a:avLst/>
          </a:prstGeom>
          <a:noFill/>
        </p:spPr>
        <p:txBody>
          <a:bodyPr wrap="square">
            <a:spAutoFit/>
          </a:bodyPr>
          <a:lstStyle/>
          <a:p>
            <a:pPr marL="285750" indent="-285750">
              <a:buFont typeface="Arial" panose="020B0604020202020204" pitchFamily="34" charset="0"/>
              <a:buChar char="•"/>
            </a:pPr>
            <a:r>
              <a:rPr lang="en-US" dirty="0"/>
              <a:t>LHP can operate stable under Earth and Moon-like environment for a broad range of thermal loads.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to model and correlate LHP performance. Specifically, steady state tests provided a relationship between the LHP heat transport capacity as a function of the thermal loads and evaporator and condenser temperatures.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LHP heat transport was significantly reduced during hibernation by incorporating a TCV into the LHP design.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Successful LHP self-startup post hibernation. Tested heating the vapor line when assistance to force forward flow was needed.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Successful LHP hot shutdown by heating the CC.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Practice flight rules and thermal console operator training. LHP startup and hot shutdown allowed for a real-life console operator practice.</a:t>
            </a:r>
          </a:p>
        </p:txBody>
      </p:sp>
      <p:pic>
        <p:nvPicPr>
          <p:cNvPr id="8" name="Picture 7">
            <a:extLst>
              <a:ext uri="{FF2B5EF4-FFF2-40B4-BE49-F238E27FC236}">
                <a16:creationId xmlns:a16="http://schemas.microsoft.com/office/drawing/2014/main" id="{0A22F04C-8AAA-98C2-C349-63E04C87BDED}"/>
              </a:ext>
            </a:extLst>
          </p:cNvPr>
          <p:cNvPicPr>
            <a:picLocks noChangeAspect="1"/>
          </p:cNvPicPr>
          <p:nvPr/>
        </p:nvPicPr>
        <p:blipFill>
          <a:blip r:embed="rId2"/>
          <a:stretch>
            <a:fillRect/>
          </a:stretch>
        </p:blipFill>
        <p:spPr>
          <a:xfrm>
            <a:off x="6989549" y="1709929"/>
            <a:ext cx="5103316" cy="3438141"/>
          </a:xfrm>
          <a:prstGeom prst="rect">
            <a:avLst/>
          </a:prstGeom>
        </p:spPr>
      </p:pic>
    </p:spTree>
    <p:extLst>
      <p:ext uri="{BB962C8B-B14F-4D97-AF65-F5344CB8AC3E}">
        <p14:creationId xmlns:p14="http://schemas.microsoft.com/office/powerpoint/2010/main" val="9745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20EA-FB48-4584-8D9C-152FB78BD0CA}"/>
              </a:ext>
            </a:extLst>
          </p:cNvPr>
          <p:cNvSpPr>
            <a:spLocks noGrp="1"/>
          </p:cNvSpPr>
          <p:nvPr>
            <p:ph type="title"/>
          </p:nvPr>
        </p:nvSpPr>
        <p:spPr>
          <a:xfrm>
            <a:off x="1" y="3953678"/>
            <a:ext cx="12192000" cy="757130"/>
          </a:xfrm>
        </p:spPr>
        <p:txBody>
          <a:bodyPr/>
          <a:lstStyle/>
          <a:p>
            <a:pPr algn="ctr"/>
            <a:r>
              <a:rPr lang="en-US" dirty="0"/>
              <a:t>Questions?</a:t>
            </a:r>
          </a:p>
        </p:txBody>
      </p:sp>
      <p:sp>
        <p:nvSpPr>
          <p:cNvPr id="4" name="Slide Number Placeholder 3">
            <a:extLst>
              <a:ext uri="{FF2B5EF4-FFF2-40B4-BE49-F238E27FC236}">
                <a16:creationId xmlns:a16="http://schemas.microsoft.com/office/drawing/2014/main" id="{1D605D9A-FAB7-43FB-AD67-E102A9B03916}"/>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15</a:t>
            </a:fld>
            <a:endParaRPr lang="en-US" dirty="0"/>
          </a:p>
        </p:txBody>
      </p:sp>
      <p:sp>
        <p:nvSpPr>
          <p:cNvPr id="5" name="TextBox 4">
            <a:extLst>
              <a:ext uri="{FF2B5EF4-FFF2-40B4-BE49-F238E27FC236}">
                <a16:creationId xmlns:a16="http://schemas.microsoft.com/office/drawing/2014/main" id="{0BF6AD22-38F8-FC56-F6EF-2F72D6E94CA4}"/>
              </a:ext>
            </a:extLst>
          </p:cNvPr>
          <p:cNvSpPr txBox="1"/>
          <p:nvPr/>
        </p:nvSpPr>
        <p:spPr>
          <a:xfrm>
            <a:off x="0" y="900383"/>
            <a:ext cx="12098519" cy="1477328"/>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tabLst>
                <a:tab pos="182880" algn="l"/>
              </a:tabLst>
            </a:pPr>
            <a:r>
              <a:rPr lang="en-US" dirty="0"/>
              <a:t>The authors would like to thank Marshall Space Flight Center ET20 environmental test facility team, ES22 and EV34 thermal analysts for their support in carrying out the TVAC test. </a:t>
            </a:r>
          </a:p>
          <a:p>
            <a:pPr marL="285750" marR="0" indent="-285750">
              <a:spcBef>
                <a:spcPts val="0"/>
              </a:spcBef>
              <a:spcAft>
                <a:spcPts val="0"/>
              </a:spcAft>
              <a:buFont typeface="Arial" panose="020B0604020202020204" pitchFamily="34" charset="0"/>
              <a:buChar char="•"/>
              <a:tabLst>
                <a:tab pos="182880" algn="l"/>
              </a:tabLst>
            </a:pPr>
            <a:endParaRPr lang="en-US" dirty="0"/>
          </a:p>
          <a:p>
            <a:pPr marL="285750" marR="0" indent="-285750">
              <a:spcBef>
                <a:spcPts val="0"/>
              </a:spcBef>
              <a:spcAft>
                <a:spcPts val="0"/>
              </a:spcAft>
              <a:buFont typeface="Arial" panose="020B0604020202020204" pitchFamily="34" charset="0"/>
              <a:buChar char="•"/>
              <a:tabLst>
                <a:tab pos="182880" algn="l"/>
              </a:tabLst>
            </a:pPr>
            <a:r>
              <a:rPr lang="en-US" dirty="0"/>
              <a:t>The authors would also like to thank Dmitry Khrustalev whose support and contributions were crucial to the success of the test campaign.</a:t>
            </a:r>
          </a:p>
        </p:txBody>
      </p:sp>
      <p:sp>
        <p:nvSpPr>
          <p:cNvPr id="6" name="Title 1">
            <a:extLst>
              <a:ext uri="{FF2B5EF4-FFF2-40B4-BE49-F238E27FC236}">
                <a16:creationId xmlns:a16="http://schemas.microsoft.com/office/drawing/2014/main" id="{4DEAC6F7-30B9-6583-9EC2-BEF35D731F9D}"/>
              </a:ext>
            </a:extLst>
          </p:cNvPr>
          <p:cNvSpPr txBox="1">
            <a:spLocks/>
          </p:cNvSpPr>
          <p:nvPr/>
        </p:nvSpPr>
        <p:spPr>
          <a:xfrm>
            <a:off x="168896" y="243013"/>
            <a:ext cx="10393680"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800" b="0" kern="1200">
                <a:solidFill>
                  <a:srgbClr val="006D96"/>
                </a:solidFill>
                <a:latin typeface="Arial" panose="020B0604020202020204" pitchFamily="34" charset="0"/>
                <a:ea typeface="+mj-ea"/>
                <a:cs typeface="Arial" panose="020B0604020202020204" pitchFamily="34" charset="0"/>
              </a:defRPr>
            </a:lvl1pPr>
          </a:lstStyle>
          <a:p>
            <a:r>
              <a:rPr lang="en-US" sz="3200" dirty="0"/>
              <a:t>Acknowledgments</a:t>
            </a:r>
          </a:p>
        </p:txBody>
      </p:sp>
    </p:spTree>
    <p:extLst>
      <p:ext uri="{BB962C8B-B14F-4D97-AF65-F5344CB8AC3E}">
        <p14:creationId xmlns:p14="http://schemas.microsoft.com/office/powerpoint/2010/main" val="1561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64EED6-C1BB-9D94-8E3A-7BDAA2E1755B}"/>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2</a:t>
            </a:fld>
            <a:endParaRPr lang="en-US" dirty="0"/>
          </a:p>
        </p:txBody>
      </p:sp>
      <p:sp>
        <p:nvSpPr>
          <p:cNvPr id="7" name="Title 1">
            <a:extLst>
              <a:ext uri="{FF2B5EF4-FFF2-40B4-BE49-F238E27FC236}">
                <a16:creationId xmlns:a16="http://schemas.microsoft.com/office/drawing/2014/main" id="{98BE829B-2D69-D75C-DA91-2080DF0FA124}"/>
              </a:ext>
            </a:extLst>
          </p:cNvPr>
          <p:cNvSpPr>
            <a:spLocks noGrp="1"/>
          </p:cNvSpPr>
          <p:nvPr>
            <p:ph type="title"/>
          </p:nvPr>
        </p:nvSpPr>
        <p:spPr>
          <a:xfrm>
            <a:off x="168896" y="243013"/>
            <a:ext cx="10393680" cy="535531"/>
          </a:xfrm>
        </p:spPr>
        <p:txBody>
          <a:bodyPr/>
          <a:lstStyle/>
          <a:p>
            <a:r>
              <a:rPr lang="en-US" sz="3200" dirty="0"/>
              <a:t>Background</a:t>
            </a:r>
          </a:p>
        </p:txBody>
      </p:sp>
      <p:sp>
        <p:nvSpPr>
          <p:cNvPr id="9" name="TextBox 8">
            <a:extLst>
              <a:ext uri="{FF2B5EF4-FFF2-40B4-BE49-F238E27FC236}">
                <a16:creationId xmlns:a16="http://schemas.microsoft.com/office/drawing/2014/main" id="{DBE43A18-B303-9C6C-8D30-E76D368BAFAE}"/>
              </a:ext>
            </a:extLst>
          </p:cNvPr>
          <p:cNvSpPr txBox="1"/>
          <p:nvPr/>
        </p:nvSpPr>
        <p:spPr>
          <a:xfrm>
            <a:off x="168896" y="778544"/>
            <a:ext cx="7167153" cy="535531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VIPER Mission: Prospecting the south pole of the Moon, especially for water ice.</a:t>
            </a:r>
          </a:p>
          <a:p>
            <a:pPr marL="285750" indent="-285750">
              <a:buFont typeface="Arial" panose="020B0604020202020204" pitchFamily="34" charset="0"/>
              <a:buChar char="•"/>
            </a:pPr>
            <a:r>
              <a:rPr lang="en-US" dirty="0"/>
              <a:t>Payloads: TRIDENT, NSS, NIRVSS, and MSOLO.</a:t>
            </a:r>
          </a:p>
          <a:p>
            <a:pPr marL="285750" indent="-285750">
              <a:buFont typeface="Arial" panose="020B0604020202020204" pitchFamily="34" charset="0"/>
              <a:buChar char="•"/>
            </a:pPr>
            <a:r>
              <a:rPr lang="en-US" dirty="0"/>
              <a:t>General Mission Requirements and Goals:</a:t>
            </a:r>
            <a:endParaRPr lang="en-US" dirty="0">
              <a:ea typeface="Calibri"/>
              <a:cs typeface="Calibri"/>
            </a:endParaRPr>
          </a:p>
          <a:p>
            <a:pPr marL="742950" lvl="1" indent="-285750">
              <a:buFont typeface="Arial" panose="020B0604020202020204" pitchFamily="34" charset="0"/>
              <a:buChar char="•"/>
            </a:pPr>
            <a:r>
              <a:rPr lang="en-US" dirty="0"/>
              <a:t>100 days mission.</a:t>
            </a:r>
          </a:p>
          <a:p>
            <a:pPr marL="742950" lvl="1" indent="-285750">
              <a:buFont typeface="Arial" panose="020B0604020202020204" pitchFamily="34" charset="0"/>
              <a:buChar char="•"/>
            </a:pPr>
            <a:r>
              <a:rPr lang="en-US" dirty="0"/>
              <a:t>50 hours of hibernation.</a:t>
            </a:r>
          </a:p>
          <a:p>
            <a:pPr marL="742950" lvl="1" indent="-285750">
              <a:buFont typeface="Arial" panose="020B0604020202020204" pitchFamily="34" charset="0"/>
              <a:buChar char="•"/>
            </a:pPr>
            <a:r>
              <a:rPr lang="en-US" dirty="0"/>
              <a:t>7.2 hour of lunar permanent shadow region.</a:t>
            </a:r>
          </a:p>
          <a:p>
            <a:pPr marL="742950" lvl="1" indent="-285750">
              <a:buFont typeface="Arial" panose="020B0604020202020204" pitchFamily="34" charset="0"/>
              <a:buChar char="•"/>
            </a:pPr>
            <a:r>
              <a:rPr lang="en-US" dirty="0"/>
              <a:t>70 hours of payload instruments bakeout.</a:t>
            </a:r>
            <a:endParaRPr lang="en-US" dirty="0">
              <a:solidFill>
                <a:srgbClr val="FF0000"/>
              </a:solidFill>
            </a:endParaRPr>
          </a:p>
          <a:p>
            <a:pPr marL="285750" indent="-285750">
              <a:buFont typeface="Arial" panose="020B0604020202020204" pitchFamily="34" charset="0"/>
              <a:buChar char="•"/>
            </a:pPr>
            <a:r>
              <a:rPr lang="en-US" dirty="0"/>
              <a:t>Thermal Management System:</a:t>
            </a:r>
          </a:p>
          <a:p>
            <a:pPr marL="742950" lvl="1" indent="-285750">
              <a:buFont typeface="Arial" panose="020B0604020202020204" pitchFamily="34" charset="0"/>
              <a:buChar char="•"/>
            </a:pPr>
            <a:r>
              <a:rPr lang="en-US" dirty="0"/>
              <a:t>4 Heat spreaders (with embedded ammonia CCHPs), </a:t>
            </a:r>
            <a:r>
              <a:rPr lang="en-US" dirty="0" err="1"/>
              <a:t>warmbox</a:t>
            </a:r>
            <a:r>
              <a:rPr lang="en-US" dirty="0"/>
              <a:t>, to collect the electronic waste heat.</a:t>
            </a:r>
          </a:p>
          <a:p>
            <a:pPr marL="742950" lvl="1" indent="-285750">
              <a:buFont typeface="Arial" panose="020B0604020202020204" pitchFamily="34" charset="0"/>
              <a:buChar char="•"/>
            </a:pPr>
            <a:r>
              <a:rPr lang="en-US" dirty="0"/>
              <a:t>4 Loop heat pipes, filled with propylene, to dissipate electronics waste heat into the sky.</a:t>
            </a:r>
          </a:p>
          <a:p>
            <a:pPr marL="742950" lvl="1" indent="-285750">
              <a:buFont typeface="Arial" panose="020B0604020202020204" pitchFamily="34" charset="0"/>
              <a:buChar char="•"/>
            </a:pPr>
            <a:r>
              <a:rPr lang="en-US" dirty="0"/>
              <a:t>7 Ammonia heat pipes around the </a:t>
            </a:r>
            <a:r>
              <a:rPr lang="en-US" dirty="0" err="1"/>
              <a:t>warmbox</a:t>
            </a:r>
            <a:r>
              <a:rPr lang="en-US" dirty="0"/>
              <a:t>, balancing the thermal load and providing LHP redundancy. </a:t>
            </a:r>
          </a:p>
          <a:p>
            <a:pPr marL="742950" lvl="1" indent="-285750">
              <a:buFont typeface="Arial" panose="020B0604020202020204" pitchFamily="34" charset="0"/>
              <a:buChar char="•"/>
            </a:pPr>
            <a:r>
              <a:rPr lang="en-US" dirty="0"/>
              <a:t>3 Ammonia heat pipes supporting the cooling of the MSOLO and NIRVSS payloads.</a:t>
            </a:r>
          </a:p>
          <a:p>
            <a:pPr marL="742950" lvl="1" indent="-285750">
              <a:buFont typeface="Arial" panose="020B0604020202020204" pitchFamily="34" charset="0"/>
              <a:buChar char="•"/>
            </a:pPr>
            <a:r>
              <a:rPr lang="en-US" dirty="0"/>
              <a:t>4 Radiators.</a:t>
            </a:r>
          </a:p>
          <a:p>
            <a:pPr marL="742950" lvl="1" indent="-285750">
              <a:buFont typeface="Arial" panose="020B0604020202020204" pitchFamily="34" charset="0"/>
              <a:buChar char="•"/>
            </a:pPr>
            <a:r>
              <a:rPr lang="en-US" dirty="0"/>
              <a:t>MLI and isolators.</a:t>
            </a:r>
          </a:p>
        </p:txBody>
      </p:sp>
      <p:pic>
        <p:nvPicPr>
          <p:cNvPr id="4098" name="Picture 2" descr="undefined">
            <a:extLst>
              <a:ext uri="{FF2B5EF4-FFF2-40B4-BE49-F238E27FC236}">
                <a16:creationId xmlns:a16="http://schemas.microsoft.com/office/drawing/2014/main" id="{1CB1F603-21C2-0C0B-2465-E50EB7A6D6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2" r="27908"/>
          <a:stretch/>
        </p:blipFill>
        <p:spPr bwMode="auto">
          <a:xfrm>
            <a:off x="8005491" y="869055"/>
            <a:ext cx="4093028"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5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64EED6-C1BB-9D94-8E3A-7BDAA2E1755B}"/>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3</a:t>
            </a:fld>
            <a:endParaRPr lang="en-US" dirty="0"/>
          </a:p>
        </p:txBody>
      </p:sp>
      <p:sp>
        <p:nvSpPr>
          <p:cNvPr id="7" name="Title 1">
            <a:extLst>
              <a:ext uri="{FF2B5EF4-FFF2-40B4-BE49-F238E27FC236}">
                <a16:creationId xmlns:a16="http://schemas.microsoft.com/office/drawing/2014/main" id="{98BE829B-2D69-D75C-DA91-2080DF0FA124}"/>
              </a:ext>
            </a:extLst>
          </p:cNvPr>
          <p:cNvSpPr>
            <a:spLocks noGrp="1"/>
          </p:cNvSpPr>
          <p:nvPr>
            <p:ph type="title"/>
          </p:nvPr>
        </p:nvSpPr>
        <p:spPr>
          <a:xfrm>
            <a:off x="168896" y="243013"/>
            <a:ext cx="10393680" cy="535531"/>
          </a:xfrm>
        </p:spPr>
        <p:txBody>
          <a:bodyPr/>
          <a:lstStyle/>
          <a:p>
            <a:r>
              <a:rPr lang="en-US" sz="3200" dirty="0"/>
              <a:t>Test Objectives</a:t>
            </a:r>
          </a:p>
        </p:txBody>
      </p:sp>
      <p:sp>
        <p:nvSpPr>
          <p:cNvPr id="2" name="TextBox 1">
            <a:extLst>
              <a:ext uri="{FF2B5EF4-FFF2-40B4-BE49-F238E27FC236}">
                <a16:creationId xmlns:a16="http://schemas.microsoft.com/office/drawing/2014/main" id="{CF511ABA-C8F4-395A-1B66-E682E57680BD}"/>
              </a:ext>
            </a:extLst>
          </p:cNvPr>
          <p:cNvSpPr txBox="1"/>
          <p:nvPr/>
        </p:nvSpPr>
        <p:spPr>
          <a:xfrm>
            <a:off x="168895" y="1474259"/>
            <a:ext cx="6957525"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LHP Performance characterization under earth and moon-like environment (1/6 of Earth gravity).</a:t>
            </a:r>
          </a:p>
          <a:p>
            <a:pPr marL="285750" indent="-285750">
              <a:lnSpc>
                <a:spcPct val="150000"/>
              </a:lnSpc>
              <a:buFont typeface="Arial" panose="020B0604020202020204" pitchFamily="34" charset="0"/>
              <a:buChar char="•"/>
            </a:pPr>
            <a:r>
              <a:rPr lang="en-US" dirty="0"/>
              <a:t>Thermal control valve, TVC, performance characterization.</a:t>
            </a:r>
          </a:p>
          <a:p>
            <a:pPr marL="285750" indent="-285750">
              <a:lnSpc>
                <a:spcPct val="150000"/>
              </a:lnSpc>
              <a:buFont typeface="Arial" panose="020B0604020202020204" pitchFamily="34" charset="0"/>
              <a:buChar char="•"/>
            </a:pPr>
            <a:r>
              <a:rPr lang="en-US" dirty="0"/>
              <a:t>LHP hot shutdown, feasibility, required, power, and recovery. </a:t>
            </a:r>
          </a:p>
          <a:p>
            <a:pPr marL="285750" indent="-285750">
              <a:lnSpc>
                <a:spcPct val="150000"/>
              </a:lnSpc>
              <a:buFont typeface="Arial" panose="020B0604020202020204" pitchFamily="34" charset="0"/>
              <a:buChar char="•"/>
            </a:pPr>
            <a:r>
              <a:rPr lang="en-US" dirty="0"/>
              <a:t>Power required to sustain hibernation.</a:t>
            </a:r>
          </a:p>
          <a:p>
            <a:pPr marL="285750" indent="-285750">
              <a:lnSpc>
                <a:spcPct val="150000"/>
              </a:lnSpc>
              <a:buFont typeface="Arial" panose="020B0604020202020204" pitchFamily="34" charset="0"/>
              <a:buChar char="•"/>
            </a:pPr>
            <a:r>
              <a:rPr lang="en-US" dirty="0"/>
              <a:t>LHP startup heating choreography post hibernation and post hot LHP shutdown.</a:t>
            </a:r>
          </a:p>
          <a:p>
            <a:pPr marL="285750" indent="-285750">
              <a:lnSpc>
                <a:spcPct val="150000"/>
              </a:lnSpc>
              <a:buFont typeface="Arial" panose="020B0604020202020204" pitchFamily="34" charset="0"/>
              <a:buChar char="•"/>
            </a:pPr>
            <a:r>
              <a:rPr lang="en-US" dirty="0"/>
              <a:t>Effect of  the sink temperature on the LHP performance.</a:t>
            </a:r>
          </a:p>
          <a:p>
            <a:pPr marL="285750" indent="-285750">
              <a:lnSpc>
                <a:spcPct val="150000"/>
              </a:lnSpc>
              <a:buFont typeface="Arial" panose="020B0604020202020204" pitchFamily="34" charset="0"/>
              <a:buChar char="•"/>
            </a:pPr>
            <a:r>
              <a:rPr lang="en-US" dirty="0"/>
              <a:t>Practice flight procedures and training for thermal console.</a:t>
            </a:r>
          </a:p>
        </p:txBody>
      </p:sp>
      <p:pic>
        <p:nvPicPr>
          <p:cNvPr id="3" name="Picture 2">
            <a:extLst>
              <a:ext uri="{FF2B5EF4-FFF2-40B4-BE49-F238E27FC236}">
                <a16:creationId xmlns:a16="http://schemas.microsoft.com/office/drawing/2014/main" id="{7AE4BF23-6C13-FE0F-FCD7-97AB5FC1F5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315418" y="3629191"/>
            <a:ext cx="3073205" cy="2769097"/>
          </a:xfrm>
          <a:prstGeom prst="rect">
            <a:avLst/>
          </a:prstGeom>
        </p:spPr>
      </p:pic>
      <p:pic>
        <p:nvPicPr>
          <p:cNvPr id="5" name="Picture 4">
            <a:extLst>
              <a:ext uri="{FF2B5EF4-FFF2-40B4-BE49-F238E27FC236}">
                <a16:creationId xmlns:a16="http://schemas.microsoft.com/office/drawing/2014/main" id="{C710E223-91C2-9F7C-FEC8-FF5CCAEFD95A}"/>
              </a:ext>
            </a:extLst>
          </p:cNvPr>
          <p:cNvPicPr>
            <a:picLocks noChangeAspect="1"/>
          </p:cNvPicPr>
          <p:nvPr/>
        </p:nvPicPr>
        <p:blipFill>
          <a:blip r:embed="rId4"/>
          <a:stretch>
            <a:fillRect/>
          </a:stretch>
        </p:blipFill>
        <p:spPr>
          <a:xfrm>
            <a:off x="8123655" y="587652"/>
            <a:ext cx="3456732" cy="2584928"/>
          </a:xfrm>
          <a:prstGeom prst="rect">
            <a:avLst/>
          </a:prstGeom>
        </p:spPr>
      </p:pic>
      <p:sp>
        <p:nvSpPr>
          <p:cNvPr id="8" name="TextBox 7">
            <a:extLst>
              <a:ext uri="{FF2B5EF4-FFF2-40B4-BE49-F238E27FC236}">
                <a16:creationId xmlns:a16="http://schemas.microsoft.com/office/drawing/2014/main" id="{E05800A2-8423-85F8-12F6-3CA4B02D1BDD}"/>
              </a:ext>
            </a:extLst>
          </p:cNvPr>
          <p:cNvSpPr txBox="1"/>
          <p:nvPr/>
        </p:nvSpPr>
        <p:spPr>
          <a:xfrm>
            <a:off x="9224491" y="275046"/>
            <a:ext cx="1255058" cy="369332"/>
          </a:xfrm>
          <a:prstGeom prst="rect">
            <a:avLst/>
          </a:prstGeom>
          <a:noFill/>
        </p:spPr>
        <p:txBody>
          <a:bodyPr wrap="square" rtlCol="0">
            <a:spAutoFit/>
          </a:bodyPr>
          <a:lstStyle/>
          <a:p>
            <a:pPr algn="ctr"/>
            <a:r>
              <a:rPr lang="en-US" b="1" dirty="0"/>
              <a:t>TVAC #1</a:t>
            </a:r>
          </a:p>
        </p:txBody>
      </p:sp>
      <p:sp>
        <p:nvSpPr>
          <p:cNvPr id="9" name="TextBox 8">
            <a:extLst>
              <a:ext uri="{FF2B5EF4-FFF2-40B4-BE49-F238E27FC236}">
                <a16:creationId xmlns:a16="http://schemas.microsoft.com/office/drawing/2014/main" id="{4E684285-8419-65F7-6BC2-8A24C6AD9FE6}"/>
              </a:ext>
            </a:extLst>
          </p:cNvPr>
          <p:cNvSpPr txBox="1"/>
          <p:nvPr/>
        </p:nvSpPr>
        <p:spPr>
          <a:xfrm>
            <a:off x="9224491" y="3326774"/>
            <a:ext cx="1255058" cy="369332"/>
          </a:xfrm>
          <a:prstGeom prst="rect">
            <a:avLst/>
          </a:prstGeom>
          <a:noFill/>
        </p:spPr>
        <p:txBody>
          <a:bodyPr wrap="square" rtlCol="0">
            <a:spAutoFit/>
          </a:bodyPr>
          <a:lstStyle/>
          <a:p>
            <a:pPr algn="ctr"/>
            <a:r>
              <a:rPr lang="en-US" b="1" dirty="0"/>
              <a:t>TVAC #4</a:t>
            </a:r>
          </a:p>
        </p:txBody>
      </p:sp>
    </p:spTree>
    <p:extLst>
      <p:ext uri="{BB962C8B-B14F-4D97-AF65-F5344CB8AC3E}">
        <p14:creationId xmlns:p14="http://schemas.microsoft.com/office/powerpoint/2010/main" val="290240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95EA73-118E-F6FB-E12A-A5B97DD6C602}"/>
              </a:ext>
            </a:extLst>
          </p:cNvPr>
          <p:cNvSpPr>
            <a:spLocks noGrp="1"/>
          </p:cNvSpPr>
          <p:nvPr>
            <p:ph type="sldNum" sz="quarter" idx="12"/>
          </p:nvPr>
        </p:nvSpPr>
        <p:spPr/>
        <p:txBody>
          <a:bodyPr/>
          <a:lstStyle/>
          <a:p>
            <a:fld id="{2E8C51FE-49D9-314D-9957-ABBF7DDE8782}" type="slidenum">
              <a:rPr lang="en-US" smtClean="0"/>
              <a:pPr/>
              <a:t>4</a:t>
            </a:fld>
            <a:endParaRPr lang="en-US" dirty="0"/>
          </a:p>
        </p:txBody>
      </p:sp>
      <p:sp>
        <p:nvSpPr>
          <p:cNvPr id="5" name="Footer Placeholder 4">
            <a:extLst>
              <a:ext uri="{FF2B5EF4-FFF2-40B4-BE49-F238E27FC236}">
                <a16:creationId xmlns:a16="http://schemas.microsoft.com/office/drawing/2014/main" id="{E1997EA1-E29C-CA2A-8525-CFB4E1A6E301}"/>
              </a:ext>
            </a:extLst>
          </p:cNvPr>
          <p:cNvSpPr>
            <a:spLocks noGrp="1"/>
          </p:cNvSpPr>
          <p:nvPr>
            <p:ph type="ftr" sz="quarter" idx="11"/>
          </p:nvPr>
        </p:nvSpPr>
        <p:spPr/>
        <p:txBody>
          <a:bodyPr/>
          <a:lstStyle/>
          <a:p>
            <a:pPr>
              <a:defRPr/>
            </a:pPr>
            <a:endParaRPr lang="en-US" sz="1200" dirty="0">
              <a:solidFill>
                <a:schemeClr val="bg2">
                  <a:lumMod val="90000"/>
                </a:schemeClr>
              </a:solidFill>
              <a:latin typeface="Calibri" panose="020F0502020204030204"/>
              <a:cs typeface="+mn-cs"/>
            </a:endParaRPr>
          </a:p>
        </p:txBody>
      </p:sp>
      <p:pic>
        <p:nvPicPr>
          <p:cNvPr id="6" name="Picture 5">
            <a:extLst>
              <a:ext uri="{FF2B5EF4-FFF2-40B4-BE49-F238E27FC236}">
                <a16:creationId xmlns:a16="http://schemas.microsoft.com/office/drawing/2014/main" id="{63A6662E-608F-C8E0-B7DB-01FCB2C34141}"/>
              </a:ext>
            </a:extLst>
          </p:cNvPr>
          <p:cNvPicPr>
            <a:picLocks noChangeAspect="1"/>
          </p:cNvPicPr>
          <p:nvPr/>
        </p:nvPicPr>
        <p:blipFill rotWithShape="1">
          <a:blip r:embed="rId2"/>
          <a:srcRect l="6631" r="6755"/>
          <a:stretch/>
        </p:blipFill>
        <p:spPr>
          <a:xfrm>
            <a:off x="4944967" y="1514783"/>
            <a:ext cx="3735558" cy="3698523"/>
          </a:xfrm>
          <a:prstGeom prst="rect">
            <a:avLst/>
          </a:prstGeom>
        </p:spPr>
      </p:pic>
      <p:sp>
        <p:nvSpPr>
          <p:cNvPr id="7" name="Title 1">
            <a:extLst>
              <a:ext uri="{FF2B5EF4-FFF2-40B4-BE49-F238E27FC236}">
                <a16:creationId xmlns:a16="http://schemas.microsoft.com/office/drawing/2014/main" id="{9360146F-A3A0-2B10-5383-C75B814002A0}"/>
              </a:ext>
            </a:extLst>
          </p:cNvPr>
          <p:cNvSpPr>
            <a:spLocks noGrp="1"/>
          </p:cNvSpPr>
          <p:nvPr>
            <p:ph type="title"/>
          </p:nvPr>
        </p:nvSpPr>
        <p:spPr>
          <a:xfrm>
            <a:off x="168896" y="243013"/>
            <a:ext cx="10393680" cy="535531"/>
          </a:xfrm>
        </p:spPr>
        <p:txBody>
          <a:bodyPr/>
          <a:lstStyle/>
          <a:p>
            <a:r>
              <a:rPr lang="en-US" sz="3200" dirty="0"/>
              <a:t>Test Article Configuration: TVAC #1</a:t>
            </a:r>
          </a:p>
        </p:txBody>
      </p:sp>
      <p:sp>
        <p:nvSpPr>
          <p:cNvPr id="8" name="TextBox 7">
            <a:extLst>
              <a:ext uri="{FF2B5EF4-FFF2-40B4-BE49-F238E27FC236}">
                <a16:creationId xmlns:a16="http://schemas.microsoft.com/office/drawing/2014/main" id="{818910BC-8B4E-5146-B478-4CED2FAD2F24}"/>
              </a:ext>
            </a:extLst>
          </p:cNvPr>
          <p:cNvSpPr txBox="1"/>
          <p:nvPr/>
        </p:nvSpPr>
        <p:spPr>
          <a:xfrm>
            <a:off x="-12542" y="1416729"/>
            <a:ext cx="521821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Components:</a:t>
            </a:r>
          </a:p>
          <a:p>
            <a:pPr marL="742950" lvl="1" indent="-285750">
              <a:buFont typeface="Arial" panose="020B0604020202020204" pitchFamily="34" charset="0"/>
              <a:buChar char="•"/>
            </a:pPr>
            <a:r>
              <a:rPr lang="en-US" dirty="0"/>
              <a:t>1 Heat spreader with embedded ammonia CCHPs. 42.9g of ammonia. </a:t>
            </a:r>
          </a:p>
          <a:p>
            <a:pPr marL="742950" lvl="1" indent="-285750">
              <a:buFont typeface="Arial" panose="020B0604020202020204" pitchFamily="34" charset="0"/>
              <a:buChar char="•"/>
            </a:pPr>
            <a:r>
              <a:rPr lang="en-US" dirty="0"/>
              <a:t>No mass simulators.</a:t>
            </a:r>
          </a:p>
          <a:p>
            <a:pPr marL="742950" lvl="1" indent="-285750">
              <a:buFont typeface="Arial" panose="020B0604020202020204" pitchFamily="34" charset="0"/>
              <a:buChar char="•"/>
            </a:pPr>
            <a:r>
              <a:rPr lang="en-US" dirty="0"/>
              <a:t>1 Evaporator and compensation chamber. assembly. 209.4g of propylene. </a:t>
            </a:r>
          </a:p>
          <a:p>
            <a:pPr marL="742950" lvl="1" indent="-285750">
              <a:buFont typeface="Arial" panose="020B0604020202020204" pitchFamily="34" charset="0"/>
              <a:buChar char="•"/>
            </a:pPr>
            <a:r>
              <a:rPr lang="en-US" dirty="0"/>
              <a:t>1 Aluminum phase sheet radiator.</a:t>
            </a:r>
          </a:p>
          <a:p>
            <a:pPr marL="742950" lvl="1" indent="-285750">
              <a:buFont typeface="Arial" panose="020B0604020202020204" pitchFamily="34" charset="0"/>
              <a:buChar char="•"/>
            </a:pPr>
            <a:r>
              <a:rPr lang="en-US" dirty="0"/>
              <a:t>1 TCV, temperature set points [0</a:t>
            </a:r>
            <a:r>
              <a:rPr lang="en-US" dirty="0">
                <a:latin typeface="Calibri" panose="020F0502020204030204" pitchFamily="34" charset="0"/>
                <a:cs typeface="Calibri" panose="020F0502020204030204" pitchFamily="34" charset="0"/>
              </a:rPr>
              <a:t>°</a:t>
            </a:r>
            <a:r>
              <a:rPr lang="en-US" dirty="0"/>
              <a:t>C to 20</a:t>
            </a:r>
            <a:r>
              <a:rPr lang="en-US" dirty="0">
                <a:latin typeface="Calibri" panose="020F0502020204030204" pitchFamily="34" charset="0"/>
                <a:cs typeface="Calibri" panose="020F0502020204030204" pitchFamily="34" charset="0"/>
              </a:rPr>
              <a:t>°</a:t>
            </a:r>
            <a:r>
              <a:rPr lang="en-US" dirty="0"/>
              <a:t>C].</a:t>
            </a:r>
          </a:p>
          <a:p>
            <a:pPr marL="742950" lvl="1" indent="-285750">
              <a:buFont typeface="Arial" panose="020B0604020202020204" pitchFamily="34" charset="0"/>
              <a:buChar char="•"/>
            </a:pPr>
            <a:r>
              <a:rPr lang="en-US" dirty="0"/>
              <a:t>Liquid and vapor lines.</a:t>
            </a:r>
          </a:p>
          <a:p>
            <a:endParaRPr lang="en-US" dirty="0"/>
          </a:p>
          <a:p>
            <a:pPr marL="285750" indent="-285750">
              <a:buFont typeface="Arial" panose="020B0604020202020204" pitchFamily="34" charset="0"/>
              <a:buChar char="•"/>
            </a:pPr>
            <a:r>
              <a:rPr lang="en-US" dirty="0"/>
              <a:t>Baseline configuration :</a:t>
            </a:r>
          </a:p>
          <a:p>
            <a:pPr marL="742950" lvl="1" indent="-285750">
              <a:buFont typeface="Arial" panose="020B0604020202020204" pitchFamily="34" charset="0"/>
              <a:buChar char="•"/>
            </a:pPr>
            <a:r>
              <a:rPr lang="en-US" dirty="0"/>
              <a:t>Vertical heat spreader and LHP.</a:t>
            </a:r>
          </a:p>
          <a:p>
            <a:pPr marL="742950" lvl="1" indent="-285750">
              <a:buFont typeface="Arial" panose="020B0604020202020204" pitchFamily="34" charset="0"/>
              <a:buChar char="•"/>
            </a:pPr>
            <a:r>
              <a:rPr lang="en-US" dirty="0"/>
              <a:t>Tested with and without TCV.</a:t>
            </a:r>
          </a:p>
        </p:txBody>
      </p:sp>
      <p:pic>
        <p:nvPicPr>
          <p:cNvPr id="9" name="Picture 8">
            <a:extLst>
              <a:ext uri="{FF2B5EF4-FFF2-40B4-BE49-F238E27FC236}">
                <a16:creationId xmlns:a16="http://schemas.microsoft.com/office/drawing/2014/main" id="{F8B7AAB6-22AE-025B-7637-4FAC52EAC24D}"/>
              </a:ext>
            </a:extLst>
          </p:cNvPr>
          <p:cNvPicPr>
            <a:picLocks noChangeAspect="1"/>
          </p:cNvPicPr>
          <p:nvPr/>
        </p:nvPicPr>
        <p:blipFill>
          <a:blip r:embed="rId3"/>
          <a:stretch>
            <a:fillRect/>
          </a:stretch>
        </p:blipFill>
        <p:spPr>
          <a:xfrm>
            <a:off x="8803155" y="1579738"/>
            <a:ext cx="3160893" cy="3698524"/>
          </a:xfrm>
          <a:prstGeom prst="rect">
            <a:avLst/>
          </a:prstGeom>
        </p:spPr>
      </p:pic>
    </p:spTree>
    <p:extLst>
      <p:ext uri="{BB962C8B-B14F-4D97-AF65-F5344CB8AC3E}">
        <p14:creationId xmlns:p14="http://schemas.microsoft.com/office/powerpoint/2010/main" val="13073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D9C05-FBF2-4C2B-1AAE-983A7AD1D5F1}"/>
              </a:ext>
            </a:extLst>
          </p:cNvPr>
          <p:cNvPicPr>
            <a:picLocks noChangeAspect="1"/>
          </p:cNvPicPr>
          <p:nvPr/>
        </p:nvPicPr>
        <p:blipFill>
          <a:blip r:embed="rId2"/>
          <a:stretch>
            <a:fillRect/>
          </a:stretch>
        </p:blipFill>
        <p:spPr>
          <a:xfrm>
            <a:off x="5387112" y="1031009"/>
            <a:ext cx="6711001" cy="1538751"/>
          </a:xfrm>
          <a:prstGeom prst="rect">
            <a:avLst/>
          </a:prstGeom>
        </p:spPr>
      </p:pic>
      <p:sp>
        <p:nvSpPr>
          <p:cNvPr id="4" name="Slide Number Placeholder 3">
            <a:extLst>
              <a:ext uri="{FF2B5EF4-FFF2-40B4-BE49-F238E27FC236}">
                <a16:creationId xmlns:a16="http://schemas.microsoft.com/office/drawing/2014/main" id="{0966C48F-8120-76ED-6DA7-2D513CB30922}"/>
              </a:ext>
            </a:extLst>
          </p:cNvPr>
          <p:cNvSpPr>
            <a:spLocks noGrp="1"/>
          </p:cNvSpPr>
          <p:nvPr>
            <p:ph type="sldNum" sz="quarter" idx="12"/>
          </p:nvPr>
        </p:nvSpPr>
        <p:spPr>
          <a:xfrm>
            <a:off x="9354913" y="6492874"/>
            <a:ext cx="2743200" cy="365125"/>
          </a:xfrm>
        </p:spPr>
        <p:txBody>
          <a:bodyPr/>
          <a:lstStyle/>
          <a:p>
            <a:fld id="{2E8C51FE-49D9-314D-9957-ABBF7DDE8782}" type="slidenum">
              <a:rPr lang="en-US" smtClean="0"/>
              <a:pPr/>
              <a:t>5</a:t>
            </a:fld>
            <a:endParaRPr lang="en-US" dirty="0"/>
          </a:p>
        </p:txBody>
      </p:sp>
      <p:sp>
        <p:nvSpPr>
          <p:cNvPr id="6" name="Title 1">
            <a:extLst>
              <a:ext uri="{FF2B5EF4-FFF2-40B4-BE49-F238E27FC236}">
                <a16:creationId xmlns:a16="http://schemas.microsoft.com/office/drawing/2014/main" id="{50844A29-885C-ADEE-5472-73855C1A4C4D}"/>
              </a:ext>
            </a:extLst>
          </p:cNvPr>
          <p:cNvSpPr>
            <a:spLocks noGrp="1"/>
          </p:cNvSpPr>
          <p:nvPr>
            <p:ph type="title"/>
          </p:nvPr>
        </p:nvSpPr>
        <p:spPr>
          <a:xfrm>
            <a:off x="168896" y="243013"/>
            <a:ext cx="10393680" cy="535531"/>
          </a:xfrm>
        </p:spPr>
        <p:txBody>
          <a:bodyPr/>
          <a:lstStyle/>
          <a:p>
            <a:r>
              <a:rPr lang="en-US" sz="3200" dirty="0"/>
              <a:t>Test Article Configuration: TVAC #4</a:t>
            </a:r>
          </a:p>
        </p:txBody>
      </p:sp>
      <p:pic>
        <p:nvPicPr>
          <p:cNvPr id="1026" name="Picture 15">
            <a:extLst>
              <a:ext uri="{FF2B5EF4-FFF2-40B4-BE49-F238E27FC236}">
                <a16:creationId xmlns:a16="http://schemas.microsoft.com/office/drawing/2014/main" id="{16AE00CC-5D4C-1C21-0B68-BD97F92D2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112" y="3048000"/>
            <a:ext cx="3402444" cy="322461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
            <a:extLst>
              <a:ext uri="{FF2B5EF4-FFF2-40B4-BE49-F238E27FC236}">
                <a16:creationId xmlns:a16="http://schemas.microsoft.com/office/drawing/2014/main" id="{67E3D874-D3E1-71A3-A896-181C34601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556" y="3048000"/>
            <a:ext cx="3402443" cy="3224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13032217-57E5-4B24-4EC7-A2727982B52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0D6D5BE5-2D63-F38E-7DF5-DCBF549C4571}"/>
              </a:ext>
            </a:extLst>
          </p:cNvPr>
          <p:cNvSpPr txBox="1"/>
          <p:nvPr/>
        </p:nvSpPr>
        <p:spPr>
          <a:xfrm>
            <a:off x="168896" y="778544"/>
            <a:ext cx="5218216" cy="5355312"/>
          </a:xfrm>
          <a:prstGeom prst="rect">
            <a:avLst/>
          </a:prstGeom>
          <a:noFill/>
        </p:spPr>
        <p:txBody>
          <a:bodyPr wrap="square" rtlCol="0">
            <a:spAutoFit/>
          </a:bodyPr>
          <a:lstStyle/>
          <a:p>
            <a:pPr marL="285750" indent="-285750">
              <a:buFont typeface="Arial" panose="020B0604020202020204" pitchFamily="34" charset="0"/>
              <a:buChar char="•"/>
            </a:pPr>
            <a:r>
              <a:rPr lang="en-US" dirty="0"/>
              <a:t>Components:</a:t>
            </a:r>
          </a:p>
          <a:p>
            <a:pPr marL="742950" lvl="1" indent="-285750">
              <a:buFont typeface="Arial" panose="020B0604020202020204" pitchFamily="34" charset="0"/>
              <a:buChar char="•"/>
            </a:pPr>
            <a:r>
              <a:rPr lang="en-US" dirty="0"/>
              <a:t>1 Heat spreader with embedded ammonia CCHPs. 42.9g of ammonia. </a:t>
            </a:r>
          </a:p>
          <a:p>
            <a:pPr marL="742950" lvl="1" indent="-285750">
              <a:buFont typeface="Arial" panose="020B0604020202020204" pitchFamily="34" charset="0"/>
              <a:buChar char="•"/>
            </a:pPr>
            <a:r>
              <a:rPr lang="en-US" dirty="0"/>
              <a:t>3 Mass simulators. 9.9 kg, 2.2kg, and 0.7kg respectively.</a:t>
            </a:r>
          </a:p>
          <a:p>
            <a:pPr marL="742950" lvl="1" indent="-285750">
              <a:buFont typeface="Arial" panose="020B0604020202020204" pitchFamily="34" charset="0"/>
              <a:buChar char="•"/>
            </a:pPr>
            <a:r>
              <a:rPr lang="en-US" dirty="0"/>
              <a:t>1 Evaporator and compensation chamber. assembly. 209.4g of propylene. </a:t>
            </a:r>
          </a:p>
          <a:p>
            <a:pPr marL="742950" lvl="1" indent="-285750">
              <a:buFont typeface="Arial" panose="020B0604020202020204" pitchFamily="34" charset="0"/>
              <a:buChar char="•"/>
            </a:pPr>
            <a:r>
              <a:rPr lang="en-US" dirty="0"/>
              <a:t>1 Aluminum phase sheet radiator.</a:t>
            </a:r>
          </a:p>
          <a:p>
            <a:pPr marL="742950" lvl="1" indent="-285750">
              <a:buFont typeface="Arial" panose="020B0604020202020204" pitchFamily="34" charset="0"/>
              <a:buChar char="•"/>
            </a:pPr>
            <a:r>
              <a:rPr lang="en-US" dirty="0"/>
              <a:t>1 TCV, temperature set points [-10</a:t>
            </a:r>
            <a:r>
              <a:rPr lang="en-US" dirty="0">
                <a:latin typeface="Calibri" panose="020F0502020204030204" pitchFamily="34" charset="0"/>
                <a:cs typeface="Calibri" panose="020F0502020204030204" pitchFamily="34" charset="0"/>
              </a:rPr>
              <a:t>°</a:t>
            </a:r>
            <a:r>
              <a:rPr lang="en-US" dirty="0"/>
              <a:t>C to 10</a:t>
            </a:r>
            <a:r>
              <a:rPr lang="en-US" dirty="0">
                <a:latin typeface="Calibri" panose="020F0502020204030204" pitchFamily="34" charset="0"/>
                <a:cs typeface="Calibri" panose="020F0502020204030204" pitchFamily="34" charset="0"/>
              </a:rPr>
              <a:t>°</a:t>
            </a:r>
            <a:r>
              <a:rPr lang="en-US" dirty="0"/>
              <a:t>C].</a:t>
            </a:r>
          </a:p>
          <a:p>
            <a:pPr marL="742950" lvl="1" indent="-285750">
              <a:buFont typeface="Arial" panose="020B0604020202020204" pitchFamily="34" charset="0"/>
              <a:buChar char="•"/>
            </a:pPr>
            <a:r>
              <a:rPr lang="en-US" dirty="0"/>
              <a:t>Liquid and vapor lines.</a:t>
            </a:r>
          </a:p>
          <a:p>
            <a:endParaRPr lang="en-US" dirty="0"/>
          </a:p>
          <a:p>
            <a:pPr marL="285750" indent="-285750">
              <a:buFont typeface="Arial" panose="020B0604020202020204" pitchFamily="34" charset="0"/>
              <a:buChar char="•"/>
            </a:pPr>
            <a:r>
              <a:rPr lang="en-US" dirty="0"/>
              <a:t>Lunar environment:</a:t>
            </a:r>
          </a:p>
          <a:p>
            <a:pPr marL="742950" lvl="1" indent="-285750">
              <a:buFont typeface="Arial" panose="020B0604020202020204" pitchFamily="34" charset="0"/>
              <a:buChar char="•"/>
            </a:pPr>
            <a:r>
              <a:rPr lang="en-US" dirty="0"/>
              <a:t>Baseline configuration: vertical heat spreader and LHP.</a:t>
            </a:r>
          </a:p>
          <a:p>
            <a:pPr marL="742950" lvl="1" indent="-285750">
              <a:buFont typeface="Arial" panose="020B0604020202020204" pitchFamily="34" charset="0"/>
              <a:buChar char="•"/>
            </a:pPr>
            <a:r>
              <a:rPr lang="en-US" dirty="0"/>
              <a:t>Moon: 1/6 of Earth gravity.</a:t>
            </a:r>
          </a:p>
          <a:p>
            <a:pPr marL="742950" lvl="1" indent="-285750">
              <a:buFont typeface="Arial" panose="020B0604020202020204" pitchFamily="34" charset="0"/>
              <a:buChar char="•"/>
            </a:pPr>
            <a:r>
              <a:rPr lang="en-US" dirty="0"/>
              <a:t>Test configuration: evaporator, CC, and radiator inclined.</a:t>
            </a:r>
          </a:p>
          <a:p>
            <a:pPr marL="742950" lvl="1" indent="-285750">
              <a:buFont typeface="Arial" panose="020B0604020202020204" pitchFamily="34" charset="0"/>
              <a:buChar char="•"/>
            </a:pPr>
            <a:r>
              <a:rPr lang="en-US" dirty="0"/>
              <a:t>CC and radiator height difference adjusted to gravity head.</a:t>
            </a:r>
          </a:p>
        </p:txBody>
      </p:sp>
    </p:spTree>
    <p:extLst>
      <p:ext uri="{BB962C8B-B14F-4D97-AF65-F5344CB8AC3E}">
        <p14:creationId xmlns:p14="http://schemas.microsoft.com/office/powerpoint/2010/main" val="12798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F955F-5353-200F-D495-2921770C70EC}"/>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6</a:t>
            </a:fld>
            <a:endParaRPr lang="en-US" dirty="0"/>
          </a:p>
        </p:txBody>
      </p:sp>
      <p:sp>
        <p:nvSpPr>
          <p:cNvPr id="6" name="Title 1">
            <a:extLst>
              <a:ext uri="{FF2B5EF4-FFF2-40B4-BE49-F238E27FC236}">
                <a16:creationId xmlns:a16="http://schemas.microsoft.com/office/drawing/2014/main" id="{B6D79C32-772F-3C96-00D6-B164201E83B8}"/>
              </a:ext>
            </a:extLst>
          </p:cNvPr>
          <p:cNvSpPr>
            <a:spLocks noGrp="1"/>
          </p:cNvSpPr>
          <p:nvPr>
            <p:ph type="title"/>
          </p:nvPr>
        </p:nvSpPr>
        <p:spPr>
          <a:xfrm>
            <a:off x="168896" y="243013"/>
            <a:ext cx="10393680" cy="535531"/>
          </a:xfrm>
        </p:spPr>
        <p:txBody>
          <a:bodyPr/>
          <a:lstStyle/>
          <a:p>
            <a:r>
              <a:rPr lang="en-US" sz="3200" dirty="0"/>
              <a:t>TVAC #4 Instrumentation</a:t>
            </a:r>
          </a:p>
        </p:txBody>
      </p:sp>
      <p:pic>
        <p:nvPicPr>
          <p:cNvPr id="7" name="Picture 6">
            <a:extLst>
              <a:ext uri="{FF2B5EF4-FFF2-40B4-BE49-F238E27FC236}">
                <a16:creationId xmlns:a16="http://schemas.microsoft.com/office/drawing/2014/main" id="{401F6231-50DB-EAB1-7D9E-4652BAA1626A}"/>
              </a:ext>
            </a:extLst>
          </p:cNvPr>
          <p:cNvPicPr>
            <a:picLocks noChangeAspect="1"/>
          </p:cNvPicPr>
          <p:nvPr/>
        </p:nvPicPr>
        <p:blipFill>
          <a:blip r:embed="rId2"/>
          <a:stretch>
            <a:fillRect/>
          </a:stretch>
        </p:blipFill>
        <p:spPr>
          <a:xfrm>
            <a:off x="5699082" y="4258491"/>
            <a:ext cx="6492918" cy="2164306"/>
          </a:xfrm>
          <a:prstGeom prst="rect">
            <a:avLst/>
          </a:prstGeom>
        </p:spPr>
      </p:pic>
      <p:pic>
        <p:nvPicPr>
          <p:cNvPr id="9" name="Picture 8">
            <a:extLst>
              <a:ext uri="{FF2B5EF4-FFF2-40B4-BE49-F238E27FC236}">
                <a16:creationId xmlns:a16="http://schemas.microsoft.com/office/drawing/2014/main" id="{44D5BC40-D2C3-46E3-DC7D-8C05BF8825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536" y="4182186"/>
            <a:ext cx="4297546" cy="2269026"/>
          </a:xfrm>
          <a:prstGeom prst="rect">
            <a:avLst/>
          </a:prstGeom>
          <a:noFill/>
        </p:spPr>
      </p:pic>
      <p:pic>
        <p:nvPicPr>
          <p:cNvPr id="10" name="Picture 9">
            <a:extLst>
              <a:ext uri="{FF2B5EF4-FFF2-40B4-BE49-F238E27FC236}">
                <a16:creationId xmlns:a16="http://schemas.microsoft.com/office/drawing/2014/main" id="{472EEB6F-3B2D-06A8-60C0-CDCF03EF99FF}"/>
              </a:ext>
            </a:extLst>
          </p:cNvPr>
          <p:cNvPicPr>
            <a:picLocks noChangeAspect="1"/>
          </p:cNvPicPr>
          <p:nvPr/>
        </p:nvPicPr>
        <p:blipFill rotWithShape="1">
          <a:blip r:embed="rId4"/>
          <a:srcRect b="-10190"/>
          <a:stretch/>
        </p:blipFill>
        <p:spPr bwMode="auto">
          <a:xfrm>
            <a:off x="93481" y="4406627"/>
            <a:ext cx="1245190" cy="220836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4970B490-E635-7523-18A6-801F9054BC70}"/>
              </a:ext>
            </a:extLst>
          </p:cNvPr>
          <p:cNvPicPr>
            <a:picLocks noChangeAspect="1"/>
          </p:cNvPicPr>
          <p:nvPr/>
        </p:nvPicPr>
        <p:blipFill>
          <a:blip r:embed="rId5"/>
          <a:stretch>
            <a:fillRect/>
          </a:stretch>
        </p:blipFill>
        <p:spPr>
          <a:xfrm>
            <a:off x="9131543" y="777075"/>
            <a:ext cx="3060457" cy="3212870"/>
          </a:xfrm>
          <a:prstGeom prst="rect">
            <a:avLst/>
          </a:prstGeom>
        </p:spPr>
      </p:pic>
      <p:pic>
        <p:nvPicPr>
          <p:cNvPr id="5" name="Picture 4">
            <a:extLst>
              <a:ext uri="{FF2B5EF4-FFF2-40B4-BE49-F238E27FC236}">
                <a16:creationId xmlns:a16="http://schemas.microsoft.com/office/drawing/2014/main" id="{AA9BD2DF-C68E-0E44-1644-C506E049D2D4}"/>
              </a:ext>
            </a:extLst>
          </p:cNvPr>
          <p:cNvPicPr>
            <a:picLocks noChangeAspect="1"/>
          </p:cNvPicPr>
          <p:nvPr/>
        </p:nvPicPr>
        <p:blipFill>
          <a:blip r:embed="rId6"/>
          <a:stretch>
            <a:fillRect/>
          </a:stretch>
        </p:blipFill>
        <p:spPr>
          <a:xfrm>
            <a:off x="6955082" y="854849"/>
            <a:ext cx="2176461" cy="3212870"/>
          </a:xfrm>
          <a:prstGeom prst="rect">
            <a:avLst/>
          </a:prstGeom>
        </p:spPr>
      </p:pic>
      <p:grpSp>
        <p:nvGrpSpPr>
          <p:cNvPr id="19" name="Group 18">
            <a:extLst>
              <a:ext uri="{FF2B5EF4-FFF2-40B4-BE49-F238E27FC236}">
                <a16:creationId xmlns:a16="http://schemas.microsoft.com/office/drawing/2014/main" id="{B7D260ED-780B-D314-0800-8FDFC9DD9EDE}"/>
              </a:ext>
            </a:extLst>
          </p:cNvPr>
          <p:cNvGrpSpPr/>
          <p:nvPr/>
        </p:nvGrpSpPr>
        <p:grpSpPr>
          <a:xfrm>
            <a:off x="216076" y="901997"/>
            <a:ext cx="6691756" cy="2902888"/>
            <a:chOff x="216076" y="901997"/>
            <a:chExt cx="6691756" cy="2902888"/>
          </a:xfrm>
        </p:grpSpPr>
        <p:pic>
          <p:nvPicPr>
            <p:cNvPr id="13" name="Picture 12">
              <a:extLst>
                <a:ext uri="{FF2B5EF4-FFF2-40B4-BE49-F238E27FC236}">
                  <a16:creationId xmlns:a16="http://schemas.microsoft.com/office/drawing/2014/main" id="{09A94B76-942C-3410-EB58-464340120991}"/>
                </a:ext>
              </a:extLst>
            </p:cNvPr>
            <p:cNvPicPr>
              <a:picLocks noChangeAspect="1"/>
            </p:cNvPicPr>
            <p:nvPr/>
          </p:nvPicPr>
          <p:blipFill>
            <a:blip r:embed="rId7"/>
            <a:stretch>
              <a:fillRect/>
            </a:stretch>
          </p:blipFill>
          <p:spPr>
            <a:xfrm>
              <a:off x="216076" y="1232150"/>
              <a:ext cx="2206943" cy="2572735"/>
            </a:xfrm>
            <a:prstGeom prst="rect">
              <a:avLst/>
            </a:prstGeom>
            <a:ln>
              <a:solidFill>
                <a:schemeClr val="tx1"/>
              </a:solidFill>
            </a:ln>
          </p:spPr>
        </p:pic>
        <p:pic>
          <p:nvPicPr>
            <p:cNvPr id="14" name="Picture 13">
              <a:extLst>
                <a:ext uri="{FF2B5EF4-FFF2-40B4-BE49-F238E27FC236}">
                  <a16:creationId xmlns:a16="http://schemas.microsoft.com/office/drawing/2014/main" id="{B85A271C-076C-B535-DD18-F7ACAC0CDC43}"/>
                </a:ext>
              </a:extLst>
            </p:cNvPr>
            <p:cNvPicPr>
              <a:picLocks noChangeAspect="1"/>
            </p:cNvPicPr>
            <p:nvPr/>
          </p:nvPicPr>
          <p:blipFill>
            <a:blip r:embed="rId8"/>
            <a:stretch>
              <a:fillRect/>
            </a:stretch>
          </p:blipFill>
          <p:spPr>
            <a:xfrm>
              <a:off x="2460343" y="1228208"/>
              <a:ext cx="2193296" cy="2572734"/>
            </a:xfrm>
            <a:prstGeom prst="rect">
              <a:avLst/>
            </a:prstGeom>
            <a:solidFill>
              <a:schemeClr val="bg1"/>
            </a:solidFill>
          </p:spPr>
        </p:pic>
        <p:pic>
          <p:nvPicPr>
            <p:cNvPr id="16" name="Picture 15">
              <a:extLst>
                <a:ext uri="{FF2B5EF4-FFF2-40B4-BE49-F238E27FC236}">
                  <a16:creationId xmlns:a16="http://schemas.microsoft.com/office/drawing/2014/main" id="{CCF31908-763C-8F8E-1523-36F76EF7DC18}"/>
                </a:ext>
              </a:extLst>
            </p:cNvPr>
            <p:cNvPicPr>
              <a:picLocks noChangeAspect="1"/>
            </p:cNvPicPr>
            <p:nvPr/>
          </p:nvPicPr>
          <p:blipFill>
            <a:blip r:embed="rId9"/>
            <a:stretch>
              <a:fillRect/>
            </a:stretch>
          </p:blipFill>
          <p:spPr>
            <a:xfrm>
              <a:off x="4700889" y="1231433"/>
              <a:ext cx="2206943" cy="2572735"/>
            </a:xfrm>
            <a:prstGeom prst="rect">
              <a:avLst/>
            </a:prstGeom>
            <a:solidFill>
              <a:schemeClr val="bg1"/>
            </a:solidFill>
          </p:spPr>
        </p:pic>
        <p:sp>
          <p:nvSpPr>
            <p:cNvPr id="17" name="TextBox 16">
              <a:extLst>
                <a:ext uri="{FF2B5EF4-FFF2-40B4-BE49-F238E27FC236}">
                  <a16:creationId xmlns:a16="http://schemas.microsoft.com/office/drawing/2014/main" id="{B48E592A-84A6-8363-BD87-6F47BE055EA1}"/>
                </a:ext>
              </a:extLst>
            </p:cNvPr>
            <p:cNvSpPr txBox="1"/>
            <p:nvPr/>
          </p:nvSpPr>
          <p:spPr>
            <a:xfrm>
              <a:off x="3030965" y="901997"/>
              <a:ext cx="1255058" cy="369332"/>
            </a:xfrm>
            <a:prstGeom prst="rect">
              <a:avLst/>
            </a:prstGeom>
            <a:noFill/>
          </p:spPr>
          <p:txBody>
            <a:bodyPr wrap="square" rtlCol="0">
              <a:spAutoFit/>
            </a:bodyPr>
            <a:lstStyle/>
            <a:p>
              <a:pPr algn="ctr"/>
              <a:r>
                <a:rPr lang="en-US" b="1" dirty="0"/>
                <a:t>TVAC #1</a:t>
              </a:r>
            </a:p>
          </p:txBody>
        </p:sp>
        <p:sp>
          <p:nvSpPr>
            <p:cNvPr id="18" name="TextBox 17">
              <a:extLst>
                <a:ext uri="{FF2B5EF4-FFF2-40B4-BE49-F238E27FC236}">
                  <a16:creationId xmlns:a16="http://schemas.microsoft.com/office/drawing/2014/main" id="{8CA7B661-E45F-30ED-F228-E76D44FFA53A}"/>
                </a:ext>
              </a:extLst>
            </p:cNvPr>
            <p:cNvSpPr txBox="1"/>
            <p:nvPr/>
          </p:nvSpPr>
          <p:spPr>
            <a:xfrm>
              <a:off x="5170064" y="904449"/>
              <a:ext cx="1255058" cy="369332"/>
            </a:xfrm>
            <a:prstGeom prst="rect">
              <a:avLst/>
            </a:prstGeom>
            <a:noFill/>
          </p:spPr>
          <p:txBody>
            <a:bodyPr wrap="square" rtlCol="0">
              <a:spAutoFit/>
            </a:bodyPr>
            <a:lstStyle/>
            <a:p>
              <a:pPr algn="ctr"/>
              <a:r>
                <a:rPr lang="en-US" b="1" dirty="0"/>
                <a:t>TVAC #4</a:t>
              </a:r>
            </a:p>
          </p:txBody>
        </p:sp>
      </p:grpSp>
    </p:spTree>
    <p:extLst>
      <p:ext uri="{BB962C8B-B14F-4D97-AF65-F5344CB8AC3E}">
        <p14:creationId xmlns:p14="http://schemas.microsoft.com/office/powerpoint/2010/main" val="124900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AA0969-F494-AF76-2DBE-315EFDD4E15A}"/>
              </a:ext>
            </a:extLst>
          </p:cNvPr>
          <p:cNvPicPr>
            <a:picLocks noChangeAspect="1"/>
          </p:cNvPicPr>
          <p:nvPr/>
        </p:nvPicPr>
        <p:blipFill>
          <a:blip r:embed="rId2"/>
          <a:stretch>
            <a:fillRect/>
          </a:stretch>
        </p:blipFill>
        <p:spPr>
          <a:xfrm>
            <a:off x="621209" y="3858116"/>
            <a:ext cx="4450191" cy="2594513"/>
          </a:xfrm>
          <a:prstGeom prst="rect">
            <a:avLst/>
          </a:prstGeom>
          <a:solidFill>
            <a:schemeClr val="bg1"/>
          </a:solidFill>
        </p:spPr>
      </p:pic>
      <p:sp>
        <p:nvSpPr>
          <p:cNvPr id="4" name="Slide Number Placeholder 3">
            <a:extLst>
              <a:ext uri="{FF2B5EF4-FFF2-40B4-BE49-F238E27FC236}">
                <a16:creationId xmlns:a16="http://schemas.microsoft.com/office/drawing/2014/main" id="{CD25BE71-EF48-AD66-5209-B436BC1F0EB5}"/>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7</a:t>
            </a:fld>
            <a:endParaRPr lang="en-US" dirty="0"/>
          </a:p>
        </p:txBody>
      </p:sp>
      <p:sp>
        <p:nvSpPr>
          <p:cNvPr id="14" name="Title 1">
            <a:extLst>
              <a:ext uri="{FF2B5EF4-FFF2-40B4-BE49-F238E27FC236}">
                <a16:creationId xmlns:a16="http://schemas.microsoft.com/office/drawing/2014/main" id="{AF946491-400F-527D-4AF9-EE3ED695BA71}"/>
              </a:ext>
            </a:extLst>
          </p:cNvPr>
          <p:cNvSpPr>
            <a:spLocks noGrp="1"/>
          </p:cNvSpPr>
          <p:nvPr>
            <p:ph type="title"/>
          </p:nvPr>
        </p:nvSpPr>
        <p:spPr>
          <a:xfrm>
            <a:off x="168896" y="243013"/>
            <a:ext cx="10393680" cy="535531"/>
          </a:xfrm>
        </p:spPr>
        <p:txBody>
          <a:bodyPr/>
          <a:lstStyle/>
          <a:p>
            <a:r>
              <a:rPr lang="en-US" sz="3200" dirty="0"/>
              <a:t>Power Control System</a:t>
            </a:r>
          </a:p>
        </p:txBody>
      </p:sp>
      <p:pic>
        <p:nvPicPr>
          <p:cNvPr id="15" name="Picture 14">
            <a:extLst>
              <a:ext uri="{FF2B5EF4-FFF2-40B4-BE49-F238E27FC236}">
                <a16:creationId xmlns:a16="http://schemas.microsoft.com/office/drawing/2014/main" id="{D9198DF0-63BB-A900-261E-38D1D9BF68C5}"/>
              </a:ext>
            </a:extLst>
          </p:cNvPr>
          <p:cNvPicPr>
            <a:picLocks noChangeAspect="1"/>
          </p:cNvPicPr>
          <p:nvPr/>
        </p:nvPicPr>
        <p:blipFill>
          <a:blip r:embed="rId3"/>
          <a:stretch>
            <a:fillRect/>
          </a:stretch>
        </p:blipFill>
        <p:spPr>
          <a:xfrm>
            <a:off x="6000415" y="3863467"/>
            <a:ext cx="5620377" cy="2589163"/>
          </a:xfrm>
          <a:prstGeom prst="rect">
            <a:avLst/>
          </a:prstGeom>
          <a:solidFill>
            <a:schemeClr val="bg1"/>
          </a:solidFill>
        </p:spPr>
      </p:pic>
      <p:sp>
        <p:nvSpPr>
          <p:cNvPr id="19" name="TextBox 18">
            <a:extLst>
              <a:ext uri="{FF2B5EF4-FFF2-40B4-BE49-F238E27FC236}">
                <a16:creationId xmlns:a16="http://schemas.microsoft.com/office/drawing/2014/main" id="{21AE773B-5080-C918-46C7-8A33D209C8AD}"/>
              </a:ext>
            </a:extLst>
          </p:cNvPr>
          <p:cNvSpPr txBox="1"/>
          <p:nvPr/>
        </p:nvSpPr>
        <p:spPr>
          <a:xfrm>
            <a:off x="0" y="778544"/>
            <a:ext cx="5038165" cy="2585323"/>
          </a:xfrm>
          <a:prstGeom prst="rect">
            <a:avLst/>
          </a:prstGeom>
          <a:noFill/>
        </p:spPr>
        <p:txBody>
          <a:bodyPr wrap="square">
            <a:spAutoFit/>
          </a:bodyPr>
          <a:lstStyle/>
          <a:p>
            <a:pPr marL="285750" indent="-285750">
              <a:buFont typeface="Arial" panose="020B0604020202020204" pitchFamily="34" charset="0"/>
              <a:buChar char="•"/>
            </a:pPr>
            <a:r>
              <a:rPr lang="en-US" dirty="0"/>
              <a:t>Three heater power control system strategies:</a:t>
            </a:r>
          </a:p>
          <a:p>
            <a:pPr marL="742950" lvl="1" indent="-285750">
              <a:buFont typeface="Arial" panose="020B0604020202020204" pitchFamily="34" charset="0"/>
              <a:buChar char="•"/>
            </a:pPr>
            <a:r>
              <a:rPr lang="en-US" dirty="0"/>
              <a:t>Constant power mode, no temperature feedback control. </a:t>
            </a:r>
          </a:p>
          <a:p>
            <a:pPr marL="742950" lvl="1" indent="-285750">
              <a:buFont typeface="Arial" panose="020B0604020202020204" pitchFamily="34" charset="0"/>
              <a:buChar char="•"/>
            </a:pPr>
            <a:r>
              <a:rPr lang="en-US" dirty="0"/>
              <a:t>Setting on/off temperature set points, simulating a mechanical thermostat control. </a:t>
            </a:r>
          </a:p>
          <a:p>
            <a:pPr marL="742950" lvl="1" indent="-285750">
              <a:buFont typeface="Arial" panose="020B0604020202020204" pitchFamily="34" charset="0"/>
              <a:buChar char="•"/>
            </a:pPr>
            <a:r>
              <a:rPr lang="en-US" dirty="0"/>
              <a:t>PID temperature control. When PID temperature control feedback loop was available, a control thermocouple was used as reference.</a:t>
            </a:r>
          </a:p>
        </p:txBody>
      </p:sp>
      <p:pic>
        <p:nvPicPr>
          <p:cNvPr id="21" name="Picture 20">
            <a:extLst>
              <a:ext uri="{FF2B5EF4-FFF2-40B4-BE49-F238E27FC236}">
                <a16:creationId xmlns:a16="http://schemas.microsoft.com/office/drawing/2014/main" id="{76B50338-C008-6093-6E72-24B594A7C68A}"/>
              </a:ext>
            </a:extLst>
          </p:cNvPr>
          <p:cNvPicPr>
            <a:picLocks noChangeAspect="1"/>
          </p:cNvPicPr>
          <p:nvPr/>
        </p:nvPicPr>
        <p:blipFill>
          <a:blip r:embed="rId4"/>
          <a:stretch>
            <a:fillRect/>
          </a:stretch>
        </p:blipFill>
        <p:spPr>
          <a:xfrm>
            <a:off x="8810604" y="518342"/>
            <a:ext cx="3236168" cy="2845525"/>
          </a:xfrm>
          <a:prstGeom prst="rect">
            <a:avLst/>
          </a:prstGeom>
        </p:spPr>
      </p:pic>
      <p:pic>
        <p:nvPicPr>
          <p:cNvPr id="3" name="Picture 2">
            <a:extLst>
              <a:ext uri="{FF2B5EF4-FFF2-40B4-BE49-F238E27FC236}">
                <a16:creationId xmlns:a16="http://schemas.microsoft.com/office/drawing/2014/main" id="{961EE5B5-9910-010A-1490-0E812954BF7F}"/>
              </a:ext>
            </a:extLst>
          </p:cNvPr>
          <p:cNvPicPr>
            <a:picLocks noChangeAspect="1"/>
          </p:cNvPicPr>
          <p:nvPr/>
        </p:nvPicPr>
        <p:blipFill>
          <a:blip r:embed="rId5"/>
          <a:stretch>
            <a:fillRect/>
          </a:stretch>
        </p:blipFill>
        <p:spPr>
          <a:xfrm>
            <a:off x="5038165" y="518342"/>
            <a:ext cx="3599876" cy="2845525"/>
          </a:xfrm>
          <a:prstGeom prst="rect">
            <a:avLst/>
          </a:prstGeom>
        </p:spPr>
      </p:pic>
      <p:sp>
        <p:nvSpPr>
          <p:cNvPr id="7" name="TextBox 6">
            <a:extLst>
              <a:ext uri="{FF2B5EF4-FFF2-40B4-BE49-F238E27FC236}">
                <a16:creationId xmlns:a16="http://schemas.microsoft.com/office/drawing/2014/main" id="{231E642B-8792-58CE-A98C-120B40452C2D}"/>
              </a:ext>
            </a:extLst>
          </p:cNvPr>
          <p:cNvSpPr txBox="1"/>
          <p:nvPr/>
        </p:nvSpPr>
        <p:spPr>
          <a:xfrm>
            <a:off x="2218775" y="3494134"/>
            <a:ext cx="1255058" cy="369332"/>
          </a:xfrm>
          <a:prstGeom prst="rect">
            <a:avLst/>
          </a:prstGeom>
          <a:noFill/>
        </p:spPr>
        <p:txBody>
          <a:bodyPr wrap="square" rtlCol="0">
            <a:spAutoFit/>
          </a:bodyPr>
          <a:lstStyle/>
          <a:p>
            <a:pPr algn="ctr"/>
            <a:r>
              <a:rPr lang="en-US" b="1" dirty="0"/>
              <a:t>TVAC #1</a:t>
            </a:r>
          </a:p>
        </p:txBody>
      </p:sp>
      <p:sp>
        <p:nvSpPr>
          <p:cNvPr id="9" name="TextBox 8">
            <a:extLst>
              <a:ext uri="{FF2B5EF4-FFF2-40B4-BE49-F238E27FC236}">
                <a16:creationId xmlns:a16="http://schemas.microsoft.com/office/drawing/2014/main" id="{B9DA47FA-2B05-4640-BA5C-6496A9EDAFA0}"/>
              </a:ext>
            </a:extLst>
          </p:cNvPr>
          <p:cNvSpPr txBox="1"/>
          <p:nvPr/>
        </p:nvSpPr>
        <p:spPr>
          <a:xfrm>
            <a:off x="8301810" y="3494134"/>
            <a:ext cx="1255058" cy="369332"/>
          </a:xfrm>
          <a:prstGeom prst="rect">
            <a:avLst/>
          </a:prstGeom>
          <a:noFill/>
        </p:spPr>
        <p:txBody>
          <a:bodyPr wrap="square" rtlCol="0">
            <a:spAutoFit/>
          </a:bodyPr>
          <a:lstStyle/>
          <a:p>
            <a:pPr algn="ctr"/>
            <a:r>
              <a:rPr lang="en-US" b="1" dirty="0"/>
              <a:t>TVAC #4</a:t>
            </a:r>
          </a:p>
        </p:txBody>
      </p:sp>
    </p:spTree>
    <p:extLst>
      <p:ext uri="{BB962C8B-B14F-4D97-AF65-F5344CB8AC3E}">
        <p14:creationId xmlns:p14="http://schemas.microsoft.com/office/powerpoint/2010/main" val="296828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5B2378-87A4-D46A-8ABB-81A680166CC3}"/>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8</a:t>
            </a:fld>
            <a:endParaRPr lang="en-US" dirty="0"/>
          </a:p>
        </p:txBody>
      </p:sp>
      <p:sp>
        <p:nvSpPr>
          <p:cNvPr id="6" name="Title 1">
            <a:extLst>
              <a:ext uri="{FF2B5EF4-FFF2-40B4-BE49-F238E27FC236}">
                <a16:creationId xmlns:a16="http://schemas.microsoft.com/office/drawing/2014/main" id="{34967013-FCBC-EAF5-4155-1E4BED59066E}"/>
              </a:ext>
            </a:extLst>
          </p:cNvPr>
          <p:cNvSpPr txBox="1">
            <a:spLocks/>
          </p:cNvSpPr>
          <p:nvPr/>
        </p:nvSpPr>
        <p:spPr>
          <a:xfrm>
            <a:off x="168896" y="243013"/>
            <a:ext cx="10393680"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800" b="0" kern="1200">
                <a:solidFill>
                  <a:srgbClr val="006D96"/>
                </a:solidFill>
                <a:latin typeface="Arial" panose="020B0604020202020204" pitchFamily="34" charset="0"/>
                <a:ea typeface="+mj-ea"/>
                <a:cs typeface="Arial" panose="020B0604020202020204" pitchFamily="34" charset="0"/>
              </a:defRPr>
            </a:lvl1pPr>
          </a:lstStyle>
          <a:p>
            <a:r>
              <a:rPr lang="en-US" sz="3200" dirty="0"/>
              <a:t>Test Environment: TVAC #1 and TVAC #4</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F0D7EA-7A2E-1F70-4638-9327F929A11A}"/>
                  </a:ext>
                </a:extLst>
              </p:cNvPr>
              <p:cNvSpPr txBox="1"/>
              <p:nvPr/>
            </p:nvSpPr>
            <p:spPr>
              <a:xfrm>
                <a:off x="168896" y="926590"/>
                <a:ext cx="7933508" cy="2591543"/>
              </a:xfrm>
              <a:prstGeom prst="rect">
                <a:avLst/>
              </a:prstGeom>
              <a:noFill/>
            </p:spPr>
            <p:txBody>
              <a:bodyPr wrap="square">
                <a:spAutoFit/>
              </a:bodyPr>
              <a:lstStyle/>
              <a:p>
                <a:pPr marL="285750" indent="-285750">
                  <a:buFont typeface="Arial" panose="020B0604020202020204" pitchFamily="34" charset="0"/>
                  <a:buChar char="•"/>
                  <a:tabLst>
                    <a:tab pos="182880" algn="l"/>
                  </a:tabLst>
                </a:pPr>
                <a:r>
                  <a:rPr lang="en-US" dirty="0"/>
                  <a:t>TVAC test lasted for two weeks.</a:t>
                </a:r>
              </a:p>
              <a:p>
                <a:pPr marL="285750" indent="-285750">
                  <a:buFont typeface="Arial" panose="020B0604020202020204" pitchFamily="34" charset="0"/>
                  <a:buChar char="•"/>
                  <a:tabLst>
                    <a:tab pos="182880" algn="l"/>
                  </a:tabLst>
                </a:pPr>
                <a:r>
                  <a:rPr lang="en-US" dirty="0"/>
                  <a:t>Conducted in a vacuum chamber at ~-170°C and </a:t>
                </a:r>
                <a14:m>
                  <m:oMath xmlns:m="http://schemas.openxmlformats.org/officeDocument/2006/math">
                    <m:r>
                      <a:rPr lang="en-US">
                        <a:latin typeface="Cambria Math" panose="02040503050406030204" pitchFamily="18" charset="0"/>
                      </a:rPr>
                      <m:t>1</m:t>
                    </m:r>
                    <m:sSup>
                      <m:sSupPr>
                        <m:ctrlPr>
                          <a:rPr lang="en-US" i="1">
                            <a:latin typeface="Cambria Math" panose="02040503050406030204" pitchFamily="18" charset="0"/>
                          </a:rPr>
                        </m:ctrlPr>
                      </m:sSupPr>
                      <m:e>
                        <m:r>
                          <a:rPr lang="en-US">
                            <a:latin typeface="Cambria Math" panose="02040503050406030204" pitchFamily="18" charset="0"/>
                          </a:rPr>
                          <m:t>𝑒</m:t>
                        </m:r>
                      </m:e>
                      <m:sup>
                        <m:r>
                          <a:rPr lang="en-US">
                            <a:latin typeface="Cambria Math" panose="02040503050406030204" pitchFamily="18" charset="0"/>
                          </a:rPr>
                          <m:t>−6</m:t>
                        </m:r>
                      </m:sup>
                    </m:sSup>
                  </m:oMath>
                </a14:m>
                <a:r>
                  <a:rPr lang="en-US" dirty="0"/>
                  <a:t> Torr (133.32 Pa).</a:t>
                </a:r>
              </a:p>
              <a:p>
                <a:pPr marL="285750" indent="-285750">
                  <a:buFont typeface="Arial" panose="020B0604020202020204" pitchFamily="34" charset="0"/>
                  <a:buChar char="•"/>
                  <a:tabLst>
                    <a:tab pos="182880" algn="l"/>
                  </a:tabLst>
                </a:pPr>
                <a:r>
                  <a:rPr lang="en-US" dirty="0"/>
                  <a:t>MSFC chamber V15. </a:t>
                </a:r>
              </a:p>
              <a:p>
                <a:pPr marL="285750" indent="-285750">
                  <a:buFont typeface="Arial" panose="020B0604020202020204" pitchFamily="34" charset="0"/>
                  <a:buChar char="•"/>
                  <a:tabLst>
                    <a:tab pos="182880" algn="l"/>
                  </a:tabLst>
                </a:pPr>
                <a:r>
                  <a:rPr lang="en-US" dirty="0"/>
                  <a:t>Recorded data: </a:t>
                </a:r>
              </a:p>
              <a:p>
                <a:pPr marL="742950" lvl="1" indent="-285750">
                  <a:buFont typeface="Arial" panose="020B0604020202020204" pitchFamily="34" charset="0"/>
                  <a:buChar char="•"/>
                  <a:tabLst>
                    <a:tab pos="182880" algn="l"/>
                  </a:tabLst>
                </a:pPr>
                <a:r>
                  <a:rPr lang="en-US" dirty="0"/>
                  <a:t>Data thermocouple temperatures.</a:t>
                </a:r>
              </a:p>
              <a:p>
                <a:pPr marL="742950" lvl="1" indent="-285750">
                  <a:buFont typeface="Arial" panose="020B0604020202020204" pitchFamily="34" charset="0"/>
                  <a:buChar char="•"/>
                  <a:tabLst>
                    <a:tab pos="182880" algn="l"/>
                  </a:tabLst>
                </a:pPr>
                <a:r>
                  <a:rPr lang="en-US" dirty="0"/>
                  <a:t>Voltage and current for each thermal control zone.</a:t>
                </a:r>
              </a:p>
              <a:p>
                <a:pPr marL="742950" lvl="1" indent="-285750">
                  <a:buFont typeface="Arial" panose="020B0604020202020204" pitchFamily="34" charset="0"/>
                  <a:buChar char="•"/>
                  <a:tabLst>
                    <a:tab pos="182880" algn="l"/>
                  </a:tabLst>
                </a:pPr>
                <a:r>
                  <a:rPr lang="en-US" dirty="0"/>
                  <a:t>Chamber shroud temperature.</a:t>
                </a:r>
              </a:p>
              <a:p>
                <a:pPr marL="742950" lvl="1" indent="-285750">
                  <a:buFont typeface="Arial" panose="020B0604020202020204" pitchFamily="34" charset="0"/>
                  <a:buChar char="•"/>
                  <a:tabLst>
                    <a:tab pos="182880" algn="l"/>
                  </a:tabLst>
                </a:pPr>
                <a:r>
                  <a:rPr lang="en-US" dirty="0"/>
                  <a:t>Chamber pressure. </a:t>
                </a:r>
              </a:p>
              <a:p>
                <a:pPr marL="742950" lvl="1" indent="-285750">
                  <a:buFont typeface="Arial" panose="020B0604020202020204" pitchFamily="34" charset="0"/>
                  <a:buChar char="•"/>
                  <a:tabLst>
                    <a:tab pos="182880" algn="l"/>
                  </a:tabLst>
                </a:pPr>
                <a:r>
                  <a:rPr lang="en-US" dirty="0"/>
                  <a:t>Data were recorded at 1 Hz.</a:t>
                </a:r>
              </a:p>
            </p:txBody>
          </p:sp>
        </mc:Choice>
        <mc:Fallback xmlns="">
          <p:sp>
            <p:nvSpPr>
              <p:cNvPr id="8" name="TextBox 7">
                <a:extLst>
                  <a:ext uri="{FF2B5EF4-FFF2-40B4-BE49-F238E27FC236}">
                    <a16:creationId xmlns:a16="http://schemas.microsoft.com/office/drawing/2014/main" id="{81F0D7EA-7A2E-1F70-4638-9327F929A11A}"/>
                  </a:ext>
                </a:extLst>
              </p:cNvPr>
              <p:cNvSpPr txBox="1">
                <a:spLocks noRot="1" noChangeAspect="1" noMove="1" noResize="1" noEditPoints="1" noAdjustHandles="1" noChangeArrowheads="1" noChangeShapeType="1" noTextEdit="1"/>
              </p:cNvSpPr>
              <p:nvPr/>
            </p:nvSpPr>
            <p:spPr>
              <a:xfrm>
                <a:off x="168896" y="926590"/>
                <a:ext cx="7933508" cy="2591543"/>
              </a:xfrm>
              <a:prstGeom prst="rect">
                <a:avLst/>
              </a:prstGeom>
              <a:blipFill>
                <a:blip r:embed="rId2"/>
                <a:stretch>
                  <a:fillRect l="-538" t="-1176" b="-258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1C2EBE8-CF06-F0A6-08B4-5B8E364147A8}"/>
              </a:ext>
            </a:extLst>
          </p:cNvPr>
          <p:cNvPicPr>
            <a:picLocks noChangeAspect="1"/>
          </p:cNvPicPr>
          <p:nvPr/>
        </p:nvPicPr>
        <p:blipFill>
          <a:blip r:embed="rId3"/>
          <a:stretch>
            <a:fillRect/>
          </a:stretch>
        </p:blipFill>
        <p:spPr>
          <a:xfrm>
            <a:off x="8102404" y="3302116"/>
            <a:ext cx="3515598" cy="3131630"/>
          </a:xfrm>
          <a:prstGeom prst="rect">
            <a:avLst/>
          </a:prstGeom>
        </p:spPr>
      </p:pic>
      <p:pic>
        <p:nvPicPr>
          <p:cNvPr id="3" name="Picture 2">
            <a:extLst>
              <a:ext uri="{FF2B5EF4-FFF2-40B4-BE49-F238E27FC236}">
                <a16:creationId xmlns:a16="http://schemas.microsoft.com/office/drawing/2014/main" id="{828E3DCB-AB54-5547-3A73-175851E0855B}"/>
              </a:ext>
            </a:extLst>
          </p:cNvPr>
          <p:cNvPicPr>
            <a:picLocks noChangeAspect="1"/>
          </p:cNvPicPr>
          <p:nvPr/>
        </p:nvPicPr>
        <p:blipFill>
          <a:blip r:embed="rId4"/>
          <a:stretch>
            <a:fillRect/>
          </a:stretch>
        </p:blipFill>
        <p:spPr>
          <a:xfrm>
            <a:off x="8102404" y="300765"/>
            <a:ext cx="3515598" cy="2853305"/>
          </a:xfrm>
          <a:prstGeom prst="rect">
            <a:avLst/>
          </a:prstGeom>
        </p:spPr>
      </p:pic>
    </p:spTree>
    <p:extLst>
      <p:ext uri="{BB962C8B-B14F-4D97-AF65-F5344CB8AC3E}">
        <p14:creationId xmlns:p14="http://schemas.microsoft.com/office/powerpoint/2010/main" val="33132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6E284-98CB-C357-464A-2E096DC659E0}"/>
              </a:ext>
            </a:extLst>
          </p:cNvPr>
          <p:cNvSpPr>
            <a:spLocks noGrp="1"/>
          </p:cNvSpPr>
          <p:nvPr>
            <p:ph type="sldNum" sz="quarter" idx="12"/>
          </p:nvPr>
        </p:nvSpPr>
        <p:spPr>
          <a:xfrm>
            <a:off x="9355319" y="6492011"/>
            <a:ext cx="2743200" cy="365125"/>
          </a:xfrm>
        </p:spPr>
        <p:txBody>
          <a:bodyPr/>
          <a:lstStyle/>
          <a:p>
            <a:fld id="{2E8C51FE-49D9-314D-9957-ABBF7DDE8782}" type="slidenum">
              <a:rPr lang="en-US" smtClean="0"/>
              <a:pPr/>
              <a:t>9</a:t>
            </a:fld>
            <a:endParaRPr lang="en-US" dirty="0"/>
          </a:p>
        </p:txBody>
      </p:sp>
      <p:sp>
        <p:nvSpPr>
          <p:cNvPr id="6" name="Title 1">
            <a:extLst>
              <a:ext uri="{FF2B5EF4-FFF2-40B4-BE49-F238E27FC236}">
                <a16:creationId xmlns:a16="http://schemas.microsoft.com/office/drawing/2014/main" id="{7E9C9879-6F07-AFD3-D1E5-B1C42004CE88}"/>
              </a:ext>
            </a:extLst>
          </p:cNvPr>
          <p:cNvSpPr>
            <a:spLocks noGrp="1"/>
          </p:cNvSpPr>
          <p:nvPr>
            <p:ph type="title"/>
          </p:nvPr>
        </p:nvSpPr>
        <p:spPr>
          <a:xfrm>
            <a:off x="168896" y="243013"/>
            <a:ext cx="10393680" cy="535531"/>
          </a:xfrm>
        </p:spPr>
        <p:txBody>
          <a:bodyPr/>
          <a:lstStyle/>
          <a:p>
            <a:r>
              <a:rPr lang="en-US" sz="3200" dirty="0"/>
              <a:t>LHP Steady Ops.</a:t>
            </a:r>
          </a:p>
        </p:txBody>
      </p:sp>
      <p:pic>
        <p:nvPicPr>
          <p:cNvPr id="3" name="Picture 2">
            <a:extLst>
              <a:ext uri="{FF2B5EF4-FFF2-40B4-BE49-F238E27FC236}">
                <a16:creationId xmlns:a16="http://schemas.microsoft.com/office/drawing/2014/main" id="{72DB5CAA-FD94-FDBD-FC0A-5672F04E9141}"/>
              </a:ext>
            </a:extLst>
          </p:cNvPr>
          <p:cNvPicPr>
            <a:picLocks noChangeAspect="1"/>
          </p:cNvPicPr>
          <p:nvPr/>
        </p:nvPicPr>
        <p:blipFill rotWithShape="1">
          <a:blip r:embed="rId2"/>
          <a:srcRect l="1962" t="736" r="1599" b="311"/>
          <a:stretch/>
        </p:blipFill>
        <p:spPr>
          <a:xfrm>
            <a:off x="6448834" y="1682790"/>
            <a:ext cx="5066347" cy="4809220"/>
          </a:xfrm>
          <a:prstGeom prst="rect">
            <a:avLst/>
          </a:prstGeom>
        </p:spPr>
      </p:pic>
      <p:sp>
        <p:nvSpPr>
          <p:cNvPr id="5" name="TextBox 4">
            <a:extLst>
              <a:ext uri="{FF2B5EF4-FFF2-40B4-BE49-F238E27FC236}">
                <a16:creationId xmlns:a16="http://schemas.microsoft.com/office/drawing/2014/main" id="{82F4C7AC-94F3-1EA0-1C58-5EB4DBB819C1}"/>
              </a:ext>
            </a:extLst>
          </p:cNvPr>
          <p:cNvSpPr txBox="1"/>
          <p:nvPr/>
        </p:nvSpPr>
        <p:spPr>
          <a:xfrm>
            <a:off x="893413" y="778544"/>
            <a:ext cx="4227090" cy="923330"/>
          </a:xfrm>
          <a:prstGeom prst="rect">
            <a:avLst/>
          </a:prstGeom>
          <a:noFill/>
        </p:spPr>
        <p:txBody>
          <a:bodyPr wrap="square" rtlCol="0">
            <a:spAutoFit/>
          </a:bodyPr>
          <a:lstStyle/>
          <a:p>
            <a:pPr marL="285750" indent="-285750">
              <a:buFont typeface="Arial" panose="020B0604020202020204" pitchFamily="34" charset="0"/>
              <a:buChar char="•"/>
            </a:pPr>
            <a:r>
              <a:rPr lang="en-US" dirty="0"/>
              <a:t>LHP Conductance as measure of the LHP steady state performance</a:t>
            </a:r>
          </a:p>
          <a:p>
            <a:pPr marL="285750" indent="-285750">
              <a:buFont typeface="Arial" panose="020B0604020202020204" pitchFamily="34" charset="0"/>
              <a:buChar char="•"/>
            </a:pPr>
            <a:r>
              <a:rPr lang="en-US" dirty="0"/>
              <a:t>No heat on the radiator, </a:t>
            </a:r>
            <a:r>
              <a:rPr lang="en-US" dirty="0" err="1"/>
              <a:t>Tsink</a:t>
            </a:r>
            <a:r>
              <a:rPr lang="en-US" dirty="0"/>
              <a:t> = 148</a:t>
            </a:r>
            <a:r>
              <a:rPr lang="en-US" dirty="0">
                <a:latin typeface="Calibri" panose="020F0502020204030204" pitchFamily="34" charset="0"/>
                <a:cs typeface="Calibri" panose="020F0502020204030204" pitchFamily="34" charset="0"/>
              </a:rPr>
              <a:t>°</a:t>
            </a:r>
            <a:r>
              <a:rPr lang="en-US" dirty="0"/>
              <a:t>C</a:t>
            </a:r>
          </a:p>
        </p:txBody>
      </p:sp>
      <p:sp>
        <p:nvSpPr>
          <p:cNvPr id="10" name="TextBox 9">
            <a:extLst>
              <a:ext uri="{FF2B5EF4-FFF2-40B4-BE49-F238E27FC236}">
                <a16:creationId xmlns:a16="http://schemas.microsoft.com/office/drawing/2014/main" id="{119F2D69-1E11-5D65-2755-838F450A1659}"/>
              </a:ext>
            </a:extLst>
          </p:cNvPr>
          <p:cNvSpPr txBox="1"/>
          <p:nvPr/>
        </p:nvSpPr>
        <p:spPr>
          <a:xfrm>
            <a:off x="6832011" y="396837"/>
            <a:ext cx="4466576" cy="1200329"/>
          </a:xfrm>
          <a:prstGeom prst="rect">
            <a:avLst/>
          </a:prstGeom>
          <a:noFill/>
        </p:spPr>
        <p:txBody>
          <a:bodyPr wrap="square" rtlCol="0">
            <a:spAutoFit/>
          </a:bodyPr>
          <a:lstStyle/>
          <a:p>
            <a:pPr algn="ctr"/>
            <a:r>
              <a:rPr lang="en-US" dirty="0"/>
              <a:t>Radiator heat to simulate different </a:t>
            </a:r>
            <a:r>
              <a:rPr lang="en-US" dirty="0" err="1"/>
              <a:t>Tsink</a:t>
            </a:r>
            <a:r>
              <a:rPr lang="en-US" dirty="0"/>
              <a:t>:</a:t>
            </a:r>
          </a:p>
          <a:p>
            <a:pPr marL="285750" indent="-285750">
              <a:buFont typeface="Arial" panose="020B0604020202020204" pitchFamily="34" charset="0"/>
              <a:buChar char="•"/>
            </a:pPr>
            <a:r>
              <a:rPr lang="en-US" dirty="0"/>
              <a:t>64 W = -53</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106 W = -24</a:t>
            </a:r>
            <a:r>
              <a:rPr lang="en-US" dirty="0">
                <a:latin typeface="Calibri" panose="020F0502020204030204" pitchFamily="34" charset="0"/>
                <a:cs typeface="Calibri" panose="020F0502020204030204" pitchFamily="34" charset="0"/>
              </a:rPr>
              <a:t>°</a:t>
            </a:r>
            <a:r>
              <a:rPr lang="en-US" dirty="0"/>
              <a:t>C</a:t>
            </a:r>
          </a:p>
          <a:p>
            <a:pPr marL="285750" indent="-285750">
              <a:buFont typeface="Arial" panose="020B0604020202020204" pitchFamily="34" charset="0"/>
              <a:buChar char="•"/>
            </a:pPr>
            <a:r>
              <a:rPr lang="en-US" dirty="0"/>
              <a:t>150 W = -3</a:t>
            </a:r>
            <a:r>
              <a:rPr lang="en-US" dirty="0">
                <a:latin typeface="Calibri" panose="020F0502020204030204" pitchFamily="34" charset="0"/>
                <a:cs typeface="Calibri" panose="020F0502020204030204" pitchFamily="34" charset="0"/>
              </a:rPr>
              <a:t>°</a:t>
            </a:r>
            <a:r>
              <a:rPr lang="en-US" dirty="0"/>
              <a:t>C</a:t>
            </a:r>
          </a:p>
        </p:txBody>
      </p:sp>
      <p:pic>
        <p:nvPicPr>
          <p:cNvPr id="7" name="Picture 6">
            <a:extLst>
              <a:ext uri="{FF2B5EF4-FFF2-40B4-BE49-F238E27FC236}">
                <a16:creationId xmlns:a16="http://schemas.microsoft.com/office/drawing/2014/main" id="{61355A4B-8990-7EEB-72CC-B6F7C9D7B633}"/>
              </a:ext>
            </a:extLst>
          </p:cNvPr>
          <p:cNvPicPr>
            <a:picLocks noChangeAspect="1"/>
          </p:cNvPicPr>
          <p:nvPr/>
        </p:nvPicPr>
        <p:blipFill>
          <a:blip r:embed="rId3"/>
          <a:srcRect l="2706" t="1847" r="2497" b="3349"/>
          <a:stretch/>
        </p:blipFill>
        <p:spPr>
          <a:xfrm>
            <a:off x="676819" y="1866044"/>
            <a:ext cx="4554071" cy="4213412"/>
          </a:xfrm>
          <a:prstGeom prst="rect">
            <a:avLst/>
          </a:prstGeom>
        </p:spPr>
      </p:pic>
    </p:spTree>
    <p:extLst>
      <p:ext uri="{BB962C8B-B14F-4D97-AF65-F5344CB8AC3E}">
        <p14:creationId xmlns:p14="http://schemas.microsoft.com/office/powerpoint/2010/main" val="4590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PER PPT Template (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2B3AAEE1F3F5469752396BCB9BF183" ma:contentTypeVersion="1" ma:contentTypeDescription="Create a new document." ma:contentTypeScope="" ma:versionID="689504fd0d1e69118c4bd531f56c8a6d">
  <xsd:schema xmlns:xsd="http://www.w3.org/2001/XMLSchema" xmlns:xs="http://www.w3.org/2001/XMLSchema" xmlns:p="http://schemas.microsoft.com/office/2006/metadata/properties" xmlns:ns2="70eeba7d-ab04-4e6f-983e-755fe9aef25b" targetNamespace="http://schemas.microsoft.com/office/2006/metadata/properties" ma:root="true" ma:fieldsID="c3fe481e6bf0968bc3872e1d9d520c9d" ns2:_="">
    <xsd:import namespace="70eeba7d-ab04-4e6f-983e-755fe9aef25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eeba7d-ab04-4e6f-983e-755fe9aef2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03ED16-74D8-4ED0-984C-B664DCA6E3C6}">
  <ds:schemaRefs>
    <ds:schemaRef ds:uri="http://schemas.microsoft.com/sharepoint/v3/contenttype/forms"/>
  </ds:schemaRefs>
</ds:datastoreItem>
</file>

<file path=customXml/itemProps2.xml><?xml version="1.0" encoding="utf-8"?>
<ds:datastoreItem xmlns:ds="http://schemas.openxmlformats.org/officeDocument/2006/customXml" ds:itemID="{598417F4-70F7-4FBC-8A03-09A9B9581CD7}">
  <ds:schemaRefs>
    <ds:schemaRef ds:uri="http://www.w3.org/XML/1998/namespace"/>
    <ds:schemaRef ds:uri="http://schemas.microsoft.com/office/2006/metadata/properties"/>
    <ds:schemaRef ds:uri="http://purl.org/dc/elements/1.1/"/>
    <ds:schemaRef ds:uri="http://purl.org/dc/dcmitype/"/>
    <ds:schemaRef ds:uri="70eeba7d-ab04-4e6f-983e-755fe9aef25b"/>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058CC68-2408-4EF5-8FDB-549D14DB0D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eeba7d-ab04-4e6f-983e-755fe9aef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94853</TotalTime>
  <Words>1318</Words>
  <Application>Microsoft Office PowerPoint</Application>
  <PresentationFormat>Widescreen</PresentationFormat>
  <Paragraphs>156</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 Math</vt:lpstr>
      <vt:lpstr>Helvetica</vt:lpstr>
      <vt:lpstr>Times New Roman</vt:lpstr>
      <vt:lpstr>VIPER PPT Template (16x9)</vt:lpstr>
      <vt:lpstr>PowerPoint Presentation</vt:lpstr>
      <vt:lpstr>Background</vt:lpstr>
      <vt:lpstr>Test Objectives</vt:lpstr>
      <vt:lpstr>Test Article Configuration: TVAC #1</vt:lpstr>
      <vt:lpstr>Test Article Configuration: TVAC #4</vt:lpstr>
      <vt:lpstr>TVAC #4 Instrumentation</vt:lpstr>
      <vt:lpstr>Power Control System</vt:lpstr>
      <vt:lpstr>PowerPoint Presentation</vt:lpstr>
      <vt:lpstr>LHP Steady Ops.</vt:lpstr>
      <vt:lpstr>Hibernation TVAC #1</vt:lpstr>
      <vt:lpstr>Hibernation TVAC #4</vt:lpstr>
      <vt:lpstr>LHP Startup</vt:lpstr>
      <vt:lpstr>LHP Hot Shutdown</vt:lpstr>
      <vt:lpstr>Summary</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Korsmeyer, David J. (ARC-D)</dc:creator>
  <cp:keywords/>
  <dc:description/>
  <cp:lastModifiedBy>Turk, Jodi C. (MSFC-EV34)</cp:lastModifiedBy>
  <cp:revision>1371</cp:revision>
  <dcterms:created xsi:type="dcterms:W3CDTF">2019-04-16T18:58:35Z</dcterms:created>
  <dcterms:modified xsi:type="dcterms:W3CDTF">2025-07-17T17:31:42Z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BS/Category">
    <vt:lpwstr>UNKNOWN</vt:lpwstr>
  </property>
  <property fmtid="{D5CDD505-2E9C-101B-9397-08002B2CF9AE}" pid="3" name="WorkflowChangePath">
    <vt:lpwstr>6c95b369-2841-4c0d-83f5-7263fd16cbf9,2;</vt:lpwstr>
  </property>
  <property fmtid="{D5CDD505-2E9C-101B-9397-08002B2CF9AE}" pid="4" name="ContentTypeId">
    <vt:lpwstr>0x010100EE2B3AAEE1F3F5469752396BCB9BF183</vt:lpwstr>
  </property>
  <property fmtid="{D5CDD505-2E9C-101B-9397-08002B2CF9AE}" pid="5" name="Unknown">
    <vt:lpwstr>UPDATED</vt:lpwstr>
  </property>
</Properties>
</file>