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310" r:id="rId3"/>
    <p:sldId id="257" r:id="rId4"/>
    <p:sldId id="303" r:id="rId5"/>
    <p:sldId id="263" r:id="rId6"/>
    <p:sldId id="264" r:id="rId7"/>
    <p:sldId id="265" r:id="rId8"/>
    <p:sldId id="267" r:id="rId9"/>
    <p:sldId id="266" r:id="rId10"/>
    <p:sldId id="268" r:id="rId11"/>
    <p:sldId id="302" r:id="rId12"/>
    <p:sldId id="270" r:id="rId13"/>
    <p:sldId id="272" r:id="rId14"/>
    <p:sldId id="273" r:id="rId15"/>
    <p:sldId id="305" r:id="rId16"/>
    <p:sldId id="307" r:id="rId17"/>
    <p:sldId id="306" r:id="rId18"/>
    <p:sldId id="308" r:id="rId19"/>
    <p:sldId id="275" r:id="rId20"/>
    <p:sldId id="276" r:id="rId21"/>
    <p:sldId id="304" r:id="rId22"/>
    <p:sldId id="311" r:id="rId23"/>
    <p:sldId id="312" r:id="rId24"/>
    <p:sldId id="313" r:id="rId25"/>
    <p:sldId id="314" r:id="rId26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6">
          <p15:clr>
            <a:srgbClr val="A4A3A4"/>
          </p15:clr>
        </p15:guide>
        <p15:guide id="2" orient="horz" pos="347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7112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B"/>
    <a:srgbClr val="FF40FF"/>
    <a:srgbClr val="DC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/>
    <p:restoredTop sz="94361"/>
  </p:normalViewPr>
  <p:slideViewPr>
    <p:cSldViewPr snapToGrid="0" snapToObjects="1" showGuides="1">
      <p:cViewPr varScale="1">
        <p:scale>
          <a:sx n="132" d="100"/>
          <a:sy n="132" d="100"/>
        </p:scale>
        <p:origin x="192" y="336"/>
      </p:cViewPr>
      <p:guideLst>
        <p:guide orient="horz" pos="3986"/>
        <p:guide orient="horz" pos="347"/>
        <p:guide orient="horz" pos="2160"/>
        <p:guide pos="7112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60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F6CA1-ADBF-E449-881B-C426DC131E40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75615-B0FB-D545-A931-B6D2CFAC9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6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5615-B0FB-D545-A931-B6D2CFAC96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5615-B0FB-D545-A931-B6D2CFAC96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4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5615-B0FB-D545-A931-B6D2CFAC96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2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5615-B0FB-D545-A931-B6D2CFAC96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620" y="-9622"/>
            <a:ext cx="12211242" cy="6877243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162" y="2977163"/>
            <a:ext cx="10360501" cy="1083277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NewComputerModernSans10" pitchFamily="2" charset="77"/>
                <a:cs typeface="NewComputerModernSans10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324" y="4079676"/>
            <a:ext cx="8532178" cy="1327821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2800" baseline="0">
                <a:solidFill>
                  <a:srgbClr val="FFFFFF"/>
                </a:solidFill>
                <a:latin typeface="NEWCOMPUTERMODERNSANS10-BOOK" pitchFamily="2" charset="77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Presenter(s)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6409" y="6075181"/>
            <a:ext cx="312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erdana"/>
                <a:cs typeface="Verdana"/>
              </a:rPr>
              <a:t>COLLEGE OF ENGINEERING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07537" y="6075181"/>
            <a:ext cx="6999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School of Mechanical, Industrial, and Manufacturing Engineering</a:t>
            </a:r>
            <a:endParaRPr lang="en-US" sz="16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86201" y="6027385"/>
            <a:ext cx="1062236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SU_vertical_2C_W_over_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61" y="467917"/>
            <a:ext cx="1953304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nk)">
    <p:bg>
      <p:bgPr>
        <a:solidFill>
          <a:srgbClr val="DC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13DB86-1324-275C-9E67-428F6AD72898}"/>
              </a:ext>
            </a:extLst>
          </p:cNvPr>
          <p:cNvSpPr/>
          <p:nvPr userDrawn="1"/>
        </p:nvSpPr>
        <p:spPr>
          <a:xfrm>
            <a:off x="-9620" y="-9622"/>
            <a:ext cx="12211242" cy="6877243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67363-8FFF-2EB1-73BC-8BB4ACFD3A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162" y="2977163"/>
            <a:ext cx="10360501" cy="1083277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NewComputerModernSans10" pitchFamily="2" charset="77"/>
                <a:cs typeface="NewComputerModernSans10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CFF1D0-DCFD-5DB1-C40C-86128F43E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324" y="4079676"/>
            <a:ext cx="8532178" cy="1327821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2800" baseline="0">
                <a:solidFill>
                  <a:srgbClr val="FFFFFF"/>
                </a:solidFill>
                <a:latin typeface="NEWCOMPUTERMODERNSANS10-BOOK" pitchFamily="2" charset="77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Presenter(s)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1005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979" y="1250845"/>
            <a:ext cx="10362867" cy="1193114"/>
          </a:xfrm>
        </p:spPr>
        <p:txBody>
          <a:bodyPr/>
          <a:lstStyle>
            <a:lvl1pPr algn="l">
              <a:defRPr>
                <a:solidFill>
                  <a:srgbClr val="DC44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979" y="2443959"/>
            <a:ext cx="10362867" cy="3682206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979" y="6356351"/>
            <a:ext cx="254052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1"/>
            <a:ext cx="25554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fld id="{A9F06186-681F-7246-9274-0E5FA005C9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OSU_COE_horizontal_2C_O_over_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192024"/>
            <a:ext cx="2805112" cy="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7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U_COE_horizontal_2C_O_over_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192024"/>
            <a:ext cx="2805112" cy="80229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27889" y="2832443"/>
            <a:ext cx="10362867" cy="1193114"/>
          </a:xfrm>
        </p:spPr>
        <p:txBody>
          <a:bodyPr/>
          <a:lstStyle>
            <a:lvl1pPr algn="ctr">
              <a:defRPr>
                <a:solidFill>
                  <a:srgbClr val="DC44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12979" y="6356351"/>
            <a:ext cx="254052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1"/>
            <a:ext cx="25554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fld id="{A9F06186-681F-7246-9274-0E5FA005C9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2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8" y="136523"/>
            <a:ext cx="8991055" cy="1077907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DC44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8" y="1315174"/>
            <a:ext cx="11904451" cy="4810991"/>
          </a:xfrm>
        </p:spPr>
        <p:txBody>
          <a:bodyPr lIns="91440"/>
          <a:lstStyle>
            <a:lvl1pPr marL="0" indent="0" algn="l">
              <a:buFont typeface="Arial" panose="020B0604020202020204" pitchFamily="34" charset="0"/>
              <a:buNone/>
              <a:defRPr sz="2800"/>
            </a:lvl1pPr>
            <a:lvl2pPr marL="354013" indent="-233363" algn="l">
              <a:buFont typeface="Arial" panose="020B0604020202020204" pitchFamily="34" charset="0"/>
              <a:buChar char="•"/>
              <a:tabLst/>
              <a:defRPr sz="2600"/>
            </a:lvl2pPr>
            <a:lvl3pPr marL="695325" indent="-231775" algn="l">
              <a:buFont typeface="System Font Regular"/>
              <a:buChar char="−"/>
              <a:tabLst/>
              <a:defRPr/>
            </a:lvl3pPr>
            <a:lvl4pPr marL="1147763" indent="-342900" algn="l">
              <a:buFont typeface="System Font Regular"/>
              <a:buChar char="≫"/>
              <a:tabLst/>
              <a:defRPr/>
            </a:lvl4pPr>
            <a:lvl5pPr marL="1439863" indent="-231775" algn="l"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979" y="6356351"/>
            <a:ext cx="254052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1"/>
            <a:ext cx="25554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fld id="{A9F06186-681F-7246-9274-0E5FA005C9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OSU_COE_horizontal_2C_O_over_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192024"/>
            <a:ext cx="2805112" cy="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7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SU_COE_horizontal_2C_O_over_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192024"/>
            <a:ext cx="2805112" cy="802297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12979" y="6356351"/>
            <a:ext cx="254052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351"/>
            <a:ext cx="25554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fld id="{A9F06186-681F-7246-9274-0E5FA005C9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2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emble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7CCA-174A-3478-8BEA-48CABB20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137160"/>
            <a:ext cx="10969943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DC44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2317C7-4824-5C9A-8097-E1FC97167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8" y="1315174"/>
            <a:ext cx="11904451" cy="4810991"/>
          </a:xfrm>
        </p:spPr>
        <p:txBody>
          <a:bodyPr lIns="91440"/>
          <a:lstStyle>
            <a:lvl1pPr marL="0" indent="0" algn="l">
              <a:buFont typeface="Arial" panose="020B0604020202020204" pitchFamily="34" charset="0"/>
              <a:buNone/>
              <a:defRPr sz="2800"/>
            </a:lvl1pPr>
            <a:lvl2pPr marL="354013" indent="-233363" algn="l">
              <a:buFont typeface="Arial" panose="020B0604020202020204" pitchFamily="34" charset="0"/>
              <a:buChar char="•"/>
              <a:tabLst/>
              <a:defRPr sz="2600"/>
            </a:lvl2pPr>
            <a:lvl3pPr marL="695325" indent="-231775" algn="l">
              <a:buFont typeface="System Font Regular"/>
              <a:buChar char="−"/>
              <a:tabLst/>
              <a:defRPr/>
            </a:lvl3pPr>
            <a:lvl4pPr marL="1147763" indent="-342900" algn="l">
              <a:buFont typeface="System Font Regular"/>
              <a:buChar char="≫"/>
              <a:tabLst/>
              <a:defRPr/>
            </a:lvl4pPr>
            <a:lvl5pPr marL="1439863" indent="-231775" algn="l"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5A3C2CB-105B-2F74-99F6-FC386B50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979" y="6356351"/>
            <a:ext cx="254052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7A41F8-454E-8C30-FD88-AFEF807A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FDDE75-8BD4-474F-D00A-9C543A61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6" y="6356351"/>
            <a:ext cx="25554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NEWCOMPUTERMODERNSANS10-BOOK" pitchFamily="2" charset="77"/>
                <a:cs typeface="Verdana"/>
              </a:defRPr>
            </a:lvl1pPr>
          </a:lstStyle>
          <a:p>
            <a:fld id="{A9F06186-681F-7246-9274-0E5FA005C9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5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DC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13DB86-1324-275C-9E67-428F6AD72898}"/>
              </a:ext>
            </a:extLst>
          </p:cNvPr>
          <p:cNvSpPr/>
          <p:nvPr userDrawn="1"/>
        </p:nvSpPr>
        <p:spPr>
          <a:xfrm>
            <a:off x="-9620" y="-9622"/>
            <a:ext cx="12211242" cy="6877243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67363-8FFF-2EB1-73BC-8BB4ACFD3A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162" y="2977163"/>
            <a:ext cx="10360501" cy="1083277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NewComputerModernSans10" pitchFamily="2" charset="77"/>
                <a:cs typeface="NewComputerModernSans10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CFF1D0-DCFD-5DB1-C40C-86128F43E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324" y="4079676"/>
            <a:ext cx="8532178" cy="1327821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buNone/>
              <a:defRPr sz="2800" baseline="0">
                <a:solidFill>
                  <a:srgbClr val="FFFFFF"/>
                </a:solidFill>
                <a:latin typeface="NEWCOMPUTERMODERNSANS10-BOOK" pitchFamily="2" charset="77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Presenter(s) 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03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0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9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NewComputerModernSans10" pitchFamily="2" charset="77"/>
          <a:ea typeface="+mj-ea"/>
          <a:cs typeface="NewComputerModernSans10" pitchFamily="2" charset="77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NewComputerModernSans10" pitchFamily="2" charset="77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NEWCOMPUTERMODERNSANS10-BOOK" pitchFamily="2" charset="77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NEWCOMPUTERMODERNSANS10-BOOK" pitchFamily="2" charset="77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NEWCOMPUTERMODERNSANS10-BOOK" pitchFamily="2" charset="77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NEWCOMPUTERMODERNSANS10-BOOK" pitchFamily="2" charset="77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79EA-763C-5B16-3996-A55076414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09" y="593192"/>
            <a:ext cx="11689460" cy="1692808"/>
          </a:xfrm>
        </p:spPr>
        <p:txBody>
          <a:bodyPr>
            <a:noAutofit/>
          </a:bodyPr>
          <a:lstStyle/>
          <a:p>
            <a:r>
              <a:rPr lang="en-US" sz="3200" dirty="0"/>
              <a:t>An Upscaled Continuum Framework with Improved Force Closure For Flow over Heterogeneous Porous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A03E6-95C5-3B04-2AC9-1476F3C1E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163" y="2699190"/>
            <a:ext cx="2990609" cy="148761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Daniel Fust </a:t>
            </a:r>
          </a:p>
          <a:p>
            <a:pPr algn="l">
              <a:lnSpc>
                <a:spcPct val="100000"/>
              </a:lnSpc>
            </a:pPr>
            <a:r>
              <a:rPr lang="en-US" dirty="0"/>
              <a:t>Sourabh Apte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122F5F-6FC2-9872-F88A-57BEC51C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39" y="2731303"/>
            <a:ext cx="2995412" cy="9574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B06CA7-7C7E-7981-20BB-CC643F889347}"/>
              </a:ext>
            </a:extLst>
          </p:cNvPr>
          <p:cNvGrpSpPr/>
          <p:nvPr/>
        </p:nvGrpSpPr>
        <p:grpSpPr>
          <a:xfrm>
            <a:off x="10553302" y="6005919"/>
            <a:ext cx="1402067" cy="679253"/>
            <a:chOff x="7036651" y="5531512"/>
            <a:chExt cx="1402067" cy="6792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38123B-DC3B-3612-D334-5D81B0BF085E}"/>
                </a:ext>
              </a:extLst>
            </p:cNvPr>
            <p:cNvSpPr txBox="1"/>
            <p:nvPr/>
          </p:nvSpPr>
          <p:spPr>
            <a:xfrm>
              <a:off x="7036651" y="5810655"/>
              <a:ext cx="14020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3000"/>
                </a:spcAft>
              </a:pPr>
              <a:r>
                <a:rPr lang="en-US" sz="2000" b="1" i="0" cap="all" dirty="0">
                  <a:solidFill>
                    <a:srgbClr val="484848"/>
                  </a:solidFill>
                  <a:effectLst/>
                  <a:latin typeface="Benton Sans"/>
                </a:rPr>
                <a:t>Frontera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4CEC601-D32C-0B85-ACD5-BB51CA6FF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07945" y="5531512"/>
              <a:ext cx="1145684" cy="286421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48E038-84AF-58ED-BBE2-522050E44BAC}"/>
              </a:ext>
            </a:extLst>
          </p:cNvPr>
          <p:cNvCxnSpPr/>
          <p:nvPr/>
        </p:nvCxnSpPr>
        <p:spPr>
          <a:xfrm>
            <a:off x="324091" y="2534856"/>
            <a:ext cx="1144736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D29914C-1115-4795-F126-D8F47D964E64}"/>
              </a:ext>
            </a:extLst>
          </p:cNvPr>
          <p:cNvSpPr txBox="1"/>
          <p:nvPr/>
        </p:nvSpPr>
        <p:spPr>
          <a:xfrm>
            <a:off x="3237127" y="5353446"/>
            <a:ext cx="4948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WCOMPUTERMODERNSANS10-BOOK" pitchFamily="2" charset="77"/>
              </a:rPr>
              <a:t>Thermal &amp; Fluids Analysis Workshop 2025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3F1033-CECF-9D80-A4A6-AA5CE72A6B7E}"/>
              </a:ext>
            </a:extLst>
          </p:cNvPr>
          <p:cNvCxnSpPr/>
          <p:nvPr/>
        </p:nvCxnSpPr>
        <p:spPr>
          <a:xfrm>
            <a:off x="324091" y="5800061"/>
            <a:ext cx="1144736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een and black sign&#10;&#10;Description automatically generated">
            <a:extLst>
              <a:ext uri="{FF2B5EF4-FFF2-40B4-BE49-F238E27FC236}">
                <a16:creationId xmlns:a16="http://schemas.microsoft.com/office/drawing/2014/main" id="{6E634DC8-FDCC-BD21-CEB8-82E094B60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09" y="6014365"/>
            <a:ext cx="2582321" cy="647462"/>
          </a:xfrm>
          <a:prstGeom prst="rect">
            <a:avLst/>
          </a:prstGeom>
        </p:spPr>
      </p:pic>
      <p:pic>
        <p:nvPicPr>
          <p:cNvPr id="25" name="Picture 24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0248CCE-9DC1-FB24-86CD-4C2629A6D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680" y="5893456"/>
            <a:ext cx="897574" cy="897574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BA4216AE-2E13-169B-903F-ABEA9D9450E4}"/>
              </a:ext>
            </a:extLst>
          </p:cNvPr>
          <p:cNvSpPr txBox="1">
            <a:spLocks/>
          </p:cNvSpPr>
          <p:nvPr/>
        </p:nvSpPr>
        <p:spPr>
          <a:xfrm>
            <a:off x="241160" y="4590981"/>
            <a:ext cx="11447362" cy="631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NEWCOMPUTERMODERNSANS10-BOOK" pitchFamily="2" charset="77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NEWCOMPUTERMODERNSANS10-BOOK" pitchFamily="2" charset="77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NEWCOMPUTERMODERNSANS10-BOOK" pitchFamily="2" charset="77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NEWCOMPUTERMODERNSANS10-BOOK" pitchFamily="2" charset="77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NEWCOMPUTERMODERNSANS10-BOOK" pitchFamily="2" charset="77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u="none" strike="noStrike" dirty="0">
                <a:solidFill>
                  <a:schemeClr val="bg1"/>
                </a:solidFill>
                <a:effectLst/>
              </a:rPr>
              <a:t>Acknowledgements: Drs. S. Balachandar, M. </a:t>
            </a:r>
            <a:r>
              <a:rPr lang="en-US" sz="2000" i="0" u="none" strike="noStrike" dirty="0" err="1">
                <a:solidFill>
                  <a:schemeClr val="bg1"/>
                </a:solidFill>
                <a:effectLst/>
              </a:rPr>
              <a:t>Khanwale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i="0" u="none" strike="noStrike" dirty="0">
                <a:solidFill>
                  <a:schemeClr val="bg1"/>
                </a:solidFill>
                <a:effectLst/>
              </a:rPr>
              <a:t>S. Jain, J. Wang, &amp; X. He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logo of a fire and water&#10;&#10;AI-generated content may be incorrect.">
            <a:extLst>
              <a:ext uri="{FF2B5EF4-FFF2-40B4-BE49-F238E27FC236}">
                <a16:creationId xmlns:a16="http://schemas.microsoft.com/office/drawing/2014/main" id="{D471FEA3-72B6-014F-3013-C442B6940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344" y="5935907"/>
            <a:ext cx="897574" cy="78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288E-5ACB-FCAE-4144-12B203E0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C1F9A9-85C7-F9EA-2401-32991A2D3B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6089345" cy="5306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600" dirty="0">
                    <a:cs typeface="NewComputerModern 10 Book" panose="02020502060505020204" pitchFamily="18" charset="0"/>
                  </a:rPr>
                  <a:t>Pore-Resolved DNS (PR-DNS)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Doubly periodic open channel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Bed porosity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6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sz="26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𝑐</m:t>
                        </m:r>
                      </m:sup>
                    </m:sSubSup>
                    <m:r>
                      <a:rPr lang="en-US" sz="2600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∼0.41</m:t>
                    </m:r>
                  </m:oMath>
                </a14:m>
                <a:endParaRPr lang="en-US" sz="2600" b="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Bulk Reynolds number </a:t>
                </a:r>
                <a:endParaRPr lang="en-US" sz="2600" b="0" i="1" dirty="0">
                  <a:latin typeface="Cambria Math" panose="02040503050406030204" pitchFamily="18" charset="0"/>
                  <a:cs typeface="NewComputerModern 10 Book" panose="0202050206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6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6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6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1,4</m:t>
                      </m:r>
                      <m:r>
                        <a:rPr lang="en-US" sz="26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 10,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25,</m:t>
                      </m:r>
                      <m:r>
                        <a:rPr lang="en-US" sz="26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50, 100, 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250,</m:t>
                      </m:r>
                      <m:r>
                        <a:rPr lang="en-US" sz="26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500</m:t>
                      </m:r>
                    </m:oMath>
                  </m:oMathPara>
                </a14:m>
                <a:endParaRPr lang="en-US" sz="260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r>
                  <a:rPr lang="en-US" sz="2600" dirty="0">
                    <a:cs typeface="NewComputerModern 10 Book" panose="02020502060505020204" pitchFamily="18" charset="0"/>
                  </a:rPr>
                  <a:t>Explicit Filtering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cs typeface="NewComputerModern 10 Book" panose="02020502060505020204" pitchFamily="18" charset="0"/>
                  </a:rPr>
                  <a:t>Numerically compute filtering convolution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cs typeface="NewComputerModern 10 Book" panose="02020502060505020204" pitchFamily="18" charset="0"/>
                  </a:rPr>
                  <a:t>“True” permeability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𝐷𝑁𝑆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600" b="0" i="1" dirty="0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>
                  <a:cs typeface="NewComputerModern 10 Book" panose="0202050206050502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cs typeface="NewComputerModern 10 Book" panose="02020502060505020204" pitchFamily="18" charset="0"/>
                  </a:rPr>
                  <a:t>Darcy force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𝑥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,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600" b="0" i="1" dirty="0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𝑚𝑜𝑑𝑒𝑙</m:t>
                          </m:r>
                        </m:sub>
                        <m:sup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cs typeface="NewComputerModern 10 Book" panose="0202050206050502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C1F9A9-85C7-F9EA-2401-32991A2D3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6089345" cy="5306690"/>
              </a:xfrm>
              <a:blipFill>
                <a:blip r:embed="rId2"/>
                <a:stretch>
                  <a:fillRect l="-1875"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cylinder with balls&#10;&#10;AI-generated content may be incorrect.">
            <a:extLst>
              <a:ext uri="{FF2B5EF4-FFF2-40B4-BE49-F238E27FC236}">
                <a16:creationId xmlns:a16="http://schemas.microsoft.com/office/drawing/2014/main" id="{7A169289-605B-7D9B-1AE0-97747540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56" y="1175649"/>
            <a:ext cx="5699026" cy="50442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42C7C-B3B0-0493-EA0C-B53877DA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06AF8-4B54-3CAC-2864-73BB5738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B0FE-780D-A0B9-C28B-3440700E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911ED-DD8B-D341-6FC1-837B0BA047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9" y="1214430"/>
                <a:ext cx="7935162" cy="564357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sz="3600" dirty="0"/>
                  <a:t>Normalization Condition: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sz="3600" b="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600" b="0" i="1">
                            <a:latin typeface="Cambria Math" panose="02040503050406030204" pitchFamily="18" charset="0"/>
                          </a:rPr>
                          <m:t>𝒱</m:t>
                        </m:r>
                      </m:sub>
                      <m:sup/>
                      <m:e>
                        <m:r>
                          <a:rPr lang="en-US" sz="3600" b="0" i="1">
                            <a:latin typeface="Cambria Math" panose="02040503050406030204" pitchFamily="18" charset="0"/>
                          </a:rPr>
                          <m:t>𝒢</m:t>
                        </m:r>
                        <m:r>
                          <a:rPr lang="en-US" sz="36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600" b="0" i="1">
                            <a:latin typeface="Cambria Math" panose="02040503050406030204" pitchFamily="18" charset="0"/>
                          </a:rPr>
                          <m:t>𝒱</m:t>
                        </m:r>
                        <m:r>
                          <a:rPr lang="en-US" sz="3600" b="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US" sz="3600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:r>
                  <a:rPr lang="en-US" sz="3600" dirty="0">
                    <a:latin typeface="NEWCOMPUTERMODERNSANS10-BOOK" pitchFamily="2" charset="77"/>
                    <a:cs typeface="Calibri" panose="020F0502020204030204" pitchFamily="34" charset="0"/>
                  </a:rPr>
                  <a:t>Box kernel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;ℓ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ℓ</m:t>
                                    </m:r>
                                  </m:den>
                                </m:f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𝜉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&lt;ℓ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:r>
                  <a:rPr lang="en-US" sz="3600" dirty="0">
                    <a:latin typeface="NEWCOMPUTERMODERNSANS10-BOOK" pitchFamily="2" charset="77"/>
                    <a:cs typeface="Calibri" panose="020F0502020204030204" pitchFamily="34" charset="0"/>
                  </a:rPr>
                  <a:t>Cellular kernel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𝜉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;ℓ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ℓ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−|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𝜉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|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ℓ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𝜉</m:t>
                                    </m:r>
                                  </m:e>
                                </m:d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&lt;ℓ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:r>
                  <a:rPr lang="en-US" sz="3600" dirty="0">
                    <a:latin typeface="NEWCOMPUTERMODERNSANS10-BOOK" pitchFamily="2" charset="77"/>
                    <a:cs typeface="Calibri" panose="020F0502020204030204" pitchFamily="34" charset="0"/>
                  </a:rPr>
                  <a:t>Quartic kernel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𝜉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;ℓ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16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ℓ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𝜉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ℓ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𝜉</m:t>
                                    </m:r>
                                  </m:e>
                                </m:d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&lt;ℓ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:r>
                  <a:rPr lang="en-US" sz="3600" dirty="0">
                    <a:latin typeface="NEWCOMPUTERMODERNSANS10-BOOK" pitchFamily="2" charset="77"/>
                    <a:cs typeface="Calibri" panose="020F0502020204030204" pitchFamily="34" charset="0"/>
                  </a:rPr>
                  <a:t>Gaussian kernel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𝜉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;ℓ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𝜋</m:t>
                                        </m:r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𝜉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𝜉</m:t>
                                    </m:r>
                                  </m:e>
                                </m:d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:endParaRPr lang="en-CA" dirty="0">
                  <a:latin typeface="NEWCOMPUTERMODERNSANS10-BOOK" pitchFamily="2" charset="77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3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300" b="0" i="0" smtClean="0">
                        <a:latin typeface="Cambria Math" panose="02040503050406030204" pitchFamily="18" charset="0"/>
                      </a:rPr>
                      <m:t>=5,  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=0.4366ℓ</m:t>
                    </m:r>
                  </m:oMath>
                </a14:m>
                <a:r>
                  <a:rPr lang="en-US" sz="3300" b="0" dirty="0"/>
                  <a:t> to minimize square residual with cellular kernel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911ED-DD8B-D341-6FC1-837B0BA047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9" y="1214430"/>
                <a:ext cx="7935162" cy="5643570"/>
              </a:xfrm>
              <a:blipFill>
                <a:blip r:embed="rId3"/>
                <a:stretch>
                  <a:fillRect l="-958" t="-19101" b="-3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46BF7-3186-567A-F9C0-AB5F684C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 diagram of a function&#10;&#10;AI-generated content may be incorrect.">
            <a:extLst>
              <a:ext uri="{FF2B5EF4-FFF2-40B4-BE49-F238E27FC236}">
                <a16:creationId xmlns:a16="http://schemas.microsoft.com/office/drawing/2014/main" id="{54811B8A-8103-6C03-0667-5380B05D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890" y="1617125"/>
            <a:ext cx="4648866" cy="39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945F-0D58-60D7-9F5D-0041E8A4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E8A1-EA4E-BCB1-4948-4C887809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9" y="1095926"/>
            <a:ext cx="4329586" cy="56255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Larger filter widths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Permeability models track PR-DNS deep in bed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Force is diffused far into free-stream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Drag prediction is poor at the interface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Darcy-</a:t>
            </a:r>
            <a:r>
              <a:rPr lang="en-US" sz="2200" b="0" dirty="0" err="1"/>
              <a:t>Forchheimer</a:t>
            </a:r>
            <a:r>
              <a:rPr lang="en-US" sz="2200" b="0" dirty="0"/>
              <a:t> force model sees erroneously velocity due to samples of free-stream.</a:t>
            </a:r>
          </a:p>
          <a:p>
            <a:r>
              <a:rPr lang="en-US" dirty="0"/>
              <a:t>Smaller filter widths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Better alignment of predicted drag peaks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Poorer alignment of permeability model and PR-DNS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D80EE-722A-7A4D-57C8-FB60011B60E5}"/>
              </a:ext>
            </a:extLst>
          </p:cNvPr>
          <p:cNvSpPr txBox="1"/>
          <p:nvPr/>
        </p:nvSpPr>
        <p:spPr>
          <a:xfrm>
            <a:off x="4622241" y="5941182"/>
            <a:ext cx="755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EWCOMPUTERMODERNSANS10-BOOK" pitchFamily="2" charset="77"/>
              </a:rPr>
              <a:t>(Top) Sub-filter drag forces from PR-DNS vs drag predicted from Dary parameterization; (Bottom) porosity and permeability from PR-DNS and from Carman-Kozeny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74958-BB00-8A50-108A-93FA3B7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6182" y="6492875"/>
            <a:ext cx="2555430" cy="365125"/>
          </a:xfrm>
        </p:spPr>
        <p:txBody>
          <a:bodyPr/>
          <a:lstStyle/>
          <a:p>
            <a:fld id="{A9F06186-681F-7246-9274-0E5FA005C98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DEAC1934-5A5B-AC52-1B3A-0A8A1624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096" y="992709"/>
            <a:ext cx="7376583" cy="49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589E39-FD0C-CFAB-90AE-C12F983BB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8" y="1168870"/>
            <a:ext cx="11904451" cy="5406303"/>
          </a:xfrm>
        </p:spPr>
        <p:txBody>
          <a:bodyPr>
            <a:normAutofit/>
          </a:bodyPr>
          <a:lstStyle/>
          <a:p>
            <a:r>
              <a:rPr lang="en-US" sz="2400" dirty="0"/>
              <a:t>Can a variable-width filter leverages advantages of both large and small filters?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/>
              <a:t>Varying filter length too quickly, filtering generates artificial peaks and breaks monotonicity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77C71-42F4-BFC9-D7CF-9D9AAA36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C10BEC6F-50AA-C117-32D7-B371B2D883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518" y="4628503"/>
                <a:ext cx="11612860" cy="17278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NewComputerModernSans10" pitchFamily="2" charset="77"/>
                    <a:ea typeface="+mn-ea"/>
                    <a:cs typeface="Verdana"/>
                  </a:defRPr>
                </a:lvl1pPr>
                <a:lvl2pPr marL="354013" indent="-233363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6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2pPr>
                <a:lvl3pPr marL="695325" indent="-231775" algn="l" defTabSz="457200" rtl="0" eaLnBrk="1" latinLnBrk="0" hangingPunct="1">
                  <a:spcBef>
                    <a:spcPct val="20000"/>
                  </a:spcBef>
                  <a:buFont typeface="System Font Regular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3pPr>
                <a:lvl4pPr marL="1147763" indent="-342900" algn="l" defTabSz="457200" rtl="0" eaLnBrk="1" latinLnBrk="0" hangingPunct="1">
                  <a:spcBef>
                    <a:spcPct val="20000"/>
                  </a:spcBef>
                  <a:buFont typeface="System Font Regular"/>
                  <a:buChar char="≫"/>
                  <a:tabLst/>
                  <a:defRPr sz="20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4pPr>
                <a:lvl5pPr marL="1439863" indent="-231775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0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Lipschitz Criterion for compactly supported kernels</a:t>
                </a:r>
              </a:p>
              <a:p>
                <a:pPr marL="811213" lvl="1" indent="-457200">
                  <a:buFont typeface="Wingdings" pitchFamily="2" charset="2"/>
                  <a:buChar char="Ø"/>
                </a:pPr>
                <a:r>
                  <a:rPr lang="en-US" sz="2200" dirty="0"/>
                  <a:t>Filter radius should be a contraction </a:t>
                </a:r>
              </a:p>
              <a:p>
                <a:pPr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−ℓ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→  </m:t>
                      </m:r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sup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≤1,  ℓ∈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200" dirty="0"/>
              </a:p>
              <a:p>
                <a:pPr marL="811213" lvl="1" indent="-457200">
                  <a:buFont typeface="Wingdings" pitchFamily="2" charset="2"/>
                  <a:buChar char="Ø"/>
                </a:pPr>
                <a:r>
                  <a:rPr lang="en-US" sz="2200" dirty="0"/>
                  <a:t>Requirement Infinite Gaussian kernels</a:t>
                </a:r>
                <a:endParaRPr lang="en-US" sz="2000" dirty="0"/>
              </a:p>
              <a:p>
                <a:pPr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200" dirty="0"/>
              </a:p>
              <a:p>
                <a:pPr lvl="1" indent="0" algn="ctr">
                  <a:buNone/>
                </a:pP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200" dirty="0"/>
                  <a:t> must be a contraction and kernel should tend to Dirac delta at discontinuities</a:t>
                </a:r>
              </a:p>
              <a:p>
                <a:pPr lvl="1" indent="0" algn="ctr">
                  <a:buNone/>
                </a:pPr>
                <a:endParaRPr lang="en-US" sz="2200" dirty="0"/>
              </a:p>
              <a:p>
                <a:pPr lvl="1" indent="0" algn="ctr">
                  <a:buFont typeface="Arial" panose="020B0604020202020204" pitchFamily="34" charset="0"/>
                  <a:buNone/>
                </a:pPr>
                <a:endParaRPr lang="en-US" sz="2200" dirty="0"/>
              </a:p>
              <a:p>
                <a:pPr lvl="1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C10BEC6F-50AA-C117-32D7-B371B2D88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8" y="4628503"/>
                <a:ext cx="11612860" cy="1727848"/>
              </a:xfrm>
              <a:prstGeom prst="rect">
                <a:avLst/>
              </a:prstGeom>
              <a:blipFill>
                <a:blip r:embed="rId2"/>
                <a:stretch>
                  <a:fillRect l="-328" t="-3650" b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42BE6-5DC0-091E-6D3C-6C615DC9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933DC-6286-B629-9BDA-9538FC2E3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49" y="2089020"/>
            <a:ext cx="7646988" cy="24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4199-49EA-1F5E-D612-6A04C7849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6D5A3A-19F9-D0C4-1170-0D6D620FF9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13" y="1007603"/>
                <a:ext cx="10560818" cy="1866226"/>
              </a:xfrm>
            </p:spPr>
            <p:txBody>
              <a:bodyPr numCol="1">
                <a:normAutofit fontScale="77500" lnSpcReduction="20000"/>
              </a:bodyPr>
              <a:lstStyle/>
              <a:p>
                <a:r>
                  <a:rPr lang="en-US" dirty="0"/>
                  <a:t>Variable-width filter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>
                              <a:latin typeface="Cambria Math" panose="02040503050406030204" pitchFamily="18" charset="0"/>
                              <a:cs typeface="NewComputerModern 10 Devanagari" panose="0202050206050502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  <a:cs typeface="NewComputerModern 10 Book" panose="0202050206050502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  <a:cs typeface="NewComputerModern 10 Book" panose="0202050206050502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  <a:cs typeface="NewComputerModern 10 Book" panose="0202050206050502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,      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Δ</m:t>
                      </m:r>
                    </m:oMath>
                  </m:oMathPara>
                </a14:m>
                <a:endParaRPr lang="en-US" sz="240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r>
                  <a:rPr lang="en-US" sz="2400" b="0" dirty="0">
                    <a:cs typeface="NewComputerModern 10 Book" panose="02020502060505020204" pitchFamily="18" charset="0"/>
                  </a:rPr>
                  <a:t>				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𝛼</m:t>
                        </m:r>
                      </m:num>
                      <m:den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400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</a:t>
                </a:r>
                <a:r>
                  <a:rPr lang="en-US" sz="24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(Lipschitz criterion)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such that 95% of transition is completed under the roughness crest</a:t>
                </a:r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6D5A3A-19F9-D0C4-1170-0D6D620FF9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13" y="1007603"/>
                <a:ext cx="10560818" cy="1866226"/>
              </a:xfrm>
              <a:blipFill>
                <a:blip r:embed="rId2"/>
                <a:stretch>
                  <a:fillRect l="-720" t="-5405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59A4D06-8B64-9914-3BAA-88FF50484CEF}"/>
              </a:ext>
            </a:extLst>
          </p:cNvPr>
          <p:cNvSpPr txBox="1"/>
          <p:nvPr/>
        </p:nvSpPr>
        <p:spPr>
          <a:xfrm>
            <a:off x="1275897" y="5362182"/>
            <a:ext cx="850114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Key takeaways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Sharpness of the interface is preserved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Darcy-</a:t>
            </a:r>
            <a:r>
              <a:rPr lang="en-US" sz="1800" b="0" dirty="0" err="1"/>
              <a:t>Forchheimer</a:t>
            </a:r>
            <a:r>
              <a:rPr lang="en-US" sz="1800" b="0" dirty="0"/>
              <a:t> parameterizations </a:t>
            </a:r>
            <a:r>
              <a:rPr lang="en-US" dirty="0"/>
              <a:t>with standard permeability models </a:t>
            </a:r>
            <a:r>
              <a:rPr lang="en-US" sz="1800" b="0" dirty="0"/>
              <a:t>still do not predictor force in the transition layer.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B6DE5-D403-32CA-1DB9-8F836D6F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A diagram of a function&#10;&#10;AI-generated content may be incorrect.">
            <a:extLst>
              <a:ext uri="{FF2B5EF4-FFF2-40B4-BE49-F238E27FC236}">
                <a16:creationId xmlns:a16="http://schemas.microsoft.com/office/drawing/2014/main" id="{65B4A148-3567-0E29-D244-83506D476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2" y="2818052"/>
            <a:ext cx="7772400" cy="25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9138F-98A6-A1E1-756D-9AA8E1D0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48B2-5CFD-8B5A-0A56-11F2EAF0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of VANS for Variable Filtering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D337BF-2E8D-B78D-3AE6-DCB901DD19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sz="2400" dirty="0"/>
                  <a:t>Extended Spatial Averaging Theorem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b="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𝜓</m:t>
                          </m:r>
                          <m:sSubSup>
                            <m:sSubSup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supHide m:val="on"/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sSubSup>
                            <m:sSubSupPr>
                              <m:ctrlP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  <a:p>
                <a:endParaRPr lang="en-US" sz="2400" b="0" dirty="0"/>
              </a:p>
              <a:p>
                <a:r>
                  <a:rPr lang="en-US" sz="2400" b="0" dirty="0"/>
                  <a:t>On finite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b="0" dirty="0"/>
                  <a:t> with filter volume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𝒱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𝒱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Volume-averaged (filtered) Navier-Stokes (VANS) Equations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den>
                                    </m:f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e>
                              <m:e/>
                              <m:e/>
                            </m:eqArr>
                          </m:e>
                          <m:e>
                            <m:eqArr>
                              <m:eqArr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b>
                                            </m:sSub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𝑢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b>
                                            </m:sSub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𝑢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𝑗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𝑢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𝑢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000" b="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𝑗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i</m:t>
                                        </m:r>
                                      </m:sub>
                                    </m:sSub>
                                    <m: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 i="0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Σ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en-US" sz="2000" b="0" dirty="0"/>
              </a:p>
              <a:p>
                <a:endParaRPr lang="en-US" sz="2400" b="0" dirty="0"/>
              </a:p>
              <a:p>
                <a:endParaRPr lang="en-US" sz="2400" dirty="0"/>
              </a:p>
              <a:p>
                <a:endParaRPr lang="en-US" sz="2000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D337BF-2E8D-B78D-3AE6-DCB901DD19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0" t="-1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D4BC24-C5A9-A483-2AD7-22296E57514C}"/>
              </a:ext>
            </a:extLst>
          </p:cNvPr>
          <p:cNvSpPr txBox="1"/>
          <p:nvPr/>
        </p:nvSpPr>
        <p:spPr>
          <a:xfrm>
            <a:off x="5744496" y="2567942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Change in filter volume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4788820-25F6-D034-FB20-2F34055355A7}"/>
              </a:ext>
            </a:extLst>
          </p:cNvPr>
          <p:cNvSpPr/>
          <p:nvPr/>
        </p:nvSpPr>
        <p:spPr>
          <a:xfrm rot="16200000">
            <a:off x="6796052" y="1422492"/>
            <a:ext cx="155841" cy="213505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8D9AB-B63B-EDE9-2629-11598988068E}"/>
              </a:ext>
            </a:extLst>
          </p:cNvPr>
          <p:cNvSpPr txBox="1"/>
          <p:nvPr/>
        </p:nvSpPr>
        <p:spPr>
          <a:xfrm>
            <a:off x="8058970" y="2567942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Clipping by finite domain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1007475-2BD1-A850-2529-F860DBDF8560}"/>
              </a:ext>
            </a:extLst>
          </p:cNvPr>
          <p:cNvSpPr/>
          <p:nvPr/>
        </p:nvSpPr>
        <p:spPr>
          <a:xfrm rot="16200000">
            <a:off x="9110526" y="1422492"/>
            <a:ext cx="155841" cy="213505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C9DA0-6D31-EEB3-9FE5-6FC3E2DD6DDA}"/>
              </a:ext>
            </a:extLst>
          </p:cNvPr>
          <p:cNvSpPr txBox="1"/>
          <p:nvPr/>
        </p:nvSpPr>
        <p:spPr>
          <a:xfrm>
            <a:off x="8385385" y="6053892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Filter commutation terms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3D30C29-55E2-8115-ABF1-D933D57105FC}"/>
              </a:ext>
            </a:extLst>
          </p:cNvPr>
          <p:cNvSpPr/>
          <p:nvPr/>
        </p:nvSpPr>
        <p:spPr>
          <a:xfrm rot="16200000">
            <a:off x="9502628" y="5112907"/>
            <a:ext cx="155841" cy="1699257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E7A65-4B7A-BE84-CF0E-8D808C6B44C4}"/>
              </a:ext>
            </a:extLst>
          </p:cNvPr>
          <p:cNvSpPr txBox="1"/>
          <p:nvPr/>
        </p:nvSpPr>
        <p:spPr>
          <a:xfrm>
            <a:off x="7299135" y="3884129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Filter commutation term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18D01-503D-A93F-4F28-32CCA1434D1D}"/>
              </a:ext>
            </a:extLst>
          </p:cNvPr>
          <p:cNvCxnSpPr/>
          <p:nvPr/>
        </p:nvCxnSpPr>
        <p:spPr>
          <a:xfrm flipH="1">
            <a:off x="6812280" y="4055044"/>
            <a:ext cx="441960" cy="83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6387913-29C5-0938-28AD-DFE921AF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8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A074-7AA7-A484-5EC9-2FFC93EB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Commutation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EDC76-A835-82B3-FD0B-0ABEC2F604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11904451" cy="540630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Mass conservation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Commutation of the stress-tensor gradient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𝒱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b="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Drag decomposition approximation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supHide m:val="on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num>
                                <m:den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𝒱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𝒱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Commutation of the viscous stresses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supHide m:val="on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num>
                                <m:den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supHide m:val="on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num>
                                <m:den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𝒱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𝒱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𝒱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1EDC76-A835-82B3-FD0B-0ABEC2F604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11904451" cy="5406303"/>
              </a:xfrm>
              <a:blipFill>
                <a:blip r:embed="rId3"/>
                <a:stretch>
                  <a:fillRect l="-853" t="-22482" b="-33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8B2E8-1309-A17A-8015-9314EF55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69CB7-DC2D-857C-9CC1-7043C02EF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ACD4-67BB-FE27-3156-D7CEBF6D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B3402-BBBD-A9A6-35F9-1F20117D5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13" y="1007603"/>
                <a:ext cx="8751947" cy="1866226"/>
              </a:xfrm>
            </p:spPr>
            <p:txBody>
              <a:bodyPr numCol="1">
                <a:normAutofit/>
              </a:bodyPr>
              <a:lstStyle/>
              <a:p>
                <a:r>
                  <a:rPr lang="en-US" sz="2400" dirty="0"/>
                  <a:t>Momentum budget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0=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+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     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𝑦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𝒱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2000" b="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r>
                  <a:rPr lang="en-US" sz="2000" b="0" dirty="0">
                    <a:cs typeface="NewComputerModern 10 Book" panose="02020502060505020204" pitchFamily="18" charset="0"/>
                  </a:rPr>
                  <a:t>				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4B3402-BBBD-A9A6-35F9-1F20117D5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13" y="1007603"/>
                <a:ext cx="8751947" cy="1866226"/>
              </a:xfrm>
              <a:blipFill>
                <a:blip r:embed="rId2"/>
                <a:stretch>
                  <a:fillRect l="-1013" t="-46622" b="-5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72CCD955-581E-8661-8820-B06F2AA9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82" y="2614434"/>
            <a:ext cx="6582711" cy="3436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EAA43-8A61-1958-35D1-9D0C23C3B2FD}"/>
              </a:ext>
            </a:extLst>
          </p:cNvPr>
          <p:cNvSpPr txBox="1"/>
          <p:nvPr/>
        </p:nvSpPr>
        <p:spPr>
          <a:xfrm>
            <a:off x="2419985" y="2179216"/>
            <a:ext cx="336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E533DC9-605D-91F4-F657-4AA11A5A2265}"/>
              </a:ext>
            </a:extLst>
          </p:cNvPr>
          <p:cNvSpPr/>
          <p:nvPr/>
        </p:nvSpPr>
        <p:spPr>
          <a:xfrm rot="16200000">
            <a:off x="2552668" y="1765472"/>
            <a:ext cx="76202" cy="71627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4BDBA-79C1-DE25-47D9-DBAE9763CA76}"/>
              </a:ext>
            </a:extLst>
          </p:cNvPr>
          <p:cNvSpPr txBox="1"/>
          <p:nvPr/>
        </p:nvSpPr>
        <p:spPr>
          <a:xfrm>
            <a:off x="3486784" y="2179216"/>
            <a:ext cx="71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II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D1F245F-70CE-0723-297E-D96B927B80A7}"/>
              </a:ext>
            </a:extLst>
          </p:cNvPr>
          <p:cNvSpPr/>
          <p:nvPr/>
        </p:nvSpPr>
        <p:spPr>
          <a:xfrm rot="16200000">
            <a:off x="3806174" y="1578766"/>
            <a:ext cx="76202" cy="1089690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5D7C5-ECDC-C764-B1EB-E13855FA8453}"/>
              </a:ext>
            </a:extLst>
          </p:cNvPr>
          <p:cNvSpPr txBox="1"/>
          <p:nvPr/>
        </p:nvSpPr>
        <p:spPr>
          <a:xfrm>
            <a:off x="4582126" y="2166964"/>
            <a:ext cx="115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III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(net drag)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9F36CF75-6204-8B24-4267-F497AEC550D2}"/>
              </a:ext>
            </a:extLst>
          </p:cNvPr>
          <p:cNvSpPr/>
          <p:nvPr/>
        </p:nvSpPr>
        <p:spPr>
          <a:xfrm rot="16200000">
            <a:off x="5120640" y="1910252"/>
            <a:ext cx="76203" cy="42671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C4C5C0-A40E-D5A9-ECE9-8A28A91A14DC}"/>
                  </a:ext>
                </a:extLst>
              </p:cNvPr>
              <p:cNvSpPr txBox="1"/>
              <p:nvPr/>
            </p:nvSpPr>
            <p:spPr>
              <a:xfrm>
                <a:off x="6216136" y="2186732"/>
                <a:ext cx="16240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IV (part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C4C5C0-A40E-D5A9-ECE9-8A28A91A1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136" y="2186732"/>
                <a:ext cx="1624049" cy="338554"/>
              </a:xfrm>
              <a:prstGeom prst="rect">
                <a:avLst/>
              </a:prstGeom>
              <a:blipFill>
                <a:blip r:embed="rId4"/>
                <a:stretch>
                  <a:fillRect l="-1550" t="-3704" r="-775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35815230-285B-ED75-B8A3-4E18CC4D63E1}"/>
              </a:ext>
            </a:extLst>
          </p:cNvPr>
          <p:cNvSpPr/>
          <p:nvPr/>
        </p:nvSpPr>
        <p:spPr>
          <a:xfrm rot="16200000">
            <a:off x="7161029" y="748213"/>
            <a:ext cx="93706" cy="2783331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6A848F-7A26-59B1-E451-2E037B19E56A}"/>
              </a:ext>
            </a:extLst>
          </p:cNvPr>
          <p:cNvSpPr txBox="1"/>
          <p:nvPr/>
        </p:nvSpPr>
        <p:spPr>
          <a:xfrm>
            <a:off x="4945382" y="5983293"/>
            <a:ext cx="718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(a)</a:t>
            </a:r>
            <a:r>
              <a:rPr lang="en-US" dirty="0">
                <a:latin typeface="NEWCOMPUTERMODERNSANS10-BOOK" pitchFamily="2" charset="77"/>
              </a:rPr>
              <a:t> Filter length and porosity profiles; </a:t>
            </a:r>
            <a:r>
              <a:rPr lang="en-US" dirty="0"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(b) </a:t>
            </a:r>
            <a:r>
              <a:rPr lang="en-US" dirty="0">
                <a:latin typeface="NEWCOMPUTERMODERNSANS10-BOOK" pitchFamily="2" charset="77"/>
              </a:rPr>
              <a:t>Momentum budget term profiles for a variable filter volume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6F27A-BEF6-546D-2E07-6835D96027FC}"/>
              </a:ext>
            </a:extLst>
          </p:cNvPr>
          <p:cNvSpPr txBox="1"/>
          <p:nvPr/>
        </p:nvSpPr>
        <p:spPr>
          <a:xfrm>
            <a:off x="251460" y="2906721"/>
            <a:ext cx="4693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NEWCOMPUTERMODERNSANS10-BOOK" pitchFamily="2" charset="77"/>
              </a:rPr>
              <a:t>Drag force and viscous shear force dominate near the interface.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NEWCOMPUTERMODERNSANS10-BOOK" pitchFamily="2" charset="77"/>
              </a:rPr>
              <a:t>Filter commutation terms are small with respect to the drag force.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NEWCOMPUTERMODERNSANS10-BOOK" pitchFamily="2" charset="77"/>
              </a:rPr>
              <a:t>Commutation errors cannot account for discrepancy between the modeled Darcy force and directly filtered PR-DNS drag force.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2A427E6-065D-FCB8-08E3-DE6576E2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5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E2C2-B4D4-146B-4D6C-4350A8AA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F7FC8-37BB-543A-09B0-52C053AD1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Commutation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9A6BF7-001F-4DAE-1024-235110464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13" y="1007603"/>
                <a:ext cx="8751947" cy="1866226"/>
              </a:xfrm>
            </p:spPr>
            <p:txBody>
              <a:bodyPr numCol="1">
                <a:normAutofit/>
              </a:bodyPr>
              <a:lstStyle/>
              <a:p>
                <a:r>
                  <a:rPr lang="en-US" sz="2400" dirty="0"/>
                  <a:t>Momentum budget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0=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+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     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𝑦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ℓ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𝜕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𝒱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2000" b="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r>
                  <a:rPr lang="en-US" sz="2000" b="0" dirty="0">
                    <a:cs typeface="NewComputerModern 10 Book" panose="02020502060505020204" pitchFamily="18" charset="0"/>
                  </a:rPr>
                  <a:t>				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9A6BF7-001F-4DAE-1024-235110464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13" y="1007603"/>
                <a:ext cx="8751947" cy="1866226"/>
              </a:xfrm>
              <a:blipFill>
                <a:blip r:embed="rId2"/>
                <a:stretch>
                  <a:fillRect l="-1013" t="-46622" b="-5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9723458-958D-7EAF-95FA-01D0F826D277}"/>
              </a:ext>
            </a:extLst>
          </p:cNvPr>
          <p:cNvSpPr txBox="1"/>
          <p:nvPr/>
        </p:nvSpPr>
        <p:spPr>
          <a:xfrm>
            <a:off x="2419985" y="2179216"/>
            <a:ext cx="336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DF59FFF-964B-1039-5D91-C428598E21F2}"/>
              </a:ext>
            </a:extLst>
          </p:cNvPr>
          <p:cNvSpPr/>
          <p:nvPr/>
        </p:nvSpPr>
        <p:spPr>
          <a:xfrm rot="16200000">
            <a:off x="2552668" y="1765472"/>
            <a:ext cx="76202" cy="71627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56731-032E-AE03-F255-A9576E127AFA}"/>
              </a:ext>
            </a:extLst>
          </p:cNvPr>
          <p:cNvSpPr txBox="1"/>
          <p:nvPr/>
        </p:nvSpPr>
        <p:spPr>
          <a:xfrm>
            <a:off x="3486784" y="2179216"/>
            <a:ext cx="711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II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51C9B43-B612-C8F2-EC36-0A4B8B9884D8}"/>
              </a:ext>
            </a:extLst>
          </p:cNvPr>
          <p:cNvSpPr/>
          <p:nvPr/>
        </p:nvSpPr>
        <p:spPr>
          <a:xfrm rot="16200000">
            <a:off x="3806174" y="1578766"/>
            <a:ext cx="76202" cy="1089690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E181E-547E-E4B7-6824-2F7D99F4B25B}"/>
              </a:ext>
            </a:extLst>
          </p:cNvPr>
          <p:cNvSpPr txBox="1"/>
          <p:nvPr/>
        </p:nvSpPr>
        <p:spPr>
          <a:xfrm>
            <a:off x="4582126" y="2166964"/>
            <a:ext cx="115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III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(net drag)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ACFB15FE-6D6F-39A8-216B-F028B183BB3B}"/>
              </a:ext>
            </a:extLst>
          </p:cNvPr>
          <p:cNvSpPr/>
          <p:nvPr/>
        </p:nvSpPr>
        <p:spPr>
          <a:xfrm rot="16200000">
            <a:off x="5120640" y="1910252"/>
            <a:ext cx="76203" cy="426718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0AAEC9-5F16-109C-15CB-0FF3A5DC59B6}"/>
                  </a:ext>
                </a:extLst>
              </p:cNvPr>
              <p:cNvSpPr txBox="1"/>
              <p:nvPr/>
            </p:nvSpPr>
            <p:spPr>
              <a:xfrm>
                <a:off x="6216136" y="2186732"/>
                <a:ext cx="16240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IV (part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NEWCM08DEVANAGARI-BOOK" panose="0200050300000000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0AAEC9-5F16-109C-15CB-0FF3A5DC5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136" y="2186732"/>
                <a:ext cx="1624049" cy="338554"/>
              </a:xfrm>
              <a:prstGeom prst="rect">
                <a:avLst/>
              </a:prstGeom>
              <a:blipFill>
                <a:blip r:embed="rId3"/>
                <a:stretch>
                  <a:fillRect l="-1550" t="-3704" r="-775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921077E5-C97C-058B-ECD9-81D28DA6C319}"/>
              </a:ext>
            </a:extLst>
          </p:cNvPr>
          <p:cNvSpPr/>
          <p:nvPr/>
        </p:nvSpPr>
        <p:spPr>
          <a:xfrm rot="16200000">
            <a:off x="7161029" y="748213"/>
            <a:ext cx="93706" cy="2783331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51AEE-2935-A872-50DE-714DD6CB44E8}"/>
              </a:ext>
            </a:extLst>
          </p:cNvPr>
          <p:cNvSpPr txBox="1"/>
          <p:nvPr/>
        </p:nvSpPr>
        <p:spPr>
          <a:xfrm>
            <a:off x="4389120" y="5997212"/>
            <a:ext cx="65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(a)</a:t>
            </a:r>
            <a:r>
              <a:rPr lang="en-US" dirty="0">
                <a:latin typeface="NEWCOMPUTERMODERNSANS10-BOOK" pitchFamily="2" charset="77"/>
              </a:rPr>
              <a:t> Momentum budget residual with stress gradient commutation error profile; </a:t>
            </a:r>
            <a:r>
              <a:rPr lang="en-US" dirty="0">
                <a:latin typeface="NEWCM08DEVANAGARI-BOOK" panose="02000503000000000000" pitchFamily="2" charset="0"/>
                <a:cs typeface="NEWCM08DEVANAGARI-BOOK" panose="02000503000000000000" pitchFamily="2" charset="0"/>
              </a:rPr>
              <a:t>(b) </a:t>
            </a:r>
            <a:r>
              <a:rPr lang="en-US" dirty="0">
                <a:latin typeface="NEWCOMPUTERMODERNSANS10-BOOK" pitchFamily="2" charset="77"/>
              </a:rPr>
              <a:t>Momentum commutation term profiles</a:t>
            </a:r>
          </a:p>
        </p:txBody>
      </p:sp>
      <p:pic>
        <p:nvPicPr>
          <p:cNvPr id="17" name="Picture 16" descr="A diagram of a graph&#10;&#10;AI-generated content may be incorrect.">
            <a:extLst>
              <a:ext uri="{FF2B5EF4-FFF2-40B4-BE49-F238E27FC236}">
                <a16:creationId xmlns:a16="http://schemas.microsoft.com/office/drawing/2014/main" id="{13114042-2A1C-D026-0D98-BF237A10C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026" y="2738432"/>
            <a:ext cx="6715741" cy="3188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2FE17AA-22A1-4C3B-1574-5D21A53B86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979" y="2713412"/>
                <a:ext cx="4242187" cy="3695008"/>
              </a:xfrm>
              <a:prstGeom prst="rect">
                <a:avLst/>
              </a:prstGeom>
            </p:spPr>
            <p:txBody>
              <a:bodyPr vert="horz" lIns="91440" tIns="45720" rIns="91440" bIns="45720" numCol="1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800" b="1" i="0" kern="1200">
                    <a:solidFill>
                      <a:schemeClr val="tx1"/>
                    </a:solidFill>
                    <a:latin typeface="NewComputerModernSans10" pitchFamily="2" charset="77"/>
                    <a:ea typeface="+mn-ea"/>
                    <a:cs typeface="Verdana"/>
                  </a:defRPr>
                </a:lvl1pPr>
                <a:lvl2pPr marL="354013" indent="-233363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6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2pPr>
                <a:lvl3pPr marL="695325" indent="-231775" algn="l" defTabSz="457200" rtl="0" eaLnBrk="1" latinLnBrk="0" hangingPunct="1">
                  <a:spcBef>
                    <a:spcPct val="20000"/>
                  </a:spcBef>
                  <a:buFont typeface="System Font Regular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3pPr>
                <a:lvl4pPr marL="1147763" indent="-342900" algn="l" defTabSz="457200" rtl="0" eaLnBrk="1" latinLnBrk="0" hangingPunct="1">
                  <a:spcBef>
                    <a:spcPct val="20000"/>
                  </a:spcBef>
                  <a:buFont typeface="System Font Regular"/>
                  <a:buChar char="≫"/>
                  <a:tabLst/>
                  <a:defRPr sz="20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4pPr>
                <a:lvl5pPr marL="1439863" indent="-231775" algn="l" defTabSz="4572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000" kern="1200">
                    <a:solidFill>
                      <a:schemeClr val="tx1"/>
                    </a:solidFill>
                    <a:latin typeface="NEWCOMPUTERMODERNSANS10-BOOK" pitchFamily="2" charset="77"/>
                    <a:ea typeface="+mn-ea"/>
                    <a:cs typeface="Verdan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Commutation errors account for most of the momentum budget residual.</a:t>
                </a:r>
              </a:p>
              <a:p>
                <a:pPr marL="696913" lvl="1" indent="-34290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Some error is accumulated through numerical integration and differentiation 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Commutation error is dominated by filter commutation with the gradient of the stress tensor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NewComputerModern 10 Devanagari" panose="0202050206050502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).</a:t>
                </a:r>
              </a:p>
              <a:p>
                <a:r>
                  <a:rPr lang="en-US" sz="2000" b="0" dirty="0">
                    <a:cs typeface="NewComputerModern 10 Book" panose="02020502060505020204" pitchFamily="18" charset="0"/>
                  </a:rPr>
                  <a:t>				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2FE17AA-22A1-4C3B-1574-5D21A53B8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" y="2713412"/>
                <a:ext cx="4242187" cy="3695008"/>
              </a:xfrm>
              <a:prstGeom prst="rect">
                <a:avLst/>
              </a:prstGeom>
              <a:blipFill>
                <a:blip r:embed="rId5"/>
                <a:stretch>
                  <a:fillRect l="-1194" t="-685" r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E8DD094-0F28-84B8-5379-A41AA969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572C-BE7F-6060-AD7D-EE958FCE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Brinkman-based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76F6A-F291-06E6-4CFC-B84A8F39D0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214430"/>
                <a:ext cx="11904451" cy="4810991"/>
              </a:xfrm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Brinkman equations (1948) predict exponential velocity profile beneath the interface</a:t>
                </a:r>
              </a:p>
              <a:p>
                <a:r>
                  <a:rPr lang="en-US" b="0" dirty="0">
                    <a:cs typeface="NewComputerModern 10 Book" panose="0202050206050502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0=−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p>
                        </m:sSup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𝜕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+</m:t>
                    </m:r>
                    <m:r>
                      <a:rPr lang="en-US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𝜈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p>
                        </m:sSup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𝜈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𝐾</m:t>
                        </m:r>
                      </m:den>
                    </m:f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𝑢</m:t>
                            </m:r>
                          </m:e>
                        </m:d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b="0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</a:t>
                </a:r>
              </a:p>
              <a:p>
                <a:r>
                  <a:rPr lang="en-US" b="0" dirty="0">
                    <a:cs typeface="NewComputerModern 10 Book" panose="0202050206050502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0=−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NewComputerModern 10 Book" panose="0202050206050502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𝛾</m:t>
                            </m:r>
                          </m:sup>
                        </m:sSup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𝜕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𝐵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r>
                        <a:rPr lang="en-US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1+</m:t>
                      </m:r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 −1</m:t>
                          </m:r>
                        </m:e>
                      </m:d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Apply correction factor to permeability model to match exponential interface behavior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𝑐𝑜𝑟𝑟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𝑚𝑜𝑑𝑒𝑙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𝑢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𝐵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Free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chosen to minimize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error between force model and filtered        PR-DNS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1/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b="0" i="1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NewComputerModern 10 Book" panose="02020502060505020204" pitchFamily="18" charset="0"/>
                              </a:rPr>
                              <m:t>𝑢</m:t>
                            </m:r>
                          </m:e>
                        </m:d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𝐵</m:t>
                        </m:r>
                      </m:sup>
                    </m:sSup>
                  </m:oMath>
                </a14:m>
                <a:r>
                  <a:rPr lang="en-US" dirty="0">
                    <a:latin typeface="NEWCOMPUTERMODERNSANS10-BOOK" pitchFamily="2" charset="77"/>
                    <a:cs typeface="NewComputerModern 10 Devanagari" panose="02020502060505020204" pitchFamily="18" charset="0"/>
                  </a:rPr>
                  <a:t> is sigmoidal and will not alter predictions deep in the bed or in the free steam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76F6A-F291-06E6-4CFC-B84A8F39D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214430"/>
                <a:ext cx="11904451" cy="4810991"/>
              </a:xfrm>
              <a:blipFill>
                <a:blip r:embed="rId2"/>
                <a:stretch>
                  <a:fillRect l="-746" t="-2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BEA68-1196-214D-B10F-BBE4F4F7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4B89-6975-A646-B963-84425760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B9CE2-718A-9583-11E3-47CA48D969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9" y="1315174"/>
                <a:ext cx="6116412" cy="528155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Flows over porous surfaces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Ablative Thermal Protection Systems (TPS) made from porous carbon/phenolic ablators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One-domain Modeling Approach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Unified governing equations for external and internal flows based on volume-averaged conservation laws.</a:t>
                </a:r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Naturally accommodates changing surface geometry without remeshing.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Permeability Reynolds Number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CA" sz="2400" dirty="0">
                  <a:latin typeface="NEWCOMPUTERMODERNSANS10-BOOK" pitchFamily="2" charset="77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Tightly linked to diffusion mechanisms across the interface</a:t>
                </a:r>
              </a:p>
              <a:p>
                <a:endParaRPr lang="en-US" sz="24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B9CE2-718A-9583-11E3-47CA48D969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9" y="1315174"/>
                <a:ext cx="6116412" cy="5281554"/>
              </a:xfrm>
              <a:blipFill>
                <a:blip r:embed="rId3"/>
                <a:stretch>
                  <a:fillRect l="-1867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24F5BB73-395B-7ACB-FB15-AD7AEBC54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610" y="1175555"/>
            <a:ext cx="5595926" cy="17601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4D37D2-C531-CA9F-F334-4DFFBCBDAB16}"/>
              </a:ext>
            </a:extLst>
          </p:cNvPr>
          <p:cNvSpPr txBox="1"/>
          <p:nvPr/>
        </p:nvSpPr>
        <p:spPr>
          <a:xfrm>
            <a:off x="6406882" y="2935753"/>
            <a:ext cx="508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NEWCOMPUTERMODERNSANS10-BOOK" pitchFamily="2" charset="77"/>
              </a:rPr>
              <a:t>From Mansour </a:t>
            </a:r>
            <a:r>
              <a:rPr lang="en-US" i="1" dirty="0">
                <a:latin typeface="NEWCOMPUTERMODERNSANS10-BOOK" pitchFamily="2" charset="77"/>
              </a:rPr>
              <a:t>et al.</a:t>
            </a:r>
            <a:r>
              <a:rPr lang="en-US" dirty="0">
                <a:latin typeface="NEWCOMPUTERMODERNSANS10-BOOK" pitchFamily="2" charset="77"/>
              </a:rPr>
              <a:t> Annu. Rev. Fluid Mech. 2024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7BF7C-5326-C63D-586C-93A1501535D0}"/>
              </a:ext>
            </a:extLst>
          </p:cNvPr>
          <p:cNvGrpSpPr/>
          <p:nvPr/>
        </p:nvGrpSpPr>
        <p:grpSpPr>
          <a:xfrm>
            <a:off x="6474104" y="3331986"/>
            <a:ext cx="5703552" cy="3181773"/>
            <a:chOff x="6474104" y="3331986"/>
            <a:chExt cx="5703552" cy="31817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E10850F-5087-0AFB-69F3-AFEDCADD998E}"/>
                </a:ext>
              </a:extLst>
            </p:cNvPr>
            <p:cNvGrpSpPr/>
            <p:nvPr/>
          </p:nvGrpSpPr>
          <p:grpSpPr>
            <a:xfrm>
              <a:off x="6474104" y="3331986"/>
              <a:ext cx="5703552" cy="3181773"/>
              <a:chOff x="6474104" y="3636786"/>
              <a:chExt cx="5703552" cy="318177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51FF82A-7092-3F47-BC70-DC86ED47684F}"/>
                  </a:ext>
                </a:extLst>
              </p:cNvPr>
              <p:cNvGrpSpPr/>
              <p:nvPr/>
            </p:nvGrpSpPr>
            <p:grpSpPr>
              <a:xfrm>
                <a:off x="6474104" y="3636786"/>
                <a:ext cx="5703552" cy="3181773"/>
                <a:chOff x="6474104" y="3636786"/>
                <a:chExt cx="5240938" cy="292370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6A60F0DC-5D59-6655-C4B5-F681C4825EF5}"/>
                    </a:ext>
                  </a:extLst>
                </p:cNvPr>
                <p:cNvGrpSpPr/>
                <p:nvPr/>
              </p:nvGrpSpPr>
              <p:grpSpPr>
                <a:xfrm>
                  <a:off x="6474104" y="3636786"/>
                  <a:ext cx="5240938" cy="2923700"/>
                  <a:chOff x="3537485" y="3063216"/>
                  <a:chExt cx="6516463" cy="363526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" name="TextBox 8">
                        <a:extLst>
                          <a:ext uri="{FF2B5EF4-FFF2-40B4-BE49-F238E27FC236}">
                            <a16:creationId xmlns:a16="http://schemas.microsoft.com/office/drawing/2014/main" id="{3A0F7914-ED7C-C3C7-F1EE-A2D6EB7595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37485" y="6223761"/>
                        <a:ext cx="6516463" cy="4747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50" b="1" dirty="0">
                            <a:latin typeface="NEWCOMPUTERMODERNSANS10-BOOK" pitchFamily="2" charset="77"/>
                          </a:rPr>
                          <a:t>Effective diffusion coefficient vs. </a:t>
                        </a:r>
                        <a14:m>
                          <m:oMath xmlns:m="http://schemas.openxmlformats.org/officeDocument/2006/math"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oMath>
                        </a14:m>
                        <a:r>
                          <a:rPr lang="en-US" sz="1050" b="1" dirty="0">
                            <a:latin typeface="NEWCOMPUTERMODERNSANS10-BOOK" pitchFamily="2" charset="77"/>
                          </a:rPr>
                          <a:t>. Modified from Karra, Apte, </a:t>
                        </a:r>
                        <a:r>
                          <a:rPr lang="en-US" sz="1050" b="1" dirty="0" err="1">
                            <a:latin typeface="NEWCOMPUTERMODERNSANS10-BOOK" pitchFamily="2" charset="77"/>
                          </a:rPr>
                          <a:t>etal</a:t>
                        </a:r>
                        <a:r>
                          <a:rPr lang="en-US" sz="1050" b="1" dirty="0">
                            <a:latin typeface="NEWCOMPUTERMODERNSANS10-BOOK" pitchFamily="2" charset="77"/>
                          </a:rPr>
                          <a:t>. (JFM 2023)</a:t>
                        </a:r>
                      </a:p>
                      <a:p>
                        <a:pPr algn="ctr"/>
                        <a:r>
                          <a:rPr lang="en-US" sz="1050" b="1" dirty="0">
                            <a:latin typeface="NEWCOMPUTERMODERNSANS10-BOOK" pitchFamily="2" charset="77"/>
                          </a:rPr>
                          <a:t>based on </a:t>
                        </a:r>
                        <a:r>
                          <a:rPr lang="en-US" sz="1050" b="1" dirty="0" err="1">
                            <a:latin typeface="NEWCOMPUTERMODERNSANS10-BOOK" pitchFamily="2" charset="77"/>
                          </a:rPr>
                          <a:t>Voermans</a:t>
                        </a:r>
                        <a:r>
                          <a:rPr lang="en-US" sz="1050" b="1" dirty="0">
                            <a:latin typeface="NEWCOMPUTERMODERNSANS10-BOOK" pitchFamily="2" charset="77"/>
                          </a:rPr>
                          <a:t> et al (JFM, 2017)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9" name="TextBox 8">
                        <a:extLst>
                          <a:ext uri="{FF2B5EF4-FFF2-40B4-BE49-F238E27FC236}">
                            <a16:creationId xmlns:a16="http://schemas.microsoft.com/office/drawing/2014/main" id="{3A0F7914-ED7C-C3C7-F1EE-A2D6EB7595B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37485" y="6223761"/>
                        <a:ext cx="6516463" cy="47471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b="-882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69686B46-1EB8-842C-2F6F-03FF84FC5B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728904" y="3063216"/>
                    <a:ext cx="3609327" cy="31994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AD84D23-E5D8-33EA-5A05-FDAE06160A21}"/>
                    </a:ext>
                  </a:extLst>
                </p:cNvPr>
                <p:cNvSpPr/>
                <p:nvPr/>
              </p:nvSpPr>
              <p:spPr>
                <a:xfrm>
                  <a:off x="9636370" y="4431323"/>
                  <a:ext cx="366764" cy="80387"/>
                </a:xfrm>
                <a:prstGeom prst="rect">
                  <a:avLst/>
                </a:prstGeom>
                <a:solidFill>
                  <a:srgbClr val="FFEEB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E9DC5C-F161-1168-4A2D-2270DDA2BA45}"/>
                  </a:ext>
                </a:extLst>
              </p:cNvPr>
              <p:cNvSpPr txBox="1"/>
              <p:nvPr/>
            </p:nvSpPr>
            <p:spPr>
              <a:xfrm>
                <a:off x="8003599" y="3788091"/>
                <a:ext cx="847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  <a:highlight>
                      <a:srgbClr val="FFEEBB"/>
                    </a:highlight>
                  </a:rPr>
                  <a:t>Darcy flow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892726-E5BB-EA45-2D8F-1B3031C90775}"/>
                  </a:ext>
                </a:extLst>
              </p:cNvPr>
              <p:cNvSpPr txBox="1"/>
              <p:nvPr/>
            </p:nvSpPr>
            <p:spPr>
              <a:xfrm>
                <a:off x="8785119" y="3788091"/>
                <a:ext cx="9375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  <a:highlight>
                      <a:srgbClr val="FFEEBB"/>
                    </a:highlight>
                  </a:rPr>
                  <a:t>Inertial flow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A939212-759A-986B-2F25-3FADEB9445D0}"/>
                  </a:ext>
                </a:extLst>
              </p:cNvPr>
              <p:cNvSpPr txBox="1"/>
              <p:nvPr/>
            </p:nvSpPr>
            <p:spPr>
              <a:xfrm>
                <a:off x="9605466" y="5453609"/>
                <a:ext cx="11717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2"/>
                    </a:solidFill>
                    <a:highlight>
                      <a:srgbClr val="FFEEBB"/>
                    </a:highlight>
                  </a:rPr>
                  <a:t>Turbulent flow </a:t>
                </a:r>
                <a:r>
                  <a:rPr lang="en-US" sz="200" dirty="0">
                    <a:solidFill>
                      <a:schemeClr val="tx2"/>
                    </a:solidFill>
                    <a:highlight>
                      <a:srgbClr val="FFEEBB"/>
                    </a:highlight>
                  </a:rPr>
                  <a:t>.</a:t>
                </a:r>
                <a:r>
                  <a:rPr lang="en-US" sz="1200" dirty="0">
                    <a:solidFill>
                      <a:schemeClr val="tx2"/>
                    </a:solidFill>
                    <a:highlight>
                      <a:srgbClr val="FFEEBB"/>
                    </a:highlight>
                  </a:rPr>
                  <a:t> 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E40B17A-C112-BC77-EB47-BEE523363707}"/>
                  </a:ext>
                </a:extLst>
              </p:cNvPr>
              <p:cNvGrpSpPr/>
              <p:nvPr/>
            </p:nvGrpSpPr>
            <p:grpSpPr>
              <a:xfrm>
                <a:off x="8068188" y="5501470"/>
                <a:ext cx="766557" cy="271062"/>
                <a:chOff x="8068188" y="5501470"/>
                <a:chExt cx="766557" cy="271062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271FC68-182B-6D02-64DB-1F27C6AD18C8}"/>
                    </a:ext>
                  </a:extLst>
                </p:cNvPr>
                <p:cNvGrpSpPr/>
                <p:nvPr/>
              </p:nvGrpSpPr>
              <p:grpSpPr>
                <a:xfrm>
                  <a:off x="8068188" y="5501470"/>
                  <a:ext cx="766557" cy="271062"/>
                  <a:chOff x="8068188" y="5501470"/>
                  <a:chExt cx="766557" cy="271062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BA0E92C-31C6-5B7A-0A76-DD2CD90937AD}"/>
                      </a:ext>
                    </a:extLst>
                  </p:cNvPr>
                  <p:cNvSpPr/>
                  <p:nvPr/>
                </p:nvSpPr>
                <p:spPr>
                  <a:xfrm>
                    <a:off x="8103780" y="5501470"/>
                    <a:ext cx="703470" cy="271062"/>
                  </a:xfrm>
                  <a:prstGeom prst="ellipse">
                    <a:avLst/>
                  </a:prstGeom>
                  <a:solidFill>
                    <a:srgbClr val="FFEEBB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4CC190E-F4B6-76C7-2CE7-388ADB901AB5}"/>
                      </a:ext>
                    </a:extLst>
                  </p:cNvPr>
                  <p:cNvSpPr txBox="1"/>
                  <p:nvPr/>
                </p:nvSpPr>
                <p:spPr>
                  <a:xfrm>
                    <a:off x="8068188" y="5519800"/>
                    <a:ext cx="766557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/>
                      <a:t>Present DNS</a:t>
                    </a:r>
                  </a:p>
                </p:txBody>
              </p:sp>
            </p:grp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98F6BF8F-A344-4439-2E5B-72CB977C1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07543" y="5699061"/>
                  <a:ext cx="492790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triangle" w="sm" len="sm"/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95A78B-74AF-3349-EDBE-5D764F222F1D}"/>
                </a:ext>
              </a:extLst>
            </p:cNvPr>
            <p:cNvSpPr txBox="1"/>
            <p:nvPr/>
          </p:nvSpPr>
          <p:spPr>
            <a:xfrm>
              <a:off x="9889561" y="4115680"/>
              <a:ext cx="4331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Karra</a:t>
              </a:r>
            </a:p>
          </p:txBody>
        </p:sp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E0395843-72F7-D115-6AC0-6459AA51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946F8-A0EF-C233-5623-596ED355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Brinkman-based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F1D65-5BC3-7D50-CC8C-55B81AF76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8" y="1707943"/>
            <a:ext cx="4267514" cy="4116495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/>
              <a:t>Darcy force parameterization with Brinkman correction factor can match filtered PR-DNS values in the interface and bed.</a:t>
            </a:r>
          </a:p>
          <a:p>
            <a:endParaRPr lang="en-US" sz="2000" b="0" dirty="0"/>
          </a:p>
          <a:p>
            <a:pPr marL="228600" indent="-219075">
              <a:buFont typeface="Arial" panose="020B0604020202020204" pitchFamily="34" charset="0"/>
              <a:buChar char="•"/>
            </a:pPr>
            <a:r>
              <a:rPr lang="en-US" sz="2000" b="0" dirty="0"/>
              <a:t>Costa model for permeability is more compatible with multiplicative correction because it better matches the </a:t>
            </a:r>
            <a:r>
              <a:rPr lang="en-US" sz="2000" dirty="0"/>
              <a:t>location</a:t>
            </a:r>
            <a:r>
              <a:rPr lang="en-US" sz="2000" b="0" dirty="0"/>
              <a:t> of the peak force despite poorly predicting the </a:t>
            </a:r>
            <a:r>
              <a:rPr lang="en-US" sz="2000" dirty="0"/>
              <a:t>magnitude</a:t>
            </a:r>
            <a:r>
              <a:rPr lang="en-US" sz="2000" b="0" dirty="0"/>
              <a:t>.</a:t>
            </a:r>
            <a:endParaRPr lang="en-US" sz="2000" dirty="0"/>
          </a:p>
        </p:txBody>
      </p:sp>
      <p:pic>
        <p:nvPicPr>
          <p:cNvPr id="5" name="Picture 4" descr="A diagram of a function&#10;&#10;AI-generated content may be incorrect.">
            <a:extLst>
              <a:ext uri="{FF2B5EF4-FFF2-40B4-BE49-F238E27FC236}">
                <a16:creationId xmlns:a16="http://schemas.microsoft.com/office/drawing/2014/main" id="{39524677-A880-E696-27CF-EC5BA5F5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45" y="1033562"/>
            <a:ext cx="7659441" cy="516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935A0-A456-46D5-9207-7AF692C06725}"/>
              </a:ext>
            </a:extLst>
          </p:cNvPr>
          <p:cNvSpPr txBox="1"/>
          <p:nvPr/>
        </p:nvSpPr>
        <p:spPr>
          <a:xfrm>
            <a:off x="5335676" y="6130807"/>
            <a:ext cx="626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WCOMPUTERMODERNSANS10-BOOK" pitchFamily="2" charset="77"/>
              </a:rPr>
              <a:t>Sub-filter drag force from filtered PR-DNS and given by Darcy parameterization with and without Brinkman correction factor.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7AA0-DF71-94C5-7D45-E6780C5C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D5B68-5EC4-6015-9BC8-88E93D9BC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A9FD-14A1-D228-EB3C-A84BF02B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 Factor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8F009-C6BC-74B8-CE31-DF9B03057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441242"/>
                <a:ext cx="5232158" cy="502623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000" dirty="0">
                    <a:latin typeface="NEWCOMPUTERMODERNSANS10-BOOK" pitchFamily="2" charset="77"/>
                    <a:cs typeface="NewComputerModern 10 Book" panose="02020502060505020204" pitchFamily="18" charset="0"/>
                  </a:rPr>
                  <a:t>Correction factor recap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𝑐𝑜𝑟𝑟</m:t>
                          </m:r>
                        </m:sub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0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𝑚𝑜𝑑𝑒𝑙</m:t>
                          </m:r>
                        </m:sub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0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𝑢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𝐵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NEWCOMPUTERMODERNSANS10-BOOK" pitchFamily="2" charset="77"/>
                  <a:cs typeface="NewComputerModern 10 Devanagari" panose="0202050206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𝐵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r>
                        <a:rPr lang="en-US" sz="2000" b="0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1+</m:t>
                      </m:r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 −1</m:t>
                          </m:r>
                        </m:e>
                      </m:d>
                      <m:func>
                        <m:funcPr>
                          <m:ctrlPr>
                            <a:rPr lang="en-US" sz="2000" b="0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𝑦</m:t>
                                  </m:r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  <a:cs typeface="NewComputerModern 10 Book" panose="0202050206050502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en-US" sz="2000" b="0" i="1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b="0" dirty="0"/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2286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Empirical parameters appear to follow predictable trends.</a:t>
                </a:r>
              </a:p>
              <a:p>
                <a:pPr marL="2286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b="0" dirty="0"/>
                  <a:t> </a:t>
                </a:r>
                <a:r>
                  <a:rPr lang="en-US" sz="2000" b="0" dirty="0"/>
                  <a:t>value suggest virtual origin of exponential velocity profile is above the interface.</a:t>
                </a:r>
              </a:p>
              <a:p>
                <a:pPr marL="639763" lvl="1" indent="-28575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Consistent with apparent interface approach for Beavers-Joseph condition in a two-domain approach (Duman &amp; Shavit; 2008)</a:t>
                </a:r>
                <a:endParaRPr lang="en-US" sz="18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8F009-C6BC-74B8-CE31-DF9B03057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441242"/>
                <a:ext cx="5232158" cy="5026233"/>
              </a:xfrm>
              <a:blipFill>
                <a:blip r:embed="rId2"/>
                <a:stretch>
                  <a:fillRect l="-1211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8D50C6-679B-1441-57CB-6B521E60D48E}"/>
                  </a:ext>
                </a:extLst>
              </p:cNvPr>
              <p:cNvSpPr txBox="1"/>
              <p:nvPr/>
            </p:nvSpPr>
            <p:spPr>
              <a:xfrm>
                <a:off x="5624434" y="4676762"/>
                <a:ext cx="626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NEWCOMPUTERMODERNSANS10-BOOK" pitchFamily="2" charset="77"/>
                  </a:rPr>
                  <a:t>Correction factor parameters, </a:t>
                </a:r>
                <a:r>
                  <a:rPr lang="en-US" dirty="0"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NEWCOMPUTERMODERNSANS10-BOOK" pitchFamily="2" charset="77"/>
                  </a:rPr>
                  <a:t> and </a:t>
                </a:r>
                <a:r>
                  <a:rPr lang="en-US" dirty="0">
                    <a:latin typeface="NEWCM08DEVANAGARI-BOOK" panose="02000503000000000000" pitchFamily="2" charset="0"/>
                    <a:cs typeface="NEWCM08DEVANAGARI-BOOK" panose="02000503000000000000" pitchFamily="2" charset="0"/>
                  </a:rPr>
                  <a:t>(b)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NEWCOMPUTERMODERNSANS10-BOOK" pitchFamily="2" charset="77"/>
                  </a:rPr>
                  <a:t>, variation with bulk Reynolds number.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8D50C6-679B-1441-57CB-6B521E60D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34" y="4676762"/>
                <a:ext cx="6260122" cy="646331"/>
              </a:xfrm>
              <a:prstGeom prst="rect">
                <a:avLst/>
              </a:prstGeom>
              <a:blipFill>
                <a:blip r:embed="rId3"/>
                <a:stretch>
                  <a:fillRect l="-1012" t="-769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705992F1-25AE-4365-B323-CFF118D96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676" y="1671848"/>
            <a:ext cx="6356104" cy="29320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3DCD1-BDB6-4FD6-8EF3-00061729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B555-CC5D-1F4D-54FB-598E32163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61" y="2675411"/>
            <a:ext cx="10360501" cy="1083277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251467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D2AA-86AB-28D3-76D6-9D12BE19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255395"/>
            <a:ext cx="8991055" cy="1077907"/>
          </a:xfrm>
        </p:spPr>
        <p:txBody>
          <a:bodyPr/>
          <a:lstStyle/>
          <a:p>
            <a:r>
              <a:rPr lang="en-US" dirty="0"/>
              <a:t>Kernel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93C637-3099-3264-618E-36F1FBE1C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4413" y="1214430"/>
            <a:ext cx="5276730" cy="51358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D00D5-6C96-6DED-293B-6A952207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87190F-182C-CE0F-C65A-06415D2A6CDD}"/>
                  </a:ext>
                </a:extLst>
              </p:cNvPr>
              <p:cNvSpPr txBox="1"/>
              <p:nvPr/>
            </p:nvSpPr>
            <p:spPr>
              <a:xfrm>
                <a:off x="103518" y="1214430"/>
                <a:ext cx="5990894" cy="351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NEWCOMPUTERMODERNSANS10-BOOK" pitchFamily="2" charset="77"/>
                  </a:rPr>
                  <a:t>Box kernel is highly susceptible to noise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NEWCOMPUTERMODERNSANS10-BOOK" pitchFamily="2" charset="77"/>
                  </a:rPr>
                  <a:t>Most kernels produce similar porosity and force profiles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NEWCOMPUTERMODERNSANS10-BOOK" pitchFamily="2" charset="77"/>
                  </a:rPr>
                  <a:t>Velocity profile is most sensitive to kernel differences</a:t>
                </a:r>
              </a:p>
              <a:p>
                <a:pPr marL="742950" lvl="1" indent="-285750">
                  <a:buFont typeface="System Font Regular"/>
                  <a:buChar char="－"/>
                </a:pPr>
                <a:r>
                  <a:rPr lang="en-US" sz="2000" dirty="0">
                    <a:latin typeface="NEWCOMPUTERMODERNSANS10-BOOK" pitchFamily="2" charset="77"/>
                  </a:rPr>
                  <a:t>Different kernels can produce additional features such as inflection points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NEWCOMPUTERMODERNSANS10-BOOK" pitchFamily="2" charset="77"/>
                  </a:rPr>
                  <a:t>Inverse permeability at the interface is most sensitive to porosity and velocity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𝐷𝑁𝑆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cs typeface="NewComputerModern 10 Book" panose="0202050206050502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NewComputerModern 10 Book" panose="0202050206050502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NewComputerModern 10 Book" panose="0202050206050502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NewComputerModern 10 Book" panose="0202050206050502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NEWCOMPUTERMODERNSANS10-BOOK" pitchFamily="2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87190F-182C-CE0F-C65A-06415D2A6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8" y="1214430"/>
                <a:ext cx="5990894" cy="3518848"/>
              </a:xfrm>
              <a:prstGeom prst="rect">
                <a:avLst/>
              </a:prstGeom>
              <a:blipFill>
                <a:blip r:embed="rId3"/>
                <a:stretch>
                  <a:fillRect l="-846" t="-719" b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294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229E-3E5A-96F4-ECC5-E5C2F670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Commutation Error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1F066F-B776-0B32-75EF-876387FBDD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5748642" cy="4810991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Prescribed scalar field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No immersed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/>
              </a:p>
              <a:p>
                <a:pPr>
                  <a:spcAft>
                    <a:spcPts val="600"/>
                  </a:spcAft>
                </a:pPr>
                <a:r>
                  <a:rPr lang="en-US" b="1" dirty="0"/>
                  <a:t>From extended VAT, exact commutation error away from domain boundaries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𝝏𝝍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Computed commutation error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den>
                          </m:f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𝒱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1F066F-B776-0B32-75EF-876387FBDD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5748642" cy="4810991"/>
              </a:xfrm>
              <a:blipFill>
                <a:blip r:embed="rId2"/>
                <a:stretch>
                  <a:fillRect l="-1766" t="-1842" r="-2649" b="-3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A80E9-C28E-4D37-699D-2CEB4C48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A group of graphs with red lines&#10;&#10;AI-generated content may be incorrect.">
            <a:extLst>
              <a:ext uri="{FF2B5EF4-FFF2-40B4-BE49-F238E27FC236}">
                <a16:creationId xmlns:a16="http://schemas.microsoft.com/office/drawing/2014/main" id="{86CB8525-F888-5ABE-4EB4-B3B83BAC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288" y="1214430"/>
            <a:ext cx="4830768" cy="51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793-80AF-3EED-F678-7AA4ACCC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Restrictions for Gaussian Kernel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B26494-0D93-28B1-A57E-AE374DBCB1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Filtered step impulse should be monotonic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Bound derivative of filtered step by zero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≥0, 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b="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For monotonicity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𝜕𝜎</m:t>
                        </m:r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B26494-0D93-28B1-A57E-AE374DBCB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0" t="-2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AE46C-62CC-0F44-B765-AEE864E7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6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1475-1323-EA65-10A6-2294054E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Upscaled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A3E565-3D72-15DD-AA91-385405B470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4009865" cy="540630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Multiscale Problem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LES in homogeneous fluid region</a:t>
                </a:r>
              </a:p>
              <a:p>
                <a:pPr marL="577850" lvl="1" indent="-223838">
                  <a:buFont typeface="System Font Regular"/>
                  <a:buChar char="－"/>
                </a:pPr>
                <a:r>
                  <a:rPr lang="en-US" sz="1800" b="0" dirty="0"/>
                  <a:t>Grid filter in fluid region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1800" b="0">
                            <a:latin typeface="Cambria Math" panose="02040503050406030204" pitchFamily="18" charset="0"/>
                            <a:cs typeface="NewComputerModern 10 Devanagari" panose="0202050206050502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b="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∼1</m:t>
                    </m:r>
                  </m:oMath>
                </a14:m>
                <a:endParaRPr lang="en-US" sz="1800" b="0" dirty="0"/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Darcy-</a:t>
                </a:r>
                <a:r>
                  <a:rPr lang="en-US" sz="1800" b="0" dirty="0" err="1"/>
                  <a:t>Forchheimer</a:t>
                </a:r>
                <a:r>
                  <a:rPr lang="en-US" sz="1800" b="0" dirty="0"/>
                  <a:t> flow in porous material</a:t>
                </a:r>
              </a:p>
              <a:p>
                <a:pPr marL="577850" lvl="1" indent="-223838">
                  <a:buFont typeface="System Font Regular"/>
                  <a:buChar char="－"/>
                </a:pPr>
                <a:r>
                  <a:rPr lang="en-US" sz="1800" dirty="0"/>
                  <a:t>REV </a:t>
                </a:r>
                <a:r>
                  <a:rPr lang="en-US" sz="1800" dirty="0">
                    <a:cs typeface="NewComputerModern 10 Devanagari" panose="02020502060505020204" pitchFamily="18" charset="0"/>
                  </a:rPr>
                  <a:t>proportional to particle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NewComputerModern 10 Book" panose="0202050206050502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cs typeface="NewComputerModern 10 Book" panose="02020502060505020204" pitchFamily="18" charset="0"/>
                      </a:rPr>
                      <m:t>∼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NewComputerModern 10 Book" panose="02020502060505020204" pitchFamily="18" charset="0"/>
                      </a:rPr>
                      <m:t>𝒪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NewComputerModern 10 Book" panose="02020502060505020204" pitchFamily="18" charset="0"/>
                      </a:rPr>
                      <m:t>(50)</m:t>
                    </m:r>
                  </m:oMath>
                </a14:m>
                <a:endParaRPr lang="en-US" sz="1800" b="0" dirty="0"/>
              </a:p>
              <a:p>
                <a:r>
                  <a:rPr lang="en-US" sz="2400" dirty="0"/>
                  <a:t>How to model the interface region?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Concentration of drag force just beneath the interface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How to define a REV in this transition layer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Can standard Darcy-</a:t>
                </a:r>
                <a:r>
                  <a:rPr lang="en-US" sz="1800" b="0" dirty="0" err="1"/>
                  <a:t>Forchheimer</a:t>
                </a:r>
                <a:r>
                  <a:rPr lang="en-US" sz="1800" b="0" dirty="0"/>
                  <a:t> closures describe the interface?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A3E565-3D72-15DD-AA91-385405B470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4009865" cy="5406303"/>
              </a:xfrm>
              <a:blipFill>
                <a:blip r:embed="rId3"/>
                <a:stretch>
                  <a:fillRect l="-2532" t="-93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AF1E955-8E83-E400-F8FC-68EF7BCA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1"/>
          <a:stretch>
            <a:fillRect/>
          </a:stretch>
        </p:blipFill>
        <p:spPr>
          <a:xfrm>
            <a:off x="4113383" y="1315174"/>
            <a:ext cx="7894586" cy="4090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F7CD3E-85CF-2445-E789-A13B294D5B60}"/>
                  </a:ext>
                </a:extLst>
              </p:cNvPr>
              <p:cNvSpPr txBox="1"/>
              <p:nvPr/>
            </p:nvSpPr>
            <p:spPr>
              <a:xfrm>
                <a:off x="4113383" y="5542825"/>
                <a:ext cx="7894586" cy="94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NEWCOMPUTERMODERNSANS10-BOOK" pitchFamily="2" charset="77"/>
                  </a:rPr>
                  <a:t>Schematic of parallel flow over a porous material comprised of randomly-packed particles. Profiles of (from left to right) porosity,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>
                    <a:latin typeface="NEWCOMPUTERMODERNSANS10-BOOK" pitchFamily="2" charset="77"/>
                  </a:rPr>
                  <a:t>, streamwise velocity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>
                    <a:latin typeface="NEWCOMPUTERMODERNSANS10-BOOK" pitchFamily="2" charset="77"/>
                  </a:rPr>
                  <a:t>, and drag force,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dirty="0">
                  <a:latin typeface="NEWCOMPUTERMODERNSANS10-BOOK" pitchFamily="2" charset="77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F7CD3E-85CF-2445-E789-A13B294D5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383" y="5542825"/>
                <a:ext cx="7894586" cy="945515"/>
              </a:xfrm>
              <a:prstGeom prst="rect">
                <a:avLst/>
              </a:prstGeom>
              <a:blipFill>
                <a:blip r:embed="rId5"/>
                <a:stretch>
                  <a:fillRect l="-804" t="-2667" r="-804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760D8-17BA-B8F6-1AEE-F856E3F3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0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26F-DA55-34A9-4347-40F129DC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Averaging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37577-B72A-85BB-246E-B552349612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10230399" cy="540630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dirty="0">
                    <a:latin typeface="NEWCOMPUTERMODERNSANS10-BOOK" pitchFamily="2" charset="77"/>
                    <a:cs typeface="Calibri" panose="020F0502020204030204" pitchFamily="34" charset="0"/>
                  </a:rPr>
                  <a:t>Volume averaging of a quantity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𝝍</m:t>
                    </m:r>
                  </m:oMath>
                </a14:m>
                <a:r>
                  <a:rPr lang="en-CA" dirty="0">
                    <a:latin typeface="NEWCOMPUTERMODERNSANS10-BOOK" pitchFamily="2" charset="77"/>
                    <a:cs typeface="Calibri" panose="020F0502020204030204" pitchFamily="34" charset="0"/>
                  </a:rPr>
                  <a:t> over a representative elementary volume (REV)</a:t>
                </a:r>
              </a:p>
              <a:p>
                <a:r>
                  <a:rPr lang="en-CA" dirty="0">
                    <a:latin typeface="NEWCOMPUTERMODERNSANS10-BOOK" pitchFamily="2" charset="77"/>
                    <a:cs typeface="Calibri" panose="020F0502020204030204" pitchFamily="34" charset="0"/>
                  </a:rPr>
                  <a:t>Superficial volume average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𝜓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∈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𝒱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𝜉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𝒱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Intrinsic volume average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</m:sup>
                      </m:sSup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𝒱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∈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𝒱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𝒢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𝜉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𝒱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b="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Normalization Condition: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𝒱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37577-B72A-85BB-246E-B552349612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10230399" cy="5406303"/>
              </a:xfrm>
              <a:blipFill>
                <a:blip r:embed="rId2"/>
                <a:stretch>
                  <a:fillRect l="-1241" t="-1030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A0D161A2-7343-01F2-6707-808CEB50A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308" y="1972573"/>
            <a:ext cx="4088374" cy="3605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866A5-E589-D6FB-67CD-78D95688806D}"/>
              </a:ext>
            </a:extLst>
          </p:cNvPr>
          <p:cNvSpPr txBox="1"/>
          <p:nvPr/>
        </p:nvSpPr>
        <p:spPr>
          <a:xfrm>
            <a:off x="8675939" y="5589399"/>
            <a:ext cx="331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WCOMPUTERMODERNSANS10-BOOK" pitchFamily="2" charset="77"/>
              </a:rPr>
              <a:t>Schematic of a representative elementary volume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E54AF-ABE2-F622-C3E6-17D83DD8B05B}"/>
              </a:ext>
            </a:extLst>
          </p:cNvPr>
          <p:cNvSpPr txBox="1"/>
          <p:nvPr/>
        </p:nvSpPr>
        <p:spPr>
          <a:xfrm>
            <a:off x="5623770" y="2294113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Indicator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DD1D3-32C3-FD33-A20D-370FE88B0F16}"/>
              </a:ext>
            </a:extLst>
          </p:cNvPr>
          <p:cNvSpPr txBox="1"/>
          <p:nvPr/>
        </p:nvSpPr>
        <p:spPr>
          <a:xfrm>
            <a:off x="4372086" y="2362645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Kernel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AE4A10-B87A-2A9C-2571-1CC95D5973CB}"/>
              </a:ext>
            </a:extLst>
          </p:cNvPr>
          <p:cNvCxnSpPr>
            <a:cxnSpLocks/>
          </p:cNvCxnSpPr>
          <p:nvPr/>
        </p:nvCxnSpPr>
        <p:spPr>
          <a:xfrm flipH="1">
            <a:off x="5716341" y="2552279"/>
            <a:ext cx="208737" cy="301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845C03-B46C-A295-9640-0AF54B5061E9}"/>
              </a:ext>
            </a:extLst>
          </p:cNvPr>
          <p:cNvCxnSpPr>
            <a:cxnSpLocks/>
          </p:cNvCxnSpPr>
          <p:nvPr/>
        </p:nvCxnSpPr>
        <p:spPr>
          <a:xfrm>
            <a:off x="4783951" y="2632667"/>
            <a:ext cx="211015" cy="2009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07B827-852F-91DF-74D8-B8F184D747BA}"/>
              </a:ext>
            </a:extLst>
          </p:cNvPr>
          <p:cNvSpPr txBox="1"/>
          <p:nvPr/>
        </p:nvSpPr>
        <p:spPr>
          <a:xfrm>
            <a:off x="5300047" y="4898311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porosity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1189D3-38D3-BCF5-CF13-E2048F77FF42}"/>
              </a:ext>
            </a:extLst>
          </p:cNvPr>
          <p:cNvCxnSpPr>
            <a:cxnSpLocks/>
          </p:cNvCxnSpPr>
          <p:nvPr/>
        </p:nvCxnSpPr>
        <p:spPr>
          <a:xfrm flipH="1">
            <a:off x="5392618" y="5156477"/>
            <a:ext cx="208737" cy="301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EF5B1-7D23-C258-7EA5-DC861A1E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D793-EE53-2137-B733-29337AB1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Averaging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B7E06-89DF-C296-A580-1A40880822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Identity for “gradient” of indicator function (Gray &amp; Lee, 1977; Howes &amp; Whitaker, 1985)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𝛾𝜅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Spatial Averaging Theorem (Whitaker, 1967; Anderson and Jackson, 1967; Marle, 1967; Slattery, 1967)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B7E06-89DF-C296-A580-1A40880822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66" t="-1316" r="-1493" b="-3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D7A4B74-C5A2-81E1-CA14-AFF907D088BB}"/>
              </a:ext>
            </a:extLst>
          </p:cNvPr>
          <p:cNvSpPr txBox="1"/>
          <p:nvPr/>
        </p:nvSpPr>
        <p:spPr>
          <a:xfrm>
            <a:off x="6055743" y="5325647"/>
            <a:ext cx="23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NEWCOMPUTERMODERNSANS10-BOOK" pitchFamily="2" charset="77"/>
              </a:rPr>
              <a:t>Integration over surface of porous microstructure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AD298-F622-4C5A-2D46-EFE22E63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D6E6-0136-E00F-11B4-5192DF9A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Volume-averaged Navier-Stokes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14166-1D32-D2CD-1440-9359E79880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Volume-averaged (filtered) Navier-Stokes (VANS) Equations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:endParaRPr lang="en-US" sz="2400" dirty="0"/>
              </a:p>
              <a:p>
                <a:r>
                  <a:rPr lang="en-US" sz="2400" dirty="0"/>
                  <a:t>Sub-filter stresses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000" b="0" dirty="0"/>
              </a:p>
              <a:p>
                <a:endParaRPr lang="en-US" sz="2400" dirty="0"/>
              </a:p>
              <a:p>
                <a:r>
                  <a:rPr lang="en-US" sz="2400" dirty="0"/>
                  <a:t>Sub-filter surface stresses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14166-1D32-D2CD-1440-9359E79880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53" t="-1842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0B62-CEC4-A3F3-EDA3-CABC0C94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13D1-B3C4-8352-FF30-D116EA2E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of the Sub-filter Stresses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EA192-B362-BC0D-C4BD-7FDFC4140D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Resolved-unresolved decomposition (Gray, 1975; Whitaker, 1986)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Resolvable drag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num>
                                    <m:den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Sub-filter drag with Darcy-</a:t>
                </a:r>
                <a:r>
                  <a:rPr lang="en-US" dirty="0" err="1"/>
                  <a:t>Forchheimer</a:t>
                </a:r>
                <a:r>
                  <a:rPr lang="en-US" dirty="0"/>
                  <a:t> parameterization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EA192-B362-BC0D-C4BD-7FDFC4140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52" t="-1053" b="-3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667721F-593D-F209-2652-8B5E51BBD693}"/>
              </a:ext>
            </a:extLst>
          </p:cNvPr>
          <p:cNvSpPr txBox="1"/>
          <p:nvPr/>
        </p:nvSpPr>
        <p:spPr>
          <a:xfrm>
            <a:off x="7475974" y="5542826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EWCOMPUTERMODERNSANS10-BOOK" pitchFamily="2" charset="77"/>
              </a:rPr>
              <a:t>Darcy-</a:t>
            </a:r>
            <a:r>
              <a:rPr lang="en-US" dirty="0" err="1">
                <a:solidFill>
                  <a:srgbClr val="FF0000"/>
                </a:solidFill>
                <a:latin typeface="NEWCOMPUTERMODERNSANS10-BOOK" pitchFamily="2" charset="77"/>
              </a:rPr>
              <a:t>Forchheimer</a:t>
            </a:r>
            <a:r>
              <a:rPr lang="en-US" dirty="0">
                <a:solidFill>
                  <a:srgbClr val="FF0000"/>
                </a:solidFill>
                <a:latin typeface="NEWCOMPUTERMODERNSANS10-BOOK" pitchFamily="2" charset="77"/>
              </a:rPr>
              <a:t> approximation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BE03D-9F0F-2726-0DA2-1059C7BB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E8880-BD3C-4D26-6ECF-27296DEEB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664D-D727-F355-5B33-9F12B7EC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of the Sub-filter Stresses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F1214F-E46C-51D8-EFC2-0F3B2E4435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Approximation of the filtered surface integrals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From the spatial averaging theorem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Neglect all but zeroth order term of the Taylor expansion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p>
                                      </m:sSup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num>
                                    <m:den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sSubSup>
                            <m:sSubSup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p>
                          </m:sSub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𝛾𝜅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F1214F-E46C-51D8-EFC2-0F3B2E4435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99" t="-250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40D1E-6A24-74DD-5807-82E5CCBE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5079-0D70-48DB-8224-412B646A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Permeability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E8A68-00DC-0C44-A530-1FDD3731C1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518" y="1315174"/>
                <a:ext cx="11904451" cy="5266496"/>
              </a:xfrm>
            </p:spPr>
            <p:txBody>
              <a:bodyPr>
                <a:normAutofit lnSpcReduction="10000"/>
              </a:bodyPr>
              <a:lstStyle/>
              <a:p>
                <a:pPr defTabSz="914400"/>
                <a:r>
                  <a:rPr lang="en-CA" dirty="0"/>
                  <a:t>Models for permeability tensor</a:t>
                </a:r>
              </a:p>
              <a:p>
                <a:pPr defTabSz="914400"/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≈180</m:t>
                    </m:r>
                  </m:oMath>
                </a14:m>
                <a:r>
                  <a:rPr lang="en-CA" dirty="0"/>
                  <a:t>                         </a:t>
                </a:r>
                <a:r>
                  <a:rPr lang="en-CA" dirty="0">
                    <a:latin typeface="NEWCOMPUTERMODERNSANS10-BOOK" pitchFamily="2" charset="77"/>
                  </a:rPr>
                  <a:t>Carman (1935)</a:t>
                </a:r>
              </a:p>
              <a:p>
                <a:pPr defTabSz="914400"/>
                <a:r>
                  <a:rPr lang="en-US" b="0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CA" dirty="0"/>
                  <a:t>                            </a:t>
                </a:r>
                <a:r>
                  <a:rPr lang="en-CA" dirty="0">
                    <a:latin typeface="NEWCOMPUTERMODERNSANS10-BOOK" pitchFamily="2" charset="77"/>
                  </a:rPr>
                  <a:t>Costa (2006)</a:t>
                </a:r>
              </a:p>
              <a:p>
                <a:pPr defTabSz="914400"/>
                <a:r>
                  <a:rPr lang="en-CA" dirty="0"/>
                  <a:t>Model for </a:t>
                </a:r>
                <a:r>
                  <a:rPr lang="en-CA" dirty="0" err="1"/>
                  <a:t>Forchheimer</a:t>
                </a:r>
                <a:r>
                  <a:rPr lang="en-CA" dirty="0"/>
                  <a:t> Correction tensor</a:t>
                </a:r>
              </a:p>
              <a:p>
                <a:pPr defTabSz="914400"/>
                <a:r>
                  <a:rPr lang="en-CA" dirty="0">
                    <a:latin typeface="NEWCOMPUTERMODERNSANS10-BOOK" pitchFamily="2" charset="77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p>
                            </m:s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≈100</m:t>
                    </m:r>
                  </m:oMath>
                </a14:m>
                <a:r>
                  <a:rPr lang="en-CA" dirty="0">
                    <a:latin typeface="NEWCOMPUTERMODERNSANS10-BOOK" pitchFamily="2" charset="77"/>
                  </a:rPr>
                  <a:t>    MacDonald et al. (1979)</a:t>
                </a:r>
              </a:p>
              <a:p>
                <a:pPr marL="457200" indent="-457200" defTabSz="914400">
                  <a:buFont typeface="Arial" panose="020B0604020202020204" pitchFamily="34" charset="0"/>
                  <a:buChar char="•"/>
                </a:pPr>
                <a:r>
                  <a:rPr lang="en-CA" b="0" dirty="0">
                    <a:latin typeface="NEWCOMPUTERMODERNSANS10-BOOK" pitchFamily="2" charset="77"/>
                  </a:rPr>
                  <a:t>Assumed to be strictly functions of the porous medium’s geometry</a:t>
                </a:r>
              </a:p>
              <a:p>
                <a:pPr marL="457200" indent="-457200" defTabSz="914400">
                  <a:buFont typeface="Arial" panose="020B0604020202020204" pitchFamily="34" charset="0"/>
                  <a:buChar char="•"/>
                </a:pPr>
                <a:r>
                  <a:rPr lang="en-CA" b="0" dirty="0">
                    <a:latin typeface="NEWCOMPUTERMODERNSANS10-BOOK" pitchFamily="2" charset="77"/>
                  </a:rPr>
                  <a:t>Models derived from data on uniform porosity</a:t>
                </a:r>
              </a:p>
              <a:p>
                <a:pPr marL="457200" indent="-457200" defTabSz="914400">
                  <a:buFont typeface="Arial" panose="020B0604020202020204" pitchFamily="34" charset="0"/>
                  <a:buChar char="•"/>
                </a:pPr>
                <a:r>
                  <a:rPr lang="en-CA" b="0" dirty="0">
                    <a:latin typeface="NEWCOMPUTERMODERNSANS10-BOOK" pitchFamily="2" charset="77"/>
                  </a:rPr>
                  <a:t>Based on analogy to tortuous pipe flows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E8A68-00DC-0C44-A530-1FDD3731C1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518" y="1315174"/>
                <a:ext cx="11904451" cy="5266496"/>
              </a:xfrm>
              <a:blipFill>
                <a:blip r:embed="rId2"/>
                <a:stretch>
                  <a:fillRect l="-1066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0B81-0241-0357-7DC4-B0120D53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707A007-9F44-AB48-AF78-0D5B9951FDBA}" vid="{22EAE813-614E-7E48-925F-FDFDDAC7FD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2369</TotalTime>
  <Words>1622</Words>
  <Application>Microsoft Macintosh PowerPoint</Application>
  <PresentationFormat>Custom</PresentationFormat>
  <Paragraphs>268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Arial</vt:lpstr>
      <vt:lpstr>Benton Sans</vt:lpstr>
      <vt:lpstr>Cambria Math</vt:lpstr>
      <vt:lpstr>Courier New</vt:lpstr>
      <vt:lpstr>NEWCM08DEVANAGARI-BOOK</vt:lpstr>
      <vt:lpstr>NewComputerModern 10 Book</vt:lpstr>
      <vt:lpstr>NewComputerModern 10 Devanagari</vt:lpstr>
      <vt:lpstr>NewComputerModernSans10</vt:lpstr>
      <vt:lpstr>NEWCOMPUTERMODERNSANS10-BOOK</vt:lpstr>
      <vt:lpstr>System Font Regular</vt:lpstr>
      <vt:lpstr>Verdana</vt:lpstr>
      <vt:lpstr>Wingdings</vt:lpstr>
      <vt:lpstr>Office Theme</vt:lpstr>
      <vt:lpstr>An Upscaled Continuum Framework with Improved Force Closure For Flow over Heterogeneous Porous Structures</vt:lpstr>
      <vt:lpstr>Motivation</vt:lpstr>
      <vt:lpstr>Toward Upscaled Models</vt:lpstr>
      <vt:lpstr>Spatial Averaging</vt:lpstr>
      <vt:lpstr>Spatial Averaging Theorem</vt:lpstr>
      <vt:lpstr>Volume-averaged Navier-Stokes Equations</vt:lpstr>
      <vt:lpstr>Decomposition of the Sub-filter Stresses</vt:lpstr>
      <vt:lpstr>Decomposition of the Sub-filter Stresses</vt:lpstr>
      <vt:lpstr>Permeability Models</vt:lpstr>
      <vt:lpstr>Numerical Experiments</vt:lpstr>
      <vt:lpstr>Filter Kernels</vt:lpstr>
      <vt:lpstr>Explicit Filtering</vt:lpstr>
      <vt:lpstr>Variable Filtering</vt:lpstr>
      <vt:lpstr>Variable Filtering</vt:lpstr>
      <vt:lpstr>Modifications of VANS for Variable Filtering</vt:lpstr>
      <vt:lpstr>Filter Commutation Terms</vt:lpstr>
      <vt:lpstr>Momentum Balance</vt:lpstr>
      <vt:lpstr>Commutation Errors</vt:lpstr>
      <vt:lpstr>Brinkman-based Correction</vt:lpstr>
      <vt:lpstr>Brinkman-based Correction</vt:lpstr>
      <vt:lpstr>Correction Factor Parameters</vt:lpstr>
      <vt:lpstr>Appendix</vt:lpstr>
      <vt:lpstr>Kernel Effects</vt:lpstr>
      <vt:lpstr>Validation of Commutation Error Computation</vt:lpstr>
      <vt:lpstr>Filter Restrictions for Gaussian Kernel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Fust, Daniel J</dc:creator>
  <cp:lastModifiedBy>Fust, Daniel J</cp:lastModifiedBy>
  <cp:revision>17</cp:revision>
  <dcterms:created xsi:type="dcterms:W3CDTF">2025-07-28T23:50:42Z</dcterms:created>
  <dcterms:modified xsi:type="dcterms:W3CDTF">2025-08-05T20:39:47Z</dcterms:modified>
</cp:coreProperties>
</file>