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TS" ContentType="video/mp2t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33_C3FF38FD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8" r:id="rId5"/>
    <p:sldId id="275" r:id="rId6"/>
    <p:sldId id="279" r:id="rId7"/>
    <p:sldId id="308" r:id="rId8"/>
    <p:sldId id="287" r:id="rId9"/>
    <p:sldId id="300" r:id="rId10"/>
    <p:sldId id="305" r:id="rId11"/>
    <p:sldId id="304" r:id="rId12"/>
    <p:sldId id="306" r:id="rId13"/>
    <p:sldId id="307" r:id="rId14"/>
    <p:sldId id="312" r:id="rId15"/>
    <p:sldId id="293" r:id="rId16"/>
    <p:sldId id="310" r:id="rId17"/>
    <p:sldId id="311" r:id="rId18"/>
    <p:sldId id="309" r:id="rId19"/>
    <p:sldId id="280" r:id="rId20"/>
    <p:sldId id="297" r:id="rId21"/>
    <p:sldId id="313" r:id="rId22"/>
    <p:sldId id="314" r:id="rId23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EDEF5A-5B97-2CCE-AFE0-F6CA8F5D10CD}" name="Svoboda, Aidan T. (JSC-ES3)[Jacobs Technology, Inc.]" initials="AS" userId="S::asvoboda@ndc.nasa.gov::16426193-99a6-48bd-9313-12f1301c4d8c" providerId="AD"/>
  <p188:author id="{AC98545E-BA53-8482-9C42-B1964C7D8AB5}" name="Dinkel, Anna E. (JSC-EA131)[Jacobs Technology, Inc.]" initials="DI" userId="S::adinkel@ndc.nasa.gov::53d119e7-8c2f-4309-820a-a5b117d412aa" providerId="AD"/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BC"/>
    <a:srgbClr val="E00005"/>
    <a:srgbClr val="FF4605"/>
    <a:srgbClr val="333399"/>
    <a:srgbClr val="2B2B82"/>
    <a:srgbClr val="B0B3F6"/>
    <a:srgbClr val="5F5F5F"/>
    <a:srgbClr val="DDDDDD"/>
    <a:srgbClr val="77777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6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33_C3FF38F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D9EFF7-33C9-4DC9-9FA7-B673D0F1934A}" authorId="{AC98545E-BA53-8482-9C42-B1964C7D8AB5}" status="resolved" created="2025-07-16T18:49:15.35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88283389" sldId="307"/>
      <ac:spMk id="6" creationId="{D0205200-42F6-D796-6ACD-53A79B2647A6}"/>
      <ac:txMk cp="29" len="10">
        <ac:context len="48" hash="1249735805"/>
      </ac:txMk>
    </ac:txMkLst>
    <p188:txBody>
      <a:bodyPr/>
      <a:lstStyle/>
      <a:p>
        <a:r>
          <a:rPr lang="en-US"/>
          <a:t>gamma?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33_C3FF38FD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sa.gov/image-article/nasas-dust-shield-successfully-repels-lunar-regolith-on-moon/" TargetMode="External"/><Relationship Id="rId3" Type="http://schemas.openxmlformats.org/officeDocument/2006/relationships/hyperlink" Target="https://www.nasa.gov/missions/artemis/gateway-halo-a-deep-space-home/" TargetMode="External"/><Relationship Id="rId7" Type="http://schemas.openxmlformats.org/officeDocument/2006/relationships/hyperlink" Target="https://ntrs.nasa.gov/api/citations/20090028808/downloads/20090028808.pdf" TargetMode="External"/><Relationship Id="rId2" Type="http://schemas.openxmlformats.org/officeDocument/2006/relationships/hyperlink" Target="https://www.nasa.gov/wp-content/uploads/2021/02/473486main_iss_atcs_overview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trs.nasa.gov/citations/20240011495" TargetMode="External"/><Relationship Id="rId5" Type="http://schemas.openxmlformats.org/officeDocument/2006/relationships/hyperlink" Target="https://ntrs.nasa.gov/citations/20220011070" TargetMode="External"/><Relationship Id="rId4" Type="http://schemas.openxmlformats.org/officeDocument/2006/relationships/hyperlink" Target="https://ntrs.nasa.gov/api/citations/20220006760/downloads/16thSCTC_paper_Thermal-Control-Charging-Schneider_113.pdf" TargetMode="External"/><Relationship Id="rId9" Type="http://schemas.openxmlformats.org/officeDocument/2006/relationships/hyperlink" Target="https://ntrs.nasa.gov/api/citations/20150020486/downloads/20150020486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TS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428400"/>
            <a:ext cx="507151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>
                <a:latin typeface="Arial"/>
                <a:ea typeface="ＭＳ Ｐゴシック"/>
                <a:cs typeface="Arial"/>
              </a:rPr>
              <a:t>Aidan Svoboda</a:t>
            </a:r>
            <a:r>
              <a:rPr lang="en-US" sz="1800" b="0" baseline="30000">
                <a:latin typeface="Arial"/>
                <a:ea typeface="ＭＳ Ｐゴシック"/>
                <a:cs typeface="Arial"/>
              </a:rPr>
              <a:t>1</a:t>
            </a:r>
            <a:r>
              <a:rPr lang="en-US" sz="1800" b="0">
                <a:latin typeface="Arial"/>
                <a:ea typeface="ＭＳ Ｐゴシック"/>
                <a:cs typeface="Arial"/>
              </a:rPr>
              <a:t>, Anna Dinkel</a:t>
            </a:r>
            <a:r>
              <a:rPr lang="en-US" sz="1800" b="0" baseline="30000">
                <a:latin typeface="Arial"/>
                <a:ea typeface="ＭＳ Ｐゴシック"/>
                <a:cs typeface="Arial"/>
              </a:rPr>
              <a:t>2</a:t>
            </a:r>
          </a:p>
          <a:p>
            <a:pPr algn="l" eaLnBrk="1" hangingPunct="1"/>
            <a:endParaRPr lang="en-US" sz="1800" b="0" baseline="30000">
              <a:latin typeface="Arial"/>
              <a:ea typeface="ＭＳ Ｐゴシック"/>
              <a:cs typeface="Arial"/>
            </a:endParaRPr>
          </a:p>
          <a:p>
            <a:pPr algn="l" eaLnBrk="1" hangingPunct="1"/>
            <a:r>
              <a:rPr lang="en-US" sz="1800" b="0" baseline="30000">
                <a:latin typeface="Arial"/>
                <a:ea typeface="ＭＳ Ｐゴシック"/>
                <a:cs typeface="Arial"/>
              </a:rPr>
              <a:t>1</a:t>
            </a:r>
            <a:r>
              <a:rPr lang="en-US" sz="1800" b="0">
                <a:latin typeface="Arial"/>
                <a:ea typeface="ＭＳ Ｐゴシック"/>
                <a:cs typeface="Arial"/>
              </a:rPr>
              <a:t>Amentum</a:t>
            </a:r>
          </a:p>
          <a:p>
            <a:pPr algn="l" eaLnBrk="1" hangingPunct="1"/>
            <a:r>
              <a:rPr lang="en-US" sz="1800" b="0" baseline="30000">
                <a:latin typeface="Arial"/>
                <a:ea typeface="ＭＳ Ｐゴシック"/>
                <a:cs typeface="Arial"/>
              </a:rPr>
              <a:t>2</a:t>
            </a:r>
            <a:r>
              <a:rPr lang="en-US" sz="1800" b="0">
                <a:latin typeface="Arial"/>
                <a:ea typeface="ＭＳ Ｐゴシック"/>
                <a:cs typeface="Arial"/>
              </a:rPr>
              <a:t>GeoControl Systems</a:t>
            </a:r>
            <a:endParaRPr lang="en-US" baseline="30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587032"/>
            <a:ext cx="10282242" cy="946618"/>
          </a:xfrm>
        </p:spPr>
        <p:txBody>
          <a:bodyPr/>
          <a:lstStyle/>
          <a:p>
            <a:r>
              <a:rPr lang="en-US" b="0" dirty="0">
                <a:solidFill>
                  <a:srgbClr val="FF4605"/>
                </a:solidFill>
                <a:ea typeface="+mj-lt"/>
                <a:cs typeface="+mj-lt"/>
              </a:rPr>
              <a:t>Assessing HALO Radiator Thermal Coatings: Testing and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srgbClr val="FF4605"/>
                </a:solidFill>
                <a:ea typeface="+mj-lt"/>
                <a:cs typeface="+mj-lt"/>
              </a:rPr>
              <a:t>Validation of Natural and Induced Environments</a:t>
            </a:r>
            <a:endParaRPr lang="en-US" dirty="0"/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Passive Thermal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>
                <a:solidFill>
                  <a:srgbClr val="FF4605"/>
                </a:solidFill>
                <a:ea typeface="ＭＳ Ｐゴシック"/>
              </a:rPr>
              <a:t>Presented by: Aidan Svoboda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87E49-AE01-9B5B-53C3-22D4A206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Overall Results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4CFE2-D7B6-4563-186C-D1AEF77F4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52" y="984765"/>
            <a:ext cx="8717015" cy="5410200"/>
          </a:xfrm>
        </p:spPr>
        <p:txBody>
          <a:bodyPr/>
          <a:lstStyle/>
          <a:p>
            <a:r>
              <a:rPr lang="en-US" dirty="0">
                <a:solidFill>
                  <a:srgbClr val="333399"/>
                </a:solidFill>
                <a:ea typeface="ＭＳ Ｐゴシック"/>
                <a:cs typeface="Arial"/>
              </a:rPr>
              <a:t>Test data is used to qualify a coating’s structural and optical performance in the space environment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Results of various optical property evaluations can be “stacked up” to produce end-of-life property estimations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Exposure to strenuous physical stressors without structural failure qualifies adhesive performance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Additional testing validates adequate electrical performance, dust resistance, and various other properties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B77D3-EB2E-B50F-FEDD-116FD1DA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F801D-89EF-1057-E294-9282444C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10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5D3FBC-084C-9516-26DC-2E2293926450}"/>
              </a:ext>
            </a:extLst>
          </p:cNvPr>
          <p:cNvSpPr txBox="1"/>
          <p:nvPr/>
        </p:nvSpPr>
        <p:spPr>
          <a:xfrm>
            <a:off x="8694374" y="5269768"/>
            <a:ext cx="323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Example solar absorptance degradation stack-ups</a:t>
            </a:r>
          </a:p>
        </p:txBody>
      </p:sp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47CE79E0-9E5E-55E0-9B5B-9F672A72A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22500" r="4875" b="14360"/>
          <a:stretch>
            <a:fillRect/>
          </a:stretch>
        </p:blipFill>
        <p:spPr>
          <a:xfrm>
            <a:off x="4767012" y="3794472"/>
            <a:ext cx="2432614" cy="23546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706D3D-7C2E-4E23-7FAC-68EA0E71CA8C}"/>
              </a:ext>
            </a:extLst>
          </p:cNvPr>
          <p:cNvSpPr/>
          <p:nvPr/>
        </p:nvSpPr>
        <p:spPr bwMode="auto">
          <a:xfrm>
            <a:off x="5342267" y="3796669"/>
            <a:ext cx="1695450" cy="9429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D2918A-9A61-9A71-8A18-2F6BC102DB8C}"/>
              </a:ext>
            </a:extLst>
          </p:cNvPr>
          <p:cNvSpPr/>
          <p:nvPr/>
        </p:nvSpPr>
        <p:spPr bwMode="auto">
          <a:xfrm>
            <a:off x="5668994" y="4770122"/>
            <a:ext cx="628650" cy="70485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3DA9F7-9FED-8CD9-A33B-A2FD39189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867" y="984765"/>
            <a:ext cx="2079066" cy="43805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49A760-BFD1-42AF-A1CB-684573A33C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3"/>
          <a:stretch>
            <a:fillRect/>
          </a:stretch>
        </p:blipFill>
        <p:spPr>
          <a:xfrm>
            <a:off x="1059655" y="3877276"/>
            <a:ext cx="2724828" cy="2279564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9081C2A7-6A3F-2CD1-5942-9380E03F40C5}"/>
              </a:ext>
            </a:extLst>
          </p:cNvPr>
          <p:cNvSpPr/>
          <p:nvPr/>
        </p:nvSpPr>
        <p:spPr bwMode="auto">
          <a:xfrm>
            <a:off x="3895725" y="4739644"/>
            <a:ext cx="790740" cy="3693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9F760C-888A-E0ED-985D-A7CD4C7A4B6A}"/>
              </a:ext>
            </a:extLst>
          </p:cNvPr>
          <p:cNvSpPr txBox="1"/>
          <p:nvPr/>
        </p:nvSpPr>
        <p:spPr>
          <a:xfrm>
            <a:off x="3798640" y="4123791"/>
            <a:ext cx="97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accent2"/>
                </a:solidFill>
                <a:latin typeface="+mn-lt"/>
              </a:rPr>
              <a:t>Kick testing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55FEF3-AE5C-E7A1-191D-8CB5A5129459}"/>
              </a:ext>
            </a:extLst>
          </p:cNvPr>
          <p:cNvSpPr txBox="1"/>
          <p:nvPr/>
        </p:nvSpPr>
        <p:spPr>
          <a:xfrm>
            <a:off x="3787720" y="5042183"/>
            <a:ext cx="979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accent2"/>
                </a:solidFill>
                <a:latin typeface="+mn-lt"/>
              </a:rPr>
              <a:t>Peel testing</a:t>
            </a:r>
          </a:p>
        </p:txBody>
      </p:sp>
    </p:spTree>
    <p:extLst>
      <p:ext uri="{BB962C8B-B14F-4D97-AF65-F5344CB8AC3E}">
        <p14:creationId xmlns:p14="http://schemas.microsoft.com/office/powerpoint/2010/main" val="328828338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DD9B-A685-B658-91BD-6570BBC5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Conclusions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486A8-3192-2F1F-925D-C0C102CBC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 dirty="0">
                <a:ea typeface="ＭＳ Ｐゴシック"/>
                <a:cs typeface="Arial"/>
              </a:rPr>
              <a:t>Spacecraft are exposed to a variety of strenuous natural and induced environments during their mission lifetime, which can cause structural and optical degradation to radiator coatings</a:t>
            </a:r>
            <a:endParaRPr lang="en-US" dirty="0">
              <a:cs typeface="Arial"/>
            </a:endParaRPr>
          </a:p>
          <a:p>
            <a:pPr lvl="1">
              <a:spcBef>
                <a:spcPts val="1500"/>
              </a:spcBef>
              <a:spcAft>
                <a:spcPts val="0"/>
              </a:spcAft>
            </a:pPr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Radiator coatings are vital for maximizing the vehicle’s heat rejection capability (HRC), and any significant coating degradation can reduce HRC</a:t>
            </a:r>
          </a:p>
          <a:p>
            <a:pPr lvl="1">
              <a:spcBef>
                <a:spcPts val="1500"/>
              </a:spcBef>
              <a:spcAft>
                <a:spcPts val="0"/>
              </a:spcAft>
            </a:pPr>
            <a:r>
              <a:rPr lang="en-US" dirty="0">
                <a:solidFill>
                  <a:srgbClr val="333399"/>
                </a:solidFill>
                <a:ea typeface="ＭＳ Ｐゴシック"/>
                <a:cs typeface="Arial"/>
              </a:rPr>
              <a:t>Environmental exposures vary heavily depending on a spacecrafts orbit, mission lifespan, system design, and mission objectives</a:t>
            </a:r>
          </a:p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 dirty="0">
                <a:solidFill>
                  <a:srgbClr val="333399"/>
                </a:solidFill>
                <a:ea typeface="ＭＳ Ｐゴシック"/>
                <a:cs typeface="Arial"/>
              </a:rPr>
              <a:t>To qualify a coating for a particular mission, the environmental stressors should first be assessed and quantified, and then a testing series as detailed here should be undertaken</a:t>
            </a:r>
          </a:p>
          <a:p>
            <a:pPr>
              <a:spcBef>
                <a:spcPts val="1500"/>
              </a:spcBef>
              <a:spcAft>
                <a:spcPts val="0"/>
              </a:spcAft>
            </a:pPr>
            <a:r>
              <a:rPr lang="en-US" dirty="0">
                <a:solidFill>
                  <a:srgbClr val="333399"/>
                </a:solidFill>
                <a:ea typeface="ＭＳ Ｐゴシック"/>
                <a:cs typeface="Arial"/>
              </a:rPr>
              <a:t>Future work for HALO radiator coatings includes atomic oxygen testing and lunar dust testing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A550F-E3F8-8213-B494-BCDBC5D6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CDA51-75C2-4F43-436B-394CAC2E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48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9F84-330B-384D-EE72-EC07150F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Acknowledgements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9555-E96F-01B4-DBB5-FBE7C1268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Special thanks to:</a:t>
            </a:r>
          </a:p>
          <a:p>
            <a:pPr lvl="1"/>
            <a:r>
              <a:rPr lang="en-US">
                <a:ea typeface="ＭＳ Ｐゴシック"/>
              </a:rPr>
              <a:t>Jim Easey</a:t>
            </a:r>
          </a:p>
          <a:p>
            <a:pPr lvl="1"/>
            <a:r>
              <a:rPr lang="en-US">
                <a:ea typeface="ＭＳ Ｐゴシック"/>
              </a:rPr>
              <a:t>Jessie Beddoe</a:t>
            </a:r>
            <a:endParaRPr lang="en-US">
              <a:ea typeface="ＭＳ Ｐゴシック"/>
              <a:cs typeface="Arial"/>
            </a:endParaRPr>
          </a:p>
          <a:p>
            <a:pPr lvl="1"/>
            <a:r>
              <a:rPr lang="en-US">
                <a:ea typeface="ＭＳ Ｐゴシック"/>
              </a:rPr>
              <a:t>Abigial Howard</a:t>
            </a:r>
            <a:endParaRPr lang="en-US">
              <a:ea typeface="ＭＳ Ｐゴシック"/>
              <a:cs typeface="Arial"/>
            </a:endParaRPr>
          </a:p>
          <a:p>
            <a:pPr lvl="1"/>
            <a:r>
              <a:rPr lang="en-US">
                <a:ea typeface="ＭＳ Ｐゴシック"/>
              </a:rPr>
              <a:t>Mark Hasegawa</a:t>
            </a:r>
            <a:endParaRPr lang="en-US">
              <a:ea typeface="ＭＳ Ｐゴシック"/>
              <a:cs typeface="Arial"/>
            </a:endParaRPr>
          </a:p>
          <a:p>
            <a:pPr lvl="1"/>
            <a:r>
              <a:rPr lang="en-US">
                <a:ea typeface="ＭＳ Ｐゴシック"/>
              </a:rPr>
              <a:t>Kristin McKittrick</a:t>
            </a:r>
            <a:endParaRPr lang="en-US">
              <a:ea typeface="ＭＳ Ｐゴシック"/>
              <a:cs typeface="Arial"/>
            </a:endParaRPr>
          </a:p>
          <a:p>
            <a:pPr lvl="1"/>
            <a:r>
              <a:rPr lang="en-US">
                <a:ea typeface="ＭＳ Ｐゴシック"/>
              </a:rPr>
              <a:t>Laurie Carrillo</a:t>
            </a:r>
            <a:endParaRPr lang="en-US">
              <a:cs typeface="Arial"/>
            </a:endParaRPr>
          </a:p>
          <a:p>
            <a:pPr lvl="1"/>
            <a:r>
              <a:rPr lang="en-US">
                <a:ea typeface="ＭＳ Ｐゴシック"/>
              </a:rPr>
              <a:t>Brandon Hoffman</a:t>
            </a:r>
            <a:endParaRPr lang="en-US">
              <a:ea typeface="ＭＳ Ｐゴシック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D5F9C4-73F6-ADD2-AFEE-3A950A29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3ACDE-EBE5-94AC-0AEC-627F1619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8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F449F6-2B79-FF3D-9ADB-A53755D0B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unar Gateway - Wikipedia">
            <a:extLst>
              <a:ext uri="{FF2B5EF4-FFF2-40B4-BE49-F238E27FC236}">
                <a16:creationId xmlns:a16="http://schemas.microsoft.com/office/drawing/2014/main" id="{F29DE330-0A6E-3542-61A4-606377B7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118" r="11834" b="148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2F34-7393-AB61-3F32-0E2AEA48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18101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kern="1200">
                <a:solidFill>
                  <a:schemeClr val="bg1"/>
                </a:solidFill>
                <a:ea typeface="+mj-ea"/>
              </a:rPr>
              <a:t>Questions?</a:t>
            </a:r>
            <a:endParaRPr lang="en-US">
              <a:ea typeface="+mj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716DF-0BCB-43E3-D984-04B8A05E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kern="1200">
                <a:solidFill>
                  <a:schemeClr val="bg1"/>
                </a:solidFill>
                <a:ea typeface="+mn-ea"/>
                <a:cs typeface="Arial"/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7A980-B597-083E-23A7-3FB14183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871DE-CF63-7108-5390-F6EEB42D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fld id="{33F42015-0FC7-4B0E-8D2B-76EADF48D957}" type="slidenum">
              <a:rPr lang="en-US" sz="1200">
                <a:solidFill>
                  <a:schemeClr val="bg1"/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chemeClr val="bg1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7479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4EA43-18A8-1AE9-ADD7-F76C4F88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References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2A22C-8249-CF2B-9B69-5B1CE74B8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ea typeface="ＭＳ Ｐゴシック"/>
                <a:cs typeface="Arial"/>
              </a:rPr>
              <a:t>[1]  2021 Feb. “Active Thermal Control System (ATCS) Overview”. NASA. [accessed 2025 July 18]; </a:t>
            </a:r>
            <a:r>
              <a:rPr lang="en-US" sz="1400" dirty="0">
                <a:solidFill>
                  <a:schemeClr val="accent6"/>
                </a:solidFill>
                <a:ea typeface="ＭＳ Ｐゴシック"/>
                <a:cs typeface="Arial"/>
                <a:hlinkClick r:id="rId2"/>
              </a:rPr>
              <a:t>https://www.nasa.gov/wp-content/uploads/2021/02/473486main_iss_atcs_overview.pdf</a:t>
            </a:r>
            <a:endParaRPr lang="en-US" sz="1400" dirty="0">
              <a:solidFill>
                <a:schemeClr val="accent6"/>
              </a:solidFill>
              <a:ea typeface="ＭＳ Ｐゴシック"/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ea typeface="ＭＳ Ｐゴシック"/>
                <a:cs typeface="Arial"/>
              </a:rPr>
              <a:t>[2] 2022 Oct. 5. “Gateway: A Deep Space Home, and So Much More”. NASA. [accessed 2025 July 18]; </a:t>
            </a:r>
            <a:r>
              <a:rPr lang="en-US" sz="1400" dirty="0">
                <a:ea typeface="ＭＳ Ｐゴシック"/>
                <a:cs typeface="Times"/>
                <a:hlinkClick r:id="rId3"/>
              </a:rPr>
              <a:t>https://www.nasa.gov/missions/artemis/gateway-halo-a-deep-space-home/</a:t>
            </a:r>
            <a:endParaRPr lang="en-US" sz="1400" dirty="0">
              <a:ea typeface="ＭＳ Ｐゴシック"/>
              <a:cs typeface="Times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[3] Schneider, T. et. Al. 2022. “Thermal Control Coating Charging Tests for the Europa Clipper Mission”. NASA. [accessed 2025 July 21]; </a:t>
            </a:r>
            <a:r>
              <a:rPr lang="en-US" sz="1400" dirty="0">
                <a:solidFill>
                  <a:schemeClr val="accent6"/>
                </a:solidFill>
                <a:cs typeface="Arial"/>
                <a:hlinkClick r:id="rId4"/>
              </a:rPr>
              <a:t>https://ntrs.nasa.gov/api/citations/20220006760/downloads/16thSCTC_paper_Thermal-Control-Charging-Schneider_113.pdf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[4] Zinecker, A. and Spivey, B. 2022 July 22. “Solar Absorptivity Degradation of Spacecraft Materials Due to UV and Charged Particles in the Gateway Environment”. NASA. [accessed 2025 July 20]; </a:t>
            </a:r>
            <a:r>
              <a:rPr lang="en-US" sz="1400" dirty="0">
                <a:solidFill>
                  <a:schemeClr val="accent6"/>
                </a:solidFill>
                <a:cs typeface="Arial"/>
                <a:hlinkClick r:id="rId5"/>
              </a:rPr>
              <a:t>https://ntrs.nasa.gov/citations/20220011070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[5] Quiroz, C., et. Al. 2024 October 7. “Overview of the Lunar Gateway External Contamination Environment”. NASA. [accessed 2025 July 21]; </a:t>
            </a:r>
            <a:r>
              <a:rPr lang="en-US" sz="1400" dirty="0">
                <a:solidFill>
                  <a:schemeClr val="accent6"/>
                </a:solidFill>
                <a:cs typeface="Arial"/>
                <a:hlinkClick r:id="rId6"/>
              </a:rPr>
              <a:t>https://ntrs.nasa.gov/citations/20240011495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[6] Kenny, M., McNulty, R., and </a:t>
            </a:r>
            <a:r>
              <a:rPr lang="en-US" sz="1400" dirty="0" err="1">
                <a:solidFill>
                  <a:schemeClr val="accent6"/>
                </a:solidFill>
                <a:cs typeface="Arial"/>
              </a:rPr>
              <a:t>Finckenor</a:t>
            </a:r>
            <a:r>
              <a:rPr lang="en-US" sz="1400" dirty="0">
                <a:solidFill>
                  <a:schemeClr val="accent6"/>
                </a:solidFill>
                <a:cs typeface="Arial"/>
              </a:rPr>
              <a:t>, M. 2009 June. “Further Analysis of Thermal Control Coatings on MISSE for Aerospace Applications”. NASA. [accessed 2025 July 20]. </a:t>
            </a:r>
            <a:r>
              <a:rPr lang="en-US" sz="1400" dirty="0">
                <a:solidFill>
                  <a:schemeClr val="accent6"/>
                </a:solidFill>
                <a:cs typeface="Arial"/>
                <a:hlinkClick r:id="rId7"/>
              </a:rPr>
              <a:t>https://ntrs.nasa.gov/api/citations/20090028808/downloads/20090028808.pdf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[7] </a:t>
            </a:r>
            <a:r>
              <a:rPr lang="en-US" sz="1400" dirty="0" err="1">
                <a:solidFill>
                  <a:schemeClr val="accent6"/>
                </a:solidFill>
                <a:cs typeface="Arial"/>
              </a:rPr>
              <a:t>Plucinsky</a:t>
            </a:r>
            <a:r>
              <a:rPr lang="en-US" sz="1400" dirty="0">
                <a:solidFill>
                  <a:schemeClr val="accent6"/>
                </a:solidFill>
                <a:cs typeface="Arial"/>
              </a:rPr>
              <a:t>, S. 2025 March 27. “NASA’s Dust Shield Successfully Repels Lunar Regolith on Moon”. NASA. [accessed 2025 July 20]; </a:t>
            </a:r>
            <a:r>
              <a:rPr lang="en-US" sz="1400" dirty="0">
                <a:solidFill>
                  <a:schemeClr val="accent6"/>
                </a:solidFill>
                <a:cs typeface="Arial"/>
                <a:hlinkClick r:id="rId8"/>
              </a:rPr>
              <a:t>https://www.nasa.gov/image-article/nasas-dust-shield-successfully-repels-lunar-regolith-on-moon/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[8] O’Connor, K. 2015 Sept. 22. “Lotus Coating – Mitigating Surface Contamination”. NASA. [accessed 2025 July 21]; </a:t>
            </a:r>
            <a:r>
              <a:rPr lang="en-US" sz="1400" dirty="0">
                <a:solidFill>
                  <a:schemeClr val="accent6"/>
                </a:solidFill>
                <a:cs typeface="Arial"/>
                <a:hlinkClick r:id="rId9"/>
              </a:rPr>
              <a:t>https://ntrs.nasa.gov/api/citations/20150020486/downloads/20150020486.pdf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0" indent="0">
              <a:buNone/>
            </a:pPr>
            <a:endParaRPr lang="en-US" sz="1400" dirty="0">
              <a:solidFill>
                <a:schemeClr val="accent6"/>
              </a:solidFill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4B6F64-A86B-FB96-14F1-620FA02B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E93E5-9B14-24FA-EA72-DA0AA652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E8C48-CEA1-40D7-918C-CBF5F81BA8C8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94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8CDB8-10DF-7AB6-94F2-577CE6E3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Backup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44B6D-B944-311D-C193-1C07A063C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571C4-466D-0B9F-E4EC-6212B6DC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EEF30-54D9-1D5C-3BD7-43D0984D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64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0E156-2D29-D469-C6F2-EDFDAE3B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Optical Properties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BAE44-CF18-F4FA-96BF-95F984424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29" y="852061"/>
            <a:ext cx="8378806" cy="5410200"/>
          </a:xfrm>
        </p:spPr>
        <p:txBody>
          <a:bodyPr/>
          <a:lstStyle/>
          <a:p>
            <a:r>
              <a:rPr lang="en-US" sz="1800" dirty="0">
                <a:ea typeface="ＭＳ Ｐゴシック"/>
                <a:cs typeface="Arial"/>
              </a:rPr>
              <a:t>The two primary optical properties of concern for spacecraft thermal coatings are solar absorptivity (α) and infrared (IR) emissivity (</a:t>
            </a:r>
            <a:r>
              <a:rPr lang="el-GR" sz="1800" dirty="0">
                <a:ea typeface="ＭＳ Ｐゴシック"/>
                <a:cs typeface="Arial"/>
              </a:rPr>
              <a:t>ε</a:t>
            </a:r>
            <a:r>
              <a:rPr lang="en-US" sz="1800" dirty="0">
                <a:ea typeface="ＭＳ Ｐゴシック"/>
                <a:cs typeface="Arial"/>
              </a:rPr>
              <a:t>)</a:t>
            </a:r>
          </a:p>
          <a:p>
            <a:r>
              <a:rPr lang="en-US" sz="1800" dirty="0">
                <a:ea typeface="ＭＳ Ｐゴシック"/>
                <a:cs typeface="Arial"/>
              </a:rPr>
              <a:t>IR Emissivity: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Effectiveness of a material to dissipate heat in the form of infrared radiation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IR emittance is a value represented by the ratio of the materials emittance to that of a black body (0.0 to 1.0)</a:t>
            </a:r>
          </a:p>
          <a:p>
            <a:r>
              <a:rPr lang="en-US" sz="1800" dirty="0">
                <a:ea typeface="ＭＳ Ｐゴシック"/>
                <a:cs typeface="Arial"/>
              </a:rPr>
              <a:t>Solar Absorptivity: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Effectiveness of a material to absorb solar radiation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Absorptance is a value represented by the ratio of the absorbed energy to the incident energy (0.0 to 1.0)</a:t>
            </a:r>
          </a:p>
          <a:p>
            <a:r>
              <a:rPr lang="en-US" sz="1800" dirty="0">
                <a:ea typeface="ＭＳ Ｐゴシック"/>
                <a:cs typeface="Arial"/>
              </a:rPr>
              <a:t>α/ε Ratio: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The overall thermal performance of a material is often quantified by the ratio α/ε 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High α/ε: The surface absorbs a high amount of heat relative to how much it emits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Typical materials: Uncoated metals, dark surfaces/coatings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Typical use for spacecraft: solar arrays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Low α/ε: The surface emits a high amount of heat relative to how much it absorbs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Typical materials: Light surfaces/coatings, anodized metals, plastics, OSRs</a:t>
            </a:r>
          </a:p>
          <a:p>
            <a:pPr lvl="2"/>
            <a:r>
              <a:rPr lang="en-US" sz="1600" dirty="0">
                <a:solidFill>
                  <a:schemeClr val="accent2"/>
                </a:solidFill>
                <a:ea typeface="ＭＳ Ｐゴシック"/>
                <a:cs typeface="Arial"/>
              </a:rPr>
              <a:t>Typical use for spacecraft: radiators</a:t>
            </a:r>
            <a:endParaRPr lang="en-US" dirty="0">
              <a:solidFill>
                <a:schemeClr val="accent2"/>
              </a:solidFill>
              <a:ea typeface="ＭＳ Ｐゴシック"/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0CC54-ED4D-E11B-3C2F-6F426EAC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E8A8D-C46E-40B5-02E8-A7E8E4B2A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BEC4A4-1A27-DB07-FC31-DBFE6AD4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8650"/>
          <a:stretch>
            <a:fillRect/>
          </a:stretch>
        </p:blipFill>
        <p:spPr>
          <a:xfrm>
            <a:off x="8744854" y="830418"/>
            <a:ext cx="3135092" cy="285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0CAA2-61DC-1574-B168-4D341B8B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811743"/>
            <a:ext cx="3438899" cy="24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9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CF05A-7D12-D8BF-A4DA-410B3088A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Kick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BD2C5-C3EF-B33C-47FA-526652590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594555" cy="5410200"/>
          </a:xfrm>
        </p:spPr>
        <p:txBody>
          <a:bodyPr/>
          <a:lstStyle/>
          <a:p>
            <a:r>
              <a:rPr lang="en-US" sz="2000" dirty="0">
                <a:ea typeface="ＭＳ Ｐゴシック"/>
                <a:cs typeface="Arial"/>
              </a:rPr>
              <a:t>An additional component to explore when considering component stability is interactions with crew members</a:t>
            </a:r>
          </a:p>
          <a:p>
            <a:r>
              <a:rPr lang="en-US" sz="2000" dirty="0">
                <a:ea typeface="ＭＳ Ｐゴシック"/>
                <a:cs typeface="Arial"/>
              </a:rPr>
              <a:t>The HALO vehicle utilizes body-mounted radiators, and these radiators fall within EVA workspaces</a:t>
            </a:r>
          </a:p>
          <a:p>
            <a:r>
              <a:rPr lang="en-US" sz="2000" dirty="0">
                <a:ea typeface="ＭＳ Ｐゴシック"/>
                <a:cs typeface="Arial"/>
              </a:rPr>
              <a:t>As such, it became necessary to evaluate any thermal coatings against representative crew related impacts</a:t>
            </a:r>
          </a:p>
          <a:p>
            <a:r>
              <a:rPr lang="en-US" sz="2000" dirty="0">
                <a:ea typeface="ＭＳ Ｐゴシック"/>
                <a:cs typeface="Arial"/>
              </a:rPr>
              <a:t>A "kick” test was created, which uses a weighted pendulum arm to simulate a 350lb load on coated radiator samples</a:t>
            </a:r>
          </a:p>
          <a:p>
            <a:r>
              <a:rPr lang="en-US" sz="2000" dirty="0">
                <a:ea typeface="ＭＳ Ｐゴシック"/>
                <a:cs typeface="Arial"/>
              </a:rPr>
              <a:t>50 impacts are applied to each sample to fulfill loading 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6BFDA-4F22-4487-307C-581ACE710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CB11F-823B-0D5A-99DC-69FF7854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C48F81-5446-AABF-BF2C-BEB2945FB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828" y="4157816"/>
            <a:ext cx="2613144" cy="2395384"/>
          </a:xfrm>
          <a:prstGeom prst="rect">
            <a:avLst/>
          </a:prstGeom>
        </p:spPr>
      </p:pic>
      <p:pic>
        <p:nvPicPr>
          <p:cNvPr id="9" name="kick">
            <a:hlinkClick r:id="" action="ppaction://media"/>
            <a:extLst>
              <a:ext uri="{FF2B5EF4-FFF2-40B4-BE49-F238E27FC236}">
                <a16:creationId xmlns:a16="http://schemas.microsoft.com/office/drawing/2014/main" id="{CDD9BFF4-B826-F6D1-D03B-D3F8FE14F9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14" end="5832.25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6624744" y="914400"/>
            <a:ext cx="4957656" cy="278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990004-E303-58EC-D39F-15D2F7A41B9E}"/>
              </a:ext>
            </a:extLst>
          </p:cNvPr>
          <p:cNvSpPr txBox="1"/>
          <p:nvPr/>
        </p:nvSpPr>
        <p:spPr>
          <a:xfrm>
            <a:off x="10367595" y="4201346"/>
            <a:ext cx="1317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>
                <a:latin typeface="+mn-lt"/>
              </a:rPr>
              <a:t>2-inch diameter Ortho-Fabric wrapped steel ball used for impacts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A6D4D-F25E-A685-B3DB-8FC61EE914C7}"/>
              </a:ext>
            </a:extLst>
          </p:cNvPr>
          <p:cNvSpPr txBox="1"/>
          <p:nvPr/>
        </p:nvSpPr>
        <p:spPr>
          <a:xfrm>
            <a:off x="7136659" y="3647348"/>
            <a:ext cx="393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Test impact on sample</a:t>
            </a:r>
          </a:p>
        </p:txBody>
      </p:sp>
    </p:spTree>
    <p:extLst>
      <p:ext uri="{BB962C8B-B14F-4D97-AF65-F5344CB8AC3E}">
        <p14:creationId xmlns:p14="http://schemas.microsoft.com/office/powerpoint/2010/main" val="11064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BE5C9-F278-CDD7-F166-9BE06059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BC05F-9F12-A064-848A-4138D72A0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6872748" cy="5410200"/>
          </a:xfrm>
        </p:spPr>
        <p:txBody>
          <a:bodyPr/>
          <a:lstStyle/>
          <a:p>
            <a:r>
              <a:rPr lang="en-US" sz="2000" dirty="0"/>
              <a:t>Due to presence of visiting vehicles at Gateway, modules will be exposed to the pluming thrusts of other vehicles</a:t>
            </a:r>
          </a:p>
          <a:p>
            <a:r>
              <a:rPr lang="en-US" sz="2000" dirty="0"/>
              <a:t>For HALO, this means that its radiator coatings may be exposed to plume heating</a:t>
            </a:r>
          </a:p>
          <a:p>
            <a:r>
              <a:rPr lang="en-US" sz="2000" dirty="0"/>
              <a:t>In order to assess the robustness of HALO radiator thermal coatings against plume heating, the following heat exposures were used during testing: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To apply these heat loads, a heat gun setup was utilized, as shown to the right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59BB5-35C4-8B45-4E38-5FD4346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F27B2-5BCD-B35D-609F-3E3C4E84F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AD7A0F-E5C1-86A4-7E77-2F246882F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109290"/>
              </p:ext>
            </p:extLst>
          </p:nvPr>
        </p:nvGraphicFramePr>
        <p:xfrm>
          <a:off x="1961587" y="3576118"/>
          <a:ext cx="4168774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849">
                  <a:extLst>
                    <a:ext uri="{9D8B030D-6E8A-4147-A177-3AD203B41FA5}">
                      <a16:colId xmlns:a16="http://schemas.microsoft.com/office/drawing/2014/main" val="358528330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141331454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646058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Heat Flux (kW/m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Time (s)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B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Cycles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497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32.0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262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64.0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1.0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72152"/>
                  </a:ext>
                </a:extLst>
              </a:tr>
            </a:tbl>
          </a:graphicData>
        </a:graphic>
      </p:graphicFrame>
      <p:pic>
        <p:nvPicPr>
          <p:cNvPr id="1026" name="Picture 2" descr="Picture 7, Picture">
            <a:extLst>
              <a:ext uri="{FF2B5EF4-FFF2-40B4-BE49-F238E27FC236}">
                <a16:creationId xmlns:a16="http://schemas.microsoft.com/office/drawing/2014/main" id="{68305277-51A1-15C2-386E-AC598CB5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89" y="3860800"/>
            <a:ext cx="24638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9, Picture">
            <a:extLst>
              <a:ext uri="{FF2B5EF4-FFF2-40B4-BE49-F238E27FC236}">
                <a16:creationId xmlns:a16="http://schemas.microsoft.com/office/drawing/2014/main" id="{FA5A564A-648D-5008-4D48-0F27534E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34" y="946943"/>
            <a:ext cx="3873910" cy="258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8C3ED7-E7FA-21E1-3732-F27FBB220775}"/>
              </a:ext>
            </a:extLst>
          </p:cNvPr>
          <p:cNvSpPr txBox="1"/>
          <p:nvPr/>
        </p:nvSpPr>
        <p:spPr>
          <a:xfrm>
            <a:off x="8180899" y="3491468"/>
            <a:ext cx="29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Full test setup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347258-5A30-8866-4D37-3AD19F440518}"/>
              </a:ext>
            </a:extLst>
          </p:cNvPr>
          <p:cNvSpPr txBox="1"/>
          <p:nvPr/>
        </p:nvSpPr>
        <p:spPr>
          <a:xfrm>
            <a:off x="8633182" y="6245964"/>
            <a:ext cx="201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Heat gun</a:t>
            </a:r>
          </a:p>
        </p:txBody>
      </p:sp>
    </p:spTree>
    <p:extLst>
      <p:ext uri="{BB962C8B-B14F-4D97-AF65-F5344CB8AC3E}">
        <p14:creationId xmlns:p14="http://schemas.microsoft.com/office/powerpoint/2010/main" val="1601931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094CA-A876-DBBD-DEC7-123BFCA1E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C706D-ED38-9E27-A8FF-859DD71D8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877" y="914400"/>
            <a:ext cx="11709298" cy="5410200"/>
          </a:xfrm>
        </p:spPr>
        <p:txBody>
          <a:bodyPr/>
          <a:lstStyle/>
          <a:p>
            <a:r>
              <a:rPr lang="en-US" sz="1800" dirty="0"/>
              <a:t>Lunar dust and its effects on the thermal performance of spacecraft is a hot topic item</a:t>
            </a:r>
          </a:p>
          <a:p>
            <a:r>
              <a:rPr lang="en-US" sz="1800" dirty="0"/>
              <a:t>Lunar dust poses a huge risk to radiators due to its insulative nature, sub-optimal optical properties, and adhesive tendencies</a:t>
            </a:r>
          </a:p>
          <a:p>
            <a:r>
              <a:rPr lang="en-US" sz="1800" dirty="0"/>
              <a:t>For lunar missions, the following options can be considered for radiator coatings: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Naturally dust repellent coatings (Lotus coating, work function matching coating)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Cleanable/</a:t>
            </a:r>
            <a:r>
              <a:rPr lang="en-US" sz="1600" dirty="0" err="1">
                <a:solidFill>
                  <a:schemeClr val="accent2"/>
                </a:solidFill>
              </a:rPr>
              <a:t>brushable</a:t>
            </a:r>
            <a:r>
              <a:rPr lang="en-US" sz="1600" dirty="0">
                <a:solidFill>
                  <a:schemeClr val="accent2"/>
                </a:solidFill>
              </a:rPr>
              <a:t> coatings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Enhanced BOL optics coatings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Electrodynamic dust shield (EDS) compatible coatings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FAB53-9BEB-CF9C-DC09-ACC1DAB4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14ACE8-B03D-2819-C3E1-3D9BDB0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8A644-BB08-A655-FE1E-97779B1B7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3280865" cy="2801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57C6F-7268-1390-7116-1AF97FF2EB23}"/>
              </a:ext>
            </a:extLst>
          </p:cNvPr>
          <p:cNvSpPr txBox="1"/>
          <p:nvPr/>
        </p:nvSpPr>
        <p:spPr>
          <a:xfrm>
            <a:off x="5732671" y="6149459"/>
            <a:ext cx="400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Lotus Coating Demonstration [8]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3A9370E-1A15-6215-B433-EAF59ED1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71" y="3477053"/>
            <a:ext cx="360680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A261B5-AD91-C210-EBC6-9F30327F5FBC}"/>
              </a:ext>
            </a:extLst>
          </p:cNvPr>
          <p:cNvSpPr txBox="1"/>
          <p:nvPr/>
        </p:nvSpPr>
        <p:spPr>
          <a:xfrm>
            <a:off x="1402680" y="6149459"/>
            <a:ext cx="5187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Blue Ghost 1 EDS Demonstration [7]</a:t>
            </a:r>
          </a:p>
        </p:txBody>
      </p:sp>
    </p:spTree>
    <p:extLst>
      <p:ext uri="{BB962C8B-B14F-4D97-AF65-F5344CB8AC3E}">
        <p14:creationId xmlns:p14="http://schemas.microsoft.com/office/powerpoint/2010/main" val="4068800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Agenda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7C2655-8CF6-4027-C0A2-587223926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/>
                <a:cs typeface="Arial"/>
              </a:rPr>
              <a:t>Background Information</a:t>
            </a:r>
            <a:endParaRPr lang="en-US" dirty="0">
              <a:cs typeface="Arial"/>
            </a:endParaRPr>
          </a:p>
          <a:p>
            <a:r>
              <a:rPr lang="en-US" dirty="0">
                <a:ea typeface="ＭＳ Ｐゴシック"/>
                <a:cs typeface="Arial"/>
              </a:rPr>
              <a:t>Environmental Exposure of Gateway</a:t>
            </a:r>
          </a:p>
          <a:p>
            <a:r>
              <a:rPr lang="en-US" dirty="0">
                <a:ea typeface="ＭＳ Ｐゴシック"/>
                <a:cs typeface="Arial"/>
              </a:rPr>
              <a:t>Environmental Qualification Testing Flow</a:t>
            </a:r>
          </a:p>
          <a:p>
            <a:r>
              <a:rPr lang="en-US" dirty="0">
                <a:ea typeface="ＭＳ Ｐゴシック"/>
                <a:cs typeface="Arial"/>
              </a:rPr>
              <a:t>Structural Qualification Testing</a:t>
            </a:r>
          </a:p>
          <a:p>
            <a:r>
              <a:rPr lang="en-US" dirty="0">
                <a:ea typeface="ＭＳ Ｐゴシック"/>
                <a:cs typeface="Arial"/>
              </a:rPr>
              <a:t>Optical Qualification Testing</a:t>
            </a:r>
          </a:p>
          <a:p>
            <a:r>
              <a:rPr lang="en-US" dirty="0">
                <a:ea typeface="ＭＳ Ｐゴシック"/>
                <a:cs typeface="Arial"/>
              </a:rPr>
              <a:t>Overall Results</a:t>
            </a:r>
          </a:p>
          <a:p>
            <a:endParaRPr lang="en-US" dirty="0">
              <a:ea typeface="ＭＳ Ｐゴシック"/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AB75-0D83-162F-BA13-18B1A20D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Background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4BCB0-0FE3-728C-81A9-F3341D871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781" y="857250"/>
            <a:ext cx="6489290" cy="54102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buFont typeface="Arial"/>
              <a:buChar char="•"/>
            </a:pPr>
            <a:r>
              <a:rPr lang="en-US" dirty="0">
                <a:ea typeface="ＭＳ Ｐゴシック"/>
                <a:cs typeface="Arial"/>
              </a:rPr>
              <a:t>Radiator thermal coatings are used to assist in the thermal management of spacecraft</a:t>
            </a:r>
            <a:endParaRPr lang="en-US" dirty="0">
              <a:cs typeface="Arial"/>
            </a:endParaRPr>
          </a:p>
          <a:p>
            <a:endParaRPr lang="en-US" dirty="0">
              <a:ea typeface="ＭＳ Ｐゴシック"/>
              <a:cs typeface="Arial"/>
            </a:endParaRPr>
          </a:p>
          <a:p>
            <a:r>
              <a:rPr lang="en-US" dirty="0">
                <a:ea typeface="ＭＳ Ｐゴシック"/>
                <a:cs typeface="Arial"/>
              </a:rPr>
              <a:t>White paints and optical solar reflectors (OSRs) are chosen for their favorable optical properties (low </a:t>
            </a:r>
            <a:r>
              <a:rPr lang="el-GR" dirty="0">
                <a:ea typeface="ＭＳ Ｐゴシック"/>
                <a:cs typeface="Arial"/>
              </a:rPr>
              <a:t>α</a:t>
            </a:r>
            <a:r>
              <a:rPr lang="en-US" dirty="0">
                <a:ea typeface="ＭＳ Ｐゴシック"/>
                <a:cs typeface="Arial"/>
              </a:rPr>
              <a:t>, high </a:t>
            </a:r>
            <a:r>
              <a:rPr lang="el-GR" dirty="0">
                <a:ea typeface="ＭＳ Ｐゴシック"/>
                <a:cs typeface="Arial"/>
              </a:rPr>
              <a:t>ε</a:t>
            </a:r>
            <a:r>
              <a:rPr lang="en-US" dirty="0">
                <a:ea typeface="ＭＳ Ｐゴシック"/>
                <a:cs typeface="Arial"/>
              </a:rPr>
              <a:t>)</a:t>
            </a:r>
          </a:p>
          <a:p>
            <a:endParaRPr lang="en-US" dirty="0">
              <a:cs typeface="Arial"/>
            </a:endParaRPr>
          </a:p>
          <a:p>
            <a:r>
              <a:rPr lang="en-US" dirty="0">
                <a:ea typeface="ＭＳ Ｐゴシック"/>
                <a:cs typeface="Arial"/>
              </a:rPr>
              <a:t>Chosen materials must be able to endure extreme space environments, without structural or optical degradation</a:t>
            </a:r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F9CFA-98B7-9053-7307-5EACAC6F0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EC989-EA8F-EC46-48F1-BA29C637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614B7-B04A-C2F0-3501-69D558138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174" y="863216"/>
            <a:ext cx="3930149" cy="2254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02A2A4-D087-BCBE-FD3C-F29F52BD2F1C}"/>
              </a:ext>
            </a:extLst>
          </p:cNvPr>
          <p:cNvSpPr txBox="1"/>
          <p:nvPr/>
        </p:nvSpPr>
        <p:spPr>
          <a:xfrm>
            <a:off x="7394174" y="3077945"/>
            <a:ext cx="3930149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dirty="0">
                <a:latin typeface="Arial"/>
                <a:ea typeface="ＭＳ Ｐゴシック"/>
                <a:cs typeface="Arial"/>
              </a:rPr>
              <a:t>ISS Deployable Radiator Assembly, coated with Z93 white paint [1]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22819-008C-FABD-229A-9AF6F0BDCA47}"/>
              </a:ext>
            </a:extLst>
          </p:cNvPr>
          <p:cNvSpPr txBox="1"/>
          <p:nvPr/>
        </p:nvSpPr>
        <p:spPr>
          <a:xfrm>
            <a:off x="7513591" y="5862191"/>
            <a:ext cx="3930149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dirty="0">
                <a:latin typeface="Arial"/>
                <a:ea typeface="ＭＳ Ｐゴシック"/>
                <a:cs typeface="Arial"/>
              </a:rPr>
              <a:t>HALO Module of Gateway with Body Mounted Radiators [2]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D5B030-5078-391E-1195-0394B9A94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258" t="38399" r="41616" b="41384"/>
          <a:stretch>
            <a:fillRect/>
          </a:stretch>
        </p:blipFill>
        <p:spPr>
          <a:xfrm>
            <a:off x="7939245" y="3828586"/>
            <a:ext cx="3078843" cy="200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3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2B7D3-FED6-A28A-413C-028306D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  <a:cs typeface="Arial"/>
              </a:rPr>
              <a:t>Environmental Exposure of Gateway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28297-5226-2557-F0F8-240A44C6F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1849821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400" b="1" dirty="0">
                <a:ea typeface="ＭＳ Ｐゴシック"/>
                <a:cs typeface="Arial"/>
              </a:rPr>
              <a:t>Optical degradation </a:t>
            </a:r>
          </a:p>
          <a:p>
            <a:pPr>
              <a:buFont typeface="Arial"/>
              <a:buChar char="•"/>
            </a:pPr>
            <a:r>
              <a:rPr lang="en-US" sz="2400" dirty="0">
                <a:ea typeface="ＭＳ Ｐゴシック"/>
                <a:cs typeface="Arial"/>
              </a:rPr>
              <a:t>Yellowing/darkening of coating</a:t>
            </a:r>
          </a:p>
          <a:p>
            <a:pPr>
              <a:buFont typeface="Arial"/>
              <a:buChar char="•"/>
            </a:pPr>
            <a:r>
              <a:rPr lang="en-US" sz="2400" dirty="0">
                <a:ea typeface="ＭＳ Ｐゴシック"/>
                <a:cs typeface="Arial"/>
              </a:rPr>
              <a:t>Decreases heat rejection capability (HRC)</a:t>
            </a:r>
            <a:endParaRPr lang="en-US" sz="2400" dirty="0">
              <a:cs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782977-34E9-1D82-A2CF-871E37BE8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1849821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sz="2400" b="1" dirty="0">
                <a:ea typeface="ＭＳ Ｐゴシック"/>
                <a:cs typeface="Arial"/>
              </a:rPr>
              <a:t>Structural damage</a:t>
            </a:r>
            <a:endParaRPr lang="en-US" sz="2400" b="1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400" dirty="0">
                <a:ea typeface="ＭＳ Ｐゴシック"/>
                <a:cs typeface="Arial"/>
              </a:rPr>
              <a:t>Flaking, cracking, or removal</a:t>
            </a:r>
          </a:p>
          <a:p>
            <a:pPr>
              <a:buFont typeface="Arial"/>
              <a:buChar char="•"/>
            </a:pPr>
            <a:r>
              <a:rPr lang="en-US" sz="2400" dirty="0">
                <a:ea typeface="ＭＳ Ｐゴシック"/>
                <a:cs typeface="Arial"/>
              </a:rPr>
              <a:t>Creates contamination hazard, and can decrease HRC</a:t>
            </a:r>
            <a:endParaRPr lang="en-US" sz="2400" dirty="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44AFB-C0A7-D8D2-62C4-B6463FA4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26B13-44DE-318F-A7C0-0A2B1BEAE5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9FD973-237B-E0EC-C874-049823B691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91599"/>
              </p:ext>
            </p:extLst>
          </p:nvPr>
        </p:nvGraphicFramePr>
        <p:xfrm>
          <a:off x="261642" y="2758631"/>
          <a:ext cx="11668711" cy="33375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62551">
                  <a:extLst>
                    <a:ext uri="{9D8B030D-6E8A-4147-A177-3AD203B41FA5}">
                      <a16:colId xmlns:a16="http://schemas.microsoft.com/office/drawing/2014/main" val="3856844128"/>
                    </a:ext>
                  </a:extLst>
                </a:gridCol>
                <a:gridCol w="4611413">
                  <a:extLst>
                    <a:ext uri="{9D8B030D-6E8A-4147-A177-3AD203B41FA5}">
                      <a16:colId xmlns:a16="http://schemas.microsoft.com/office/drawing/2014/main" val="2614234311"/>
                    </a:ext>
                  </a:extLst>
                </a:gridCol>
                <a:gridCol w="3194747">
                  <a:extLst>
                    <a:ext uri="{9D8B030D-6E8A-4147-A177-3AD203B41FA5}">
                      <a16:colId xmlns:a16="http://schemas.microsoft.com/office/drawing/2014/main" val="22263957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Natural/Induced Environment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Exposure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Type of Coating Damage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0323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Solar Rays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Ultraviolet (UV) Radiation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Optical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9020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Van Allen Belts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Charged Particles (protons + electrons)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Optical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177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Crew Interactions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Shear/normal loading on coatings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Structural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104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Plume Impingement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Contamination and heat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Optical and Structural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211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Venting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Particle Contamination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Optical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42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Lunar Dust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Particle Contamination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Optical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754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Cosmic Rays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Gamma Radiation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Structural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825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Temperature Extremes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Thermal Cycling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Structural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7900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254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97D21-C242-14E5-7DEE-009029B9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Environmental Qualification Testing Flow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A9492-7428-7BD5-BA47-654E5FB7F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68898"/>
            <a:ext cx="11234085" cy="5698602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To fully evaluate the structural stability of a coating, the following qualification test series was performed for HALO performed:</a:t>
            </a:r>
          </a:p>
          <a:p>
            <a:endParaRPr lang="en-US" dirty="0">
              <a:ea typeface="ＭＳ Ｐゴシック"/>
              <a:cs typeface="Arial"/>
            </a:endParaRPr>
          </a:p>
          <a:p>
            <a:endParaRPr lang="en-US" dirty="0">
              <a:ea typeface="ＭＳ Ｐゴシック"/>
              <a:cs typeface="Arial"/>
            </a:endParaRPr>
          </a:p>
          <a:p>
            <a:endParaRPr lang="en-US" dirty="0">
              <a:ea typeface="ＭＳ Ｐゴシック"/>
              <a:cs typeface="Arial"/>
            </a:endParaRPr>
          </a:p>
          <a:p>
            <a:endParaRPr lang="en-US" dirty="0">
              <a:ea typeface="ＭＳ Ｐゴシック"/>
              <a:cs typeface="Arial"/>
            </a:endParaRPr>
          </a:p>
          <a:p>
            <a:endParaRPr lang="en-US" dirty="0">
              <a:ea typeface="ＭＳ Ｐゴシック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6EA87-04B4-9BC7-495E-7E68CF9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C1BA9-F344-045F-4F2B-D741C929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C77D9-A58A-6AD4-6445-FF418EF995CE}"/>
              </a:ext>
            </a:extLst>
          </p:cNvPr>
          <p:cNvSpPr/>
          <p:nvPr/>
        </p:nvSpPr>
        <p:spPr>
          <a:xfrm>
            <a:off x="1918904" y="3035740"/>
            <a:ext cx="1641333" cy="117142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Gamma Radiation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28F12E-70A2-E018-4948-E7AD947424F7}"/>
              </a:ext>
            </a:extLst>
          </p:cNvPr>
          <p:cNvSpPr/>
          <p:nvPr/>
        </p:nvSpPr>
        <p:spPr>
          <a:xfrm>
            <a:off x="3851603" y="3035739"/>
            <a:ext cx="1641333" cy="11714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Vacuum Thermal Cycling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8F707E-4C05-146F-BFF5-0819C8D4AAAB}"/>
              </a:ext>
            </a:extLst>
          </p:cNvPr>
          <p:cNvSpPr/>
          <p:nvPr/>
        </p:nvSpPr>
        <p:spPr>
          <a:xfrm>
            <a:off x="5784302" y="3035739"/>
            <a:ext cx="1641333" cy="11714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Peel Test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BD5C7F-C885-6FDB-1BD6-7265E477BF4F}"/>
              </a:ext>
            </a:extLst>
          </p:cNvPr>
          <p:cNvSpPr/>
          <p:nvPr/>
        </p:nvSpPr>
        <p:spPr>
          <a:xfrm>
            <a:off x="3560237" y="1852344"/>
            <a:ext cx="1641333" cy="1097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Bend Test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F37A6E-DDA8-6AC9-6E52-88304273C139}"/>
              </a:ext>
            </a:extLst>
          </p:cNvPr>
          <p:cNvSpPr/>
          <p:nvPr/>
        </p:nvSpPr>
        <p:spPr>
          <a:xfrm>
            <a:off x="7710651" y="3036371"/>
            <a:ext cx="1641333" cy="11714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Kick Test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EFAEDF-4D42-068A-A7C8-520116A32676}"/>
              </a:ext>
            </a:extLst>
          </p:cNvPr>
          <p:cNvGrpSpPr/>
          <p:nvPr/>
        </p:nvGrpSpPr>
        <p:grpSpPr>
          <a:xfrm>
            <a:off x="3328998" y="4312247"/>
            <a:ext cx="4619241" cy="2071086"/>
            <a:chOff x="3330958" y="3658571"/>
            <a:chExt cx="4394183" cy="17832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E688E3-889C-4261-CB6D-3F91E93FE9BB}"/>
                </a:ext>
              </a:extLst>
            </p:cNvPr>
            <p:cNvSpPr/>
            <p:nvPr/>
          </p:nvSpPr>
          <p:spPr>
            <a:xfrm>
              <a:off x="3339098" y="3658571"/>
              <a:ext cx="4386043" cy="35363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UV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D1757D-7345-417C-691A-6D7181F4AE49}"/>
                </a:ext>
              </a:extLst>
            </p:cNvPr>
            <p:cNvSpPr/>
            <p:nvPr/>
          </p:nvSpPr>
          <p:spPr>
            <a:xfrm>
              <a:off x="3339098" y="4134099"/>
              <a:ext cx="4386043" cy="35363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Charged Particles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230B6E-7E85-F22B-0547-DAE98C53E8BF}"/>
                </a:ext>
              </a:extLst>
            </p:cNvPr>
            <p:cNvSpPr/>
            <p:nvPr/>
          </p:nvSpPr>
          <p:spPr>
            <a:xfrm>
              <a:off x="3330958" y="4611999"/>
              <a:ext cx="4386043" cy="353633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Contamination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396345-F4F7-200E-230F-AA3327838D53}"/>
                </a:ext>
              </a:extLst>
            </p:cNvPr>
            <p:cNvSpPr/>
            <p:nvPr/>
          </p:nvSpPr>
          <p:spPr>
            <a:xfrm>
              <a:off x="3339096" y="5088159"/>
              <a:ext cx="4386043" cy="35363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50000">
                  <a:schemeClr val="accent2"/>
                </a:gs>
                <a:gs pos="100000">
                  <a:schemeClr val="accent2"/>
                </a:gs>
              </a:gsLst>
              <a:lin ang="0" scaled="1"/>
              <a:tileRect/>
            </a:gra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Plume Heating</a:t>
              </a:r>
            </a:p>
          </p:txBody>
        </p:sp>
      </p:grpSp>
      <p:sp>
        <p:nvSpPr>
          <p:cNvPr id="42" name="Content Placeholder 16">
            <a:extLst>
              <a:ext uri="{FF2B5EF4-FFF2-40B4-BE49-F238E27FC236}">
                <a16:creationId xmlns:a16="http://schemas.microsoft.com/office/drawing/2014/main" id="{6C7FFB06-C6FF-A0BE-BEA6-F24C6ABBBBE4}"/>
              </a:ext>
            </a:extLst>
          </p:cNvPr>
          <p:cNvSpPr txBox="1">
            <a:spLocks/>
          </p:cNvSpPr>
          <p:nvPr/>
        </p:nvSpPr>
        <p:spPr bwMode="auto">
          <a:xfrm>
            <a:off x="8091120" y="4509523"/>
            <a:ext cx="4196130" cy="13636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7800" indent="-1778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sz="2000"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accent1">
                    <a:lumMod val="50000"/>
                  </a:schemeClr>
                </a:solidFill>
              </a:rPr>
              <a:t>Physical Degradation Test</a:t>
            </a:r>
          </a:p>
          <a:p>
            <a:r>
              <a:rPr lang="en-US" sz="2400" b="0" dirty="0">
                <a:solidFill>
                  <a:schemeClr val="accent2"/>
                </a:solidFill>
              </a:rPr>
              <a:t>Optical Degradation Test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E6F90F-1883-A12A-426E-B79F3D692F5B}"/>
              </a:ext>
            </a:extLst>
          </p:cNvPr>
          <p:cNvSpPr/>
          <p:nvPr/>
        </p:nvSpPr>
        <p:spPr>
          <a:xfrm>
            <a:off x="5642895" y="1852344"/>
            <a:ext cx="2523409" cy="10977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Surface/Volume Resistivity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31909CD-BDEE-C772-4A8D-934390FC2425}"/>
              </a:ext>
            </a:extLst>
          </p:cNvPr>
          <p:cNvCxnSpPr>
            <a:stCxn id="7" idx="3"/>
            <a:endCxn id="11" idx="1"/>
          </p:cNvCxnSpPr>
          <p:nvPr/>
        </p:nvCxnSpPr>
        <p:spPr bwMode="auto">
          <a:xfrm>
            <a:off x="3560237" y="3621453"/>
            <a:ext cx="2913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2381375-E0A0-8B8A-3A94-35CFA23C3B31}"/>
              </a:ext>
            </a:extLst>
          </p:cNvPr>
          <p:cNvCxnSpPr>
            <a:stCxn id="11" idx="3"/>
            <a:endCxn id="18" idx="1"/>
          </p:cNvCxnSpPr>
          <p:nvPr/>
        </p:nvCxnSpPr>
        <p:spPr bwMode="auto">
          <a:xfrm>
            <a:off x="5492936" y="3621453"/>
            <a:ext cx="2913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7EBFEE3-9C9F-77AB-555E-B012F1B62290}"/>
              </a:ext>
            </a:extLst>
          </p:cNvPr>
          <p:cNvCxnSpPr>
            <a:stCxn id="18" idx="3"/>
            <a:endCxn id="25" idx="1"/>
          </p:cNvCxnSpPr>
          <p:nvPr/>
        </p:nvCxnSpPr>
        <p:spPr bwMode="auto">
          <a:xfrm>
            <a:off x="7425635" y="3621453"/>
            <a:ext cx="285016" cy="6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0875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09EE-2FE2-B3C7-AF70-C66206D1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Structural Qualification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4B72D-EE09-A418-4376-E949B5AA4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2" y="915681"/>
            <a:ext cx="2809867" cy="320951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ea typeface="ＭＳ Ｐゴシック"/>
                <a:cs typeface="Arial"/>
              </a:rPr>
              <a:t>Gamma radiation testing</a:t>
            </a:r>
            <a:r>
              <a:rPr lang="en-US" sz="2000" dirty="0">
                <a:ea typeface="ＭＳ Ｐゴシック"/>
                <a:cs typeface="Arial"/>
              </a:rPr>
              <a:t> is conducted to assess a coating’s resistance to adhesion degradation as a result of gamma radiation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9ADA3-007B-7B68-00F1-A9BDAD8A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D92C8-3C76-47ED-0103-998A15185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83984-18A3-9E72-38ED-B0F9303A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433" y="2641923"/>
            <a:ext cx="2429925" cy="320950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2C35D8-03D1-688E-82AC-48073AF2896B}"/>
              </a:ext>
            </a:extLst>
          </p:cNvPr>
          <p:cNvSpPr txBox="1">
            <a:spLocks/>
          </p:cNvSpPr>
          <p:nvPr/>
        </p:nvSpPr>
        <p:spPr bwMode="auto">
          <a:xfrm>
            <a:off x="3306166" y="915681"/>
            <a:ext cx="2809866" cy="320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ea typeface="ＭＳ Ｐゴシック"/>
                <a:cs typeface="Arial"/>
              </a:rPr>
              <a:t>Thermal cycling testing </a:t>
            </a:r>
            <a:r>
              <a:rPr lang="en-US" sz="2000" b="0" kern="0" dirty="0">
                <a:ea typeface="ＭＳ Ｐゴシック"/>
                <a:cs typeface="Arial"/>
              </a:rPr>
              <a:t>is used to represent the physical stress of mission-life temperature cycling</a:t>
            </a:r>
            <a:endParaRPr lang="en-US" sz="2000" b="0" kern="0" dirty="0">
              <a:solidFill>
                <a:srgbClr val="333399"/>
              </a:solidFill>
              <a:ea typeface="ＭＳ Ｐゴシック"/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FD818-155F-D431-2D2C-7D950B7C68FD}"/>
              </a:ext>
            </a:extLst>
          </p:cNvPr>
          <p:cNvSpPr txBox="1">
            <a:spLocks/>
          </p:cNvSpPr>
          <p:nvPr/>
        </p:nvSpPr>
        <p:spPr bwMode="auto">
          <a:xfrm>
            <a:off x="6193084" y="915681"/>
            <a:ext cx="2809866" cy="320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kern="0" dirty="0">
                <a:solidFill>
                  <a:srgbClr val="333399"/>
                </a:solidFill>
                <a:ea typeface="ＭＳ Ｐゴシック"/>
                <a:cs typeface="Arial"/>
              </a:rPr>
              <a:t>Tape peel testing</a:t>
            </a:r>
            <a:r>
              <a:rPr lang="en-US" sz="2000" b="0" kern="0" dirty="0">
                <a:solidFill>
                  <a:srgbClr val="333399"/>
                </a:solidFill>
                <a:ea typeface="ＭＳ Ｐゴシック"/>
                <a:cs typeface="Arial"/>
              </a:rPr>
              <a:t> is performed in accordance with ASTM D3359-23, and is the standard test of coating adhesion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21C805-6B99-6AC4-30E4-A6AC6F5FD15C}"/>
              </a:ext>
            </a:extLst>
          </p:cNvPr>
          <p:cNvSpPr txBox="1">
            <a:spLocks/>
          </p:cNvSpPr>
          <p:nvPr/>
        </p:nvSpPr>
        <p:spPr bwMode="auto">
          <a:xfrm>
            <a:off x="9081807" y="915681"/>
            <a:ext cx="2809866" cy="320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kern="0" dirty="0">
                <a:solidFill>
                  <a:srgbClr val="333399"/>
                </a:solidFill>
                <a:ea typeface="ＭＳ Ｐゴシック"/>
                <a:cs typeface="Arial"/>
              </a:rPr>
              <a:t>“Kick” testing </a:t>
            </a:r>
            <a:r>
              <a:rPr lang="en-US" sz="2000" b="0" kern="0" dirty="0">
                <a:solidFill>
                  <a:srgbClr val="333399"/>
                </a:solidFill>
                <a:ea typeface="ＭＳ Ｐゴシック"/>
                <a:cs typeface="Arial"/>
              </a:rPr>
              <a:t>is a JSC-developed method to assess a coating’s resistance to crew impacts</a:t>
            </a:r>
            <a:r>
              <a:rPr lang="en-US" sz="2000" kern="0" dirty="0">
                <a:solidFill>
                  <a:srgbClr val="333399"/>
                </a:solidFill>
                <a:ea typeface="ＭＳ Ｐゴシック"/>
                <a:cs typeface="Arial"/>
              </a:rPr>
              <a:t> </a:t>
            </a:r>
            <a:endParaRPr lang="en-US" sz="2000" b="0" kern="0" dirty="0">
              <a:solidFill>
                <a:srgbClr val="333399"/>
              </a:solidFill>
              <a:ea typeface="ＭＳ Ｐゴシック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AF198-40E0-4593-C7A7-EB6D0CD91B67}"/>
              </a:ext>
            </a:extLst>
          </p:cNvPr>
          <p:cNvSpPr txBox="1"/>
          <p:nvPr/>
        </p:nvSpPr>
        <p:spPr>
          <a:xfrm>
            <a:off x="8782095" y="5768660"/>
            <a:ext cx="276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JSC Test Fixture Used for Kick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4D202D-A0E7-726C-BAB8-1E682879C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t="19877" r="13293" b="27160"/>
          <a:stretch>
            <a:fillRect/>
          </a:stretch>
        </p:blipFill>
        <p:spPr>
          <a:xfrm>
            <a:off x="4508463" y="2844573"/>
            <a:ext cx="3175074" cy="30068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FD27CA3-1EC6-5894-AA35-35EC35910EF9}"/>
              </a:ext>
            </a:extLst>
          </p:cNvPr>
          <p:cNvSpPr/>
          <p:nvPr/>
        </p:nvSpPr>
        <p:spPr bwMode="auto">
          <a:xfrm>
            <a:off x="4997468" y="4375091"/>
            <a:ext cx="702733" cy="60533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6CA09C-4938-8579-7B63-9231236BB778}"/>
              </a:ext>
            </a:extLst>
          </p:cNvPr>
          <p:cNvSpPr/>
          <p:nvPr/>
        </p:nvSpPr>
        <p:spPr bwMode="auto">
          <a:xfrm>
            <a:off x="5907635" y="4308094"/>
            <a:ext cx="702733" cy="60533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9FA93B-7747-7C3A-C404-D53EF8A97B84}"/>
              </a:ext>
            </a:extLst>
          </p:cNvPr>
          <p:cNvSpPr txBox="1"/>
          <p:nvPr/>
        </p:nvSpPr>
        <p:spPr>
          <a:xfrm>
            <a:off x="4249132" y="5768660"/>
            <a:ext cx="373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Coating Damage Caused by Kick Testing</a:t>
            </a:r>
          </a:p>
        </p:txBody>
      </p:sp>
      <p:pic>
        <p:nvPicPr>
          <p:cNvPr id="18" name="Picture 17" descr="A piece of paper with writing on it&#10;&#10;AI-generated content may be incorrect.">
            <a:extLst>
              <a:ext uri="{FF2B5EF4-FFF2-40B4-BE49-F238E27FC236}">
                <a16:creationId xmlns:a16="http://schemas.microsoft.com/office/drawing/2014/main" id="{E882408A-1EE2-BAE3-48F5-663E8B967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18472" r="5185" b="19833"/>
          <a:stretch>
            <a:fillRect/>
          </a:stretch>
        </p:blipFill>
        <p:spPr>
          <a:xfrm>
            <a:off x="470965" y="2844573"/>
            <a:ext cx="3127331" cy="30068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029B1F-41AA-474F-6A65-ABF3F8978082}"/>
              </a:ext>
            </a:extLst>
          </p:cNvPr>
          <p:cNvSpPr txBox="1"/>
          <p:nvPr/>
        </p:nvSpPr>
        <p:spPr>
          <a:xfrm>
            <a:off x="167730" y="5770029"/>
            <a:ext cx="373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Coating Damage Caused by Tape Peel Testing</a:t>
            </a:r>
          </a:p>
        </p:txBody>
      </p:sp>
    </p:spTree>
    <p:extLst>
      <p:ext uri="{BB962C8B-B14F-4D97-AF65-F5344CB8AC3E}">
        <p14:creationId xmlns:p14="http://schemas.microsoft.com/office/powerpoint/2010/main" val="3528308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DAA0-D934-9D7E-0E89-42ACDE44D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Structural Qualification Testing contd.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17F54-081C-30FF-5CD1-E115724AB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05" y="966741"/>
            <a:ext cx="3483390" cy="291879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a typeface="ＭＳ Ｐゴシック"/>
                <a:cs typeface="Arial"/>
              </a:rPr>
              <a:t>Bend testing </a:t>
            </a:r>
            <a:r>
              <a:rPr lang="en-US" dirty="0">
                <a:ea typeface="ＭＳ Ｐゴシック"/>
                <a:cs typeface="Arial"/>
              </a:rPr>
              <a:t>characterizes how resistant a coating is to mechanical deflection</a:t>
            </a:r>
            <a:endParaRPr lang="en-US" dirty="0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05086-48CF-1CD8-0F54-63B3888A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D138B-E7C3-5D34-7D68-E39F02EF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E8F1C-5B65-09B6-1574-A32258511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t="13368" r="5877" b="15355"/>
          <a:stretch/>
        </p:blipFill>
        <p:spPr bwMode="auto">
          <a:xfrm>
            <a:off x="7715548" y="3429000"/>
            <a:ext cx="3600137" cy="20731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82C038-0B9B-B228-2DA7-424688A69E35}"/>
              </a:ext>
            </a:extLst>
          </p:cNvPr>
          <p:cNvSpPr txBox="1">
            <a:spLocks/>
          </p:cNvSpPr>
          <p:nvPr/>
        </p:nvSpPr>
        <p:spPr bwMode="auto">
          <a:xfrm>
            <a:off x="780374" y="1019328"/>
            <a:ext cx="3483391" cy="291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>
                <a:ea typeface="ＭＳ Ｐゴシック"/>
                <a:cs typeface="Arial"/>
              </a:rPr>
              <a:t>Surface/volume resistivity and ESD </a:t>
            </a:r>
            <a:r>
              <a:rPr lang="en-US" b="0" kern="0" dirty="0">
                <a:ea typeface="ＭＳ Ｐゴシック"/>
                <a:cs typeface="Arial"/>
              </a:rPr>
              <a:t>testing determines how resistive a coating is to current and electrical discharges</a:t>
            </a:r>
            <a:endParaRPr lang="en-US" b="0" kern="0" dirty="0">
              <a:cs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411700C-6DD1-5B3E-D2D2-5489F4F139D1}"/>
              </a:ext>
            </a:extLst>
          </p:cNvPr>
          <p:cNvSpPr txBox="1">
            <a:spLocks/>
          </p:cNvSpPr>
          <p:nvPr/>
        </p:nvSpPr>
        <p:spPr bwMode="auto">
          <a:xfrm>
            <a:off x="7773921" y="966740"/>
            <a:ext cx="3483390" cy="291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>
                <a:ea typeface="ＭＳ Ｐゴシック"/>
                <a:cs typeface="Arial"/>
              </a:rPr>
              <a:t>Plume testing </a:t>
            </a:r>
            <a:r>
              <a:rPr lang="en-US" b="0" kern="0" dirty="0">
                <a:ea typeface="ＭＳ Ｐゴシック"/>
                <a:cs typeface="Arial"/>
              </a:rPr>
              <a:t>evaluates the structural and optical impacts of exposing materials to plume-representative heat loads</a:t>
            </a:r>
            <a:endParaRPr lang="en-US" b="0" kern="0" dirty="0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575329-59E4-51C1-2B6C-6CC5CF96D63A}"/>
              </a:ext>
            </a:extLst>
          </p:cNvPr>
          <p:cNvSpPr txBox="1"/>
          <p:nvPr/>
        </p:nvSpPr>
        <p:spPr>
          <a:xfrm>
            <a:off x="558958" y="5706498"/>
            <a:ext cx="363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MSFC Europa Clipper charge test setup [3]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AEB563-A718-6ED0-F282-6AA4469B8B0E}"/>
              </a:ext>
            </a:extLst>
          </p:cNvPr>
          <p:cNvSpPr txBox="1"/>
          <p:nvPr/>
        </p:nvSpPr>
        <p:spPr>
          <a:xfrm>
            <a:off x="7715548" y="5502166"/>
            <a:ext cx="369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Plume testing setup</a:t>
            </a:r>
          </a:p>
        </p:txBody>
      </p:sp>
      <p:pic>
        <p:nvPicPr>
          <p:cNvPr id="8" name="Picture 7" descr="A picture containing indoor, person&#10;&#10;AI-generated content may be incorrect.">
            <a:extLst>
              <a:ext uri="{FF2B5EF4-FFF2-40B4-BE49-F238E27FC236}">
                <a16:creationId xmlns:a16="http://schemas.microsoft.com/office/drawing/2014/main" id="{08A65215-D69B-07C3-A78E-FDF6E8E7E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t="33478" r="30280" b="27681"/>
          <a:stretch>
            <a:fillRect/>
          </a:stretch>
        </p:blipFill>
        <p:spPr>
          <a:xfrm>
            <a:off x="4634633" y="3318406"/>
            <a:ext cx="2644609" cy="23880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6EF209-3450-7C79-6F64-8382369A6FEC}"/>
              </a:ext>
            </a:extLst>
          </p:cNvPr>
          <p:cNvSpPr txBox="1"/>
          <p:nvPr/>
        </p:nvSpPr>
        <p:spPr>
          <a:xfrm>
            <a:off x="4591806" y="5628318"/>
            <a:ext cx="273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MLI Damage Caused by Plume Testing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F4E832-D556-5C7F-3DF3-8E3A6A3C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74" y="3342704"/>
            <a:ext cx="3206707" cy="23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7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94561-1D0F-1F2A-0AD9-00FD2E5D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Optical Qualification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19CE0-0379-43CA-F33D-9EFF7BA5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283" y="924339"/>
            <a:ext cx="6175283" cy="5410200"/>
          </a:xfrm>
        </p:spPr>
        <p:txBody>
          <a:bodyPr/>
          <a:lstStyle/>
          <a:p>
            <a:r>
              <a:rPr lang="en-US" b="1" dirty="0">
                <a:ea typeface="ＭＳ Ｐゴシック"/>
                <a:cs typeface="Arial"/>
              </a:rPr>
              <a:t>Charged particle testing </a:t>
            </a:r>
            <a:r>
              <a:rPr lang="en-US" dirty="0">
                <a:ea typeface="ＭＳ Ｐゴシック"/>
                <a:cs typeface="Arial"/>
              </a:rPr>
              <a:t>exposes a coating to free electrons and protons which can damage and yellow a coating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ED9CA-47C3-8AD3-3747-643EAB129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03A9A-E60C-A376-A67E-532D3BAC4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3F75AD-B3FC-3589-778D-F006EB944FDE}"/>
              </a:ext>
            </a:extLst>
          </p:cNvPr>
          <p:cNvSpPr txBox="1"/>
          <p:nvPr/>
        </p:nvSpPr>
        <p:spPr>
          <a:xfrm>
            <a:off x="1261225" y="4787080"/>
            <a:ext cx="32146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18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8DCE45-2DEB-A8E2-BEA2-B35B93212C9C}"/>
              </a:ext>
            </a:extLst>
          </p:cNvPr>
          <p:cNvSpPr txBox="1">
            <a:spLocks/>
          </p:cNvSpPr>
          <p:nvPr/>
        </p:nvSpPr>
        <p:spPr bwMode="auto">
          <a:xfrm>
            <a:off x="5658126" y="924339"/>
            <a:ext cx="6768548" cy="222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ea typeface="ＭＳ Ｐゴシック"/>
                <a:cs typeface="Arial"/>
              </a:rPr>
              <a:t>UV testing </a:t>
            </a:r>
            <a:r>
              <a:rPr lang="en-US" b="0" kern="0" dirty="0">
                <a:ea typeface="ＭＳ Ｐゴシック"/>
                <a:cs typeface="Arial"/>
              </a:rPr>
              <a:t>exposes a coating to simulated solar ultraviolet radiation, which can damage and yellow coatings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8AF10C-2079-E9C6-47CD-77E3968F70A5}"/>
              </a:ext>
            </a:extLst>
          </p:cNvPr>
          <p:cNvSpPr txBox="1">
            <a:spLocks/>
          </p:cNvSpPr>
          <p:nvPr/>
        </p:nvSpPr>
        <p:spPr bwMode="auto">
          <a:xfrm>
            <a:off x="6108521" y="5224118"/>
            <a:ext cx="5519844" cy="2226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b="0" kern="0" dirty="0">
                <a:solidFill>
                  <a:schemeClr val="tx1"/>
                </a:solidFill>
                <a:ea typeface="ＭＳ Ｐゴシック"/>
                <a:cs typeface="Arial"/>
              </a:rPr>
              <a:t>Gateway sample pre and post UV/Charged Particle Testing [4]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2F0F6F-CD76-28BB-7756-3E2632F37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4" y="2197314"/>
            <a:ext cx="2552700" cy="3094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D32EA9-6643-6793-6C03-49D7CDE7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117" y="2197314"/>
            <a:ext cx="2794913" cy="309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35C070-8131-B02C-AC63-E4CF5BFAE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972" y="2376231"/>
            <a:ext cx="5732089" cy="2915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828437-BC5B-869E-761C-74DCA8BB34AC}"/>
              </a:ext>
            </a:extLst>
          </p:cNvPr>
          <p:cNvSpPr txBox="1"/>
          <p:nvPr/>
        </p:nvSpPr>
        <p:spPr>
          <a:xfrm>
            <a:off x="175932" y="5217906"/>
            <a:ext cx="5664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Solar Absorptivity Degradation from Gateway UV/Charged Particle Test [4]</a:t>
            </a:r>
          </a:p>
        </p:txBody>
      </p:sp>
    </p:spTree>
    <p:extLst>
      <p:ext uri="{BB962C8B-B14F-4D97-AF65-F5344CB8AC3E}">
        <p14:creationId xmlns:p14="http://schemas.microsoft.com/office/powerpoint/2010/main" val="3684961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6ADB-8AF0-515E-8D02-5C6B4733F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  <a:cs typeface="Arial"/>
              </a:rPr>
              <a:t>Optical Qual contd.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DFC69-E5AE-25B2-BC28-BC7CC6919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17" y="1597318"/>
            <a:ext cx="10972800" cy="952500"/>
          </a:xfrm>
        </p:spPr>
        <p:txBody>
          <a:bodyPr numCol="2"/>
          <a:lstStyle/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Sputtering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Molecular Contamination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Outgassing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Atomic Oxygen</a:t>
            </a:r>
          </a:p>
          <a:p>
            <a:pPr lvl="1"/>
            <a:r>
              <a:rPr lang="en-US" dirty="0">
                <a:solidFill>
                  <a:schemeClr val="accent2"/>
                </a:solidFill>
                <a:ea typeface="ＭＳ Ｐゴシック"/>
                <a:cs typeface="Arial"/>
              </a:rPr>
              <a:t>Lunar Dust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07EA8-E62D-5FDE-D54C-F92B5E76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87BC7-427B-1C35-C556-9AB12C26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/>
              <a:pPr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0526BE-3A04-1490-0773-577F8899D65A}"/>
              </a:ext>
            </a:extLst>
          </p:cNvPr>
          <p:cNvSpPr txBox="1"/>
          <p:nvPr/>
        </p:nvSpPr>
        <p:spPr>
          <a:xfrm>
            <a:off x="425465" y="5703181"/>
            <a:ext cx="3247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Example View Factor Calculation for Materials Outgassing [5]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085957-ABA9-B4E2-287B-0F82E96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00" t="35743" r="60869" b="26238"/>
          <a:stretch>
            <a:fillRect/>
          </a:stretch>
        </p:blipFill>
        <p:spPr>
          <a:xfrm>
            <a:off x="4152168" y="2999030"/>
            <a:ext cx="1281374" cy="2779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23DF10-4DE2-4C6B-60A0-24DA04058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53621" y="3751555"/>
            <a:ext cx="2779932" cy="12864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C23D56-1E6C-08FB-7C66-64FE47E0DB73}"/>
              </a:ext>
            </a:extLst>
          </p:cNvPr>
          <p:cNvSpPr txBox="1"/>
          <p:nvPr/>
        </p:nvSpPr>
        <p:spPr>
          <a:xfrm>
            <a:off x="3773699" y="5739669"/>
            <a:ext cx="345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MISSE Thermal Control Materials Pre and Post Flight [6]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6271FD-4E15-35EE-6F40-8879563F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376"/>
          <a:stretch>
            <a:fillRect/>
          </a:stretch>
        </p:blipFill>
        <p:spPr>
          <a:xfrm>
            <a:off x="7380296" y="3040899"/>
            <a:ext cx="4355111" cy="26987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5427FD-0E3A-A29A-E8A6-5F2A34BC6B5A}"/>
              </a:ext>
            </a:extLst>
          </p:cNvPr>
          <p:cNvSpPr txBox="1"/>
          <p:nvPr/>
        </p:nvSpPr>
        <p:spPr>
          <a:xfrm>
            <a:off x="7427833" y="5703181"/>
            <a:ext cx="426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+mn-lt"/>
              </a:rPr>
              <a:t>Surface Coated with Lunar Dust from Blue Ghost Mission 1 [7]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C6CD5-8A79-AC38-9AF2-9174AFEB1E46}"/>
              </a:ext>
            </a:extLst>
          </p:cNvPr>
          <p:cNvSpPr txBox="1"/>
          <p:nvPr/>
        </p:nvSpPr>
        <p:spPr>
          <a:xfrm>
            <a:off x="742517" y="789206"/>
            <a:ext cx="105541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accent2"/>
                </a:solidFill>
                <a:latin typeface="+mn-lt"/>
                <a:ea typeface="ＭＳ Ｐゴシック"/>
                <a:cs typeface="Arial"/>
              </a:rPr>
              <a:t>Additional environments that should be considered when estimating end-of-life optical property performance include: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E32DD5-78B8-04BC-3389-ADFA62A82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19" y="2999030"/>
            <a:ext cx="3119180" cy="27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9504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Props1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475F7E1-25EC-49AD-AD10-E5DBBDD78C4A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49349bec-f6d6-4581-a243-30eb8b4d9727"/>
    <ds:schemaRef ds:uri="http://purl.org/dc/elements/1.1/"/>
    <ds:schemaRef ds:uri="http://schemas.openxmlformats.org/package/2006/metadata/core-properties"/>
    <ds:schemaRef ds:uri="http://purl.org/dc/dcmitype/"/>
    <ds:schemaRef ds:uri="f1c8cde4-8972-4c28-8907-b1a5623db717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1411</TotalTime>
  <Words>1811</Words>
  <Application>Microsoft Office PowerPoint</Application>
  <PresentationFormat>Widescreen</PresentationFormat>
  <Paragraphs>239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MS PGothic</vt:lpstr>
      <vt:lpstr>Arial</vt:lpstr>
      <vt:lpstr>Calibri</vt:lpstr>
      <vt:lpstr>Times</vt:lpstr>
      <vt:lpstr>Blank</vt:lpstr>
      <vt:lpstr>Assessing HALO Radiator Thermal Coatings: Testing and Validation of Natural and Induced Environments</vt:lpstr>
      <vt:lpstr>Agenda</vt:lpstr>
      <vt:lpstr>Background</vt:lpstr>
      <vt:lpstr>Environmental Exposure of Gateway</vt:lpstr>
      <vt:lpstr>Environmental Qualification Testing Flow</vt:lpstr>
      <vt:lpstr>Structural Qualification Testing</vt:lpstr>
      <vt:lpstr>Structural Qualification Testing contd.</vt:lpstr>
      <vt:lpstr>Optical Qualification Testing</vt:lpstr>
      <vt:lpstr>Optical Qual contd.</vt:lpstr>
      <vt:lpstr>Overall Results</vt:lpstr>
      <vt:lpstr>Conclusions</vt:lpstr>
      <vt:lpstr>Acknowledgements</vt:lpstr>
      <vt:lpstr>Questions?</vt:lpstr>
      <vt:lpstr>References</vt:lpstr>
      <vt:lpstr>Backup</vt:lpstr>
      <vt:lpstr>Optical Properties Overview</vt:lpstr>
      <vt:lpstr>Kick Testing</vt:lpstr>
      <vt:lpstr>Plume Testing</vt:lpstr>
      <vt:lpstr>Lunar Dust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Svoboda, Aidan T. (JSC-ES3)[Jacobs Technology, Inc.]</cp:lastModifiedBy>
  <cp:revision>3</cp:revision>
  <cp:lastPrinted>2001-11-30T21:59:45Z</cp:lastPrinted>
  <dcterms:created xsi:type="dcterms:W3CDTF">2001-11-21T21:59:03Z</dcterms:created>
  <dcterms:modified xsi:type="dcterms:W3CDTF">2025-07-22T13:20:02Z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