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8"/>
  </p:notesMasterIdLst>
  <p:handoutMasterIdLst>
    <p:handoutMasterId r:id="rId19"/>
  </p:handoutMasterIdLst>
  <p:sldIdLst>
    <p:sldId id="278" r:id="rId5"/>
    <p:sldId id="275" r:id="rId6"/>
    <p:sldId id="284" r:id="rId7"/>
    <p:sldId id="279" r:id="rId8"/>
    <p:sldId id="285" r:id="rId9"/>
    <p:sldId id="290" r:id="rId10"/>
    <p:sldId id="280" r:id="rId11"/>
    <p:sldId id="282" r:id="rId12"/>
    <p:sldId id="286" r:id="rId13"/>
    <p:sldId id="287" r:id="rId14"/>
    <p:sldId id="288" r:id="rId15"/>
    <p:sldId id="292" r:id="rId16"/>
    <p:sldId id="291" r:id="rId17"/>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44496-BAAA-3A6B-C930-5E4D9BE80C50}" name="Silaire, Claire-Phonie B. (MSFC-EV34)" initials="S(" userId="S::csilaire@ndc.nasa.gov::2c9b7aff-03d9-4561-b770-be7a4500f6de" providerId="AD"/>
  <p188:author id="{F05442B4-804C-ADFD-F768-582B66B435CD}" name="Gilligan, Ryan P. (GRC-LTF0)" initials="G(" userId="S::rgilliga@ndc.nasa.gov::fa511eb3-9f8d-4fa1-b2cd-89a5c1c047fb" providerId="AD"/>
  <p188:author id="{C76F47E0-5E9E-A28C-8D5E-3937C0381770}" name="Khan, Faiyaj R. (MSFC-EV34)[ESSCA]" initials="KFR(E" userId="S::frkhan2@ndc.nasa.gov::c972d318-4c8f-48d5-b30e-2a640ecd1c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B2B82"/>
    <a:srgbClr val="0060BC"/>
    <a:srgbClr val="E00005"/>
    <a:srgbClr val="FF4605"/>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8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ea typeface="ＭＳ Ｐゴシック"/>
                <a:cs typeface="Arial"/>
              </a:rPr>
              <a:t>Challenge: large design space</a:t>
            </a:r>
          </a:p>
          <a:p>
            <a:pPr lvl="1">
              <a:buFont typeface="Arial"/>
              <a:buChar char="•"/>
            </a:pPr>
            <a:r>
              <a:rPr lang="en-US">
                <a:ea typeface="ＭＳ Ｐゴシック"/>
                <a:cs typeface="Arial"/>
              </a:rPr>
              <a:t>Different safety requirements for crewed and non-crewed space</a:t>
            </a:r>
          </a:p>
          <a:p>
            <a:pPr lvl="1">
              <a:buFont typeface="Arial"/>
              <a:buChar char="•"/>
            </a:pPr>
            <a:r>
              <a:rPr lang="en-US">
                <a:ea typeface="ＭＳ Ｐゴシック"/>
                <a:cs typeface="Arial"/>
              </a:rPr>
              <a:t>Sample target temperature is not set which affects overall thermal control architecture</a:t>
            </a:r>
          </a:p>
          <a:p>
            <a:pPr lvl="1">
              <a:buFont typeface="Arial"/>
              <a:buChar char="•"/>
            </a:pPr>
            <a:r>
              <a:rPr lang="en-US">
                <a:ea typeface="ＭＳ Ｐゴシック"/>
                <a:cs typeface="Arial"/>
              </a:rPr>
              <a:t>Robotic vs human interfacing</a:t>
            </a:r>
            <a:endParaRPr lang="en-US">
              <a:cs typeface="Arial"/>
            </a:endParaRPr>
          </a:p>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3</a:t>
            </a:fld>
            <a:endParaRPr lang="en-US"/>
          </a:p>
        </p:txBody>
      </p:sp>
    </p:spTree>
    <p:extLst>
      <p:ext uri="{BB962C8B-B14F-4D97-AF65-F5344CB8AC3E}">
        <p14:creationId xmlns:p14="http://schemas.microsoft.com/office/powerpoint/2010/main" val="22651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a:t>
            </a:r>
          </a:p>
          <a:p>
            <a:pPr marL="171450" indent="-171450">
              <a:buFont typeface="Arial" panose="020B0604020202020204" pitchFamily="34" charset="0"/>
              <a:buChar char="•"/>
            </a:pPr>
            <a:r>
              <a:rPr lang="en-US"/>
              <a:t>Primary Sealed Container and SSC: Stainless Steel</a:t>
            </a:r>
          </a:p>
          <a:p>
            <a:pPr marL="171450" indent="-171450">
              <a:buFont typeface="Arial" panose="020B0604020202020204" pitchFamily="34" charset="0"/>
              <a:buChar char="•"/>
            </a:pPr>
            <a:r>
              <a:rPr lang="en-US"/>
              <a:t>PCM Tank: Aluminum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4</a:t>
            </a:fld>
            <a:endParaRPr lang="en-US"/>
          </a:p>
        </p:txBody>
      </p:sp>
    </p:spTree>
    <p:extLst>
      <p:ext uri="{BB962C8B-B14F-4D97-AF65-F5344CB8AC3E}">
        <p14:creationId xmlns:p14="http://schemas.microsoft.com/office/powerpoint/2010/main" val="350466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3CE95-F5CB-483A-9B02-1D2576EA1684}" type="slidenum">
              <a:rPr lang="en-US" smtClean="0"/>
              <a:pPr/>
              <a:t>9</a:t>
            </a:fld>
            <a:endParaRPr lang="en-US"/>
          </a:p>
        </p:txBody>
      </p:sp>
    </p:spTree>
    <p:extLst>
      <p:ext uri="{BB962C8B-B14F-4D97-AF65-F5344CB8AC3E}">
        <p14:creationId xmlns:p14="http://schemas.microsoft.com/office/powerpoint/2010/main" val="114040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4.0/" TargetMode="External"/><Relationship Id="rId3" Type="http://schemas.openxmlformats.org/officeDocument/2006/relationships/hyperlink" Target="https://ntrs.nasa.gov/citations/20240009584" TargetMode="External"/><Relationship Id="rId7" Type="http://schemas.openxmlformats.org/officeDocument/2006/relationships/hyperlink" Target="https://ntrs.nasa.gov/citations/20210024522" TargetMode="External"/><Relationship Id="rId2" Type="http://schemas.openxmlformats.org/officeDocument/2006/relationships/hyperlink" Target="https://www.sciencedirect.com/science/article/pii/S0019103510004203?via%3Dihub"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0032063309002736?via%3Dihub" TargetMode="External"/><Relationship Id="rId5" Type="http://schemas.openxmlformats.org/officeDocument/2006/relationships/hyperlink" Target="https://agupubs.onlinelibrary.wiley.com/doi/10.1029/2009GL038614" TargetMode="External"/><Relationship Id="rId4" Type="http://schemas.openxmlformats.org/officeDocument/2006/relationships/hyperlink" Target="https://www.sciencedirect.com/science/article/pii/S0306261921001033#f01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5922651" y="3819724"/>
            <a:ext cx="6465121" cy="800219"/>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a:latin typeface="Arial"/>
                <a:ea typeface="ＭＳ Ｐゴシック"/>
                <a:cs typeface="Arial"/>
              </a:rPr>
              <a:t>Elijah Stewart</a:t>
            </a:r>
            <a:r>
              <a:rPr lang="en-US" sz="1800" b="0" baseline="30000">
                <a:latin typeface="Arial"/>
                <a:ea typeface="ＭＳ Ｐゴシック"/>
                <a:cs typeface="Arial"/>
              </a:rPr>
              <a:t>1</a:t>
            </a:r>
            <a:r>
              <a:rPr lang="en-US" sz="1800" b="0">
                <a:latin typeface="Arial"/>
                <a:ea typeface="ＭＳ Ｐゴシック"/>
                <a:cs typeface="Arial"/>
              </a:rPr>
              <a:t>, Claire Silaire</a:t>
            </a:r>
            <a:r>
              <a:rPr lang="en-US" sz="1800" b="0" baseline="30000">
                <a:latin typeface="Arial"/>
                <a:ea typeface="ＭＳ Ｐゴシック"/>
                <a:cs typeface="Arial"/>
              </a:rPr>
              <a:t>1</a:t>
            </a:r>
            <a:r>
              <a:rPr lang="en-US" sz="1800" b="0">
                <a:latin typeface="Arial"/>
                <a:ea typeface="ＭＳ Ｐゴシック"/>
                <a:cs typeface="Arial"/>
              </a:rPr>
              <a:t>, Faiyaj Khan</a:t>
            </a:r>
            <a:r>
              <a:rPr lang="en-US" sz="1800" b="0" baseline="30000">
                <a:latin typeface="Arial"/>
                <a:ea typeface="ＭＳ Ｐゴシック"/>
                <a:cs typeface="Arial"/>
              </a:rPr>
              <a:t>2</a:t>
            </a:r>
            <a:r>
              <a:rPr lang="en-US" sz="1800" b="0">
                <a:latin typeface="Arial"/>
                <a:ea typeface="ＭＳ Ｐゴシック"/>
                <a:cs typeface="Arial"/>
              </a:rPr>
              <a:t>, Greg Schunk</a:t>
            </a:r>
            <a:r>
              <a:rPr lang="en-US" sz="1800" b="0" baseline="30000">
                <a:latin typeface="Arial"/>
                <a:ea typeface="ＭＳ Ｐゴシック"/>
                <a:cs typeface="Arial"/>
              </a:rPr>
              <a:t>3</a:t>
            </a:r>
            <a:endParaRPr lang="en-US" sz="1800" b="0">
              <a:latin typeface="Arial"/>
              <a:ea typeface="ＭＳ Ｐゴシック"/>
              <a:cs typeface="Arial"/>
            </a:endParaRPr>
          </a:p>
          <a:p>
            <a:pPr algn="l" eaLnBrk="1" hangingPunct="1">
              <a:spcBef>
                <a:spcPts val="1200"/>
              </a:spcBef>
            </a:pPr>
            <a:r>
              <a:rPr lang="en-US" sz="1800" b="0" baseline="30000">
                <a:latin typeface="Arial"/>
                <a:ea typeface="ＭＳ Ｐゴシック"/>
                <a:cs typeface="Arial"/>
              </a:rPr>
              <a:t>1</a:t>
            </a:r>
            <a:r>
              <a:rPr lang="en-US" sz="1800" b="0">
                <a:latin typeface="Arial"/>
                <a:ea typeface="ＭＳ Ｐゴシック"/>
                <a:cs typeface="Arial"/>
              </a:rPr>
              <a:t>NASA MSFC, </a:t>
            </a:r>
            <a:r>
              <a:rPr lang="en-US" sz="1800" b="0" baseline="30000">
                <a:latin typeface="Arial"/>
                <a:ea typeface="ＭＳ Ｐゴシック"/>
                <a:cs typeface="Arial"/>
              </a:rPr>
              <a:t>2</a:t>
            </a:r>
            <a:r>
              <a:rPr lang="en-US" sz="1800" b="0">
                <a:latin typeface="Arial"/>
                <a:ea typeface="ＭＳ Ｐゴシック"/>
                <a:cs typeface="Arial"/>
              </a:rPr>
              <a:t>BRC, </a:t>
            </a:r>
            <a:r>
              <a:rPr lang="en-US" sz="1800" b="0" baseline="30000">
                <a:latin typeface="Arial"/>
                <a:ea typeface="ＭＳ Ｐゴシック"/>
                <a:cs typeface="Arial"/>
              </a:rPr>
              <a:t>3</a:t>
            </a:r>
            <a:r>
              <a:rPr lang="en-US" sz="1800" b="0">
                <a:latin typeface="Arial"/>
                <a:ea typeface="ＭＳ Ｐゴシック"/>
                <a:cs typeface="Arial"/>
              </a:rPr>
              <a:t>Amentum</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a:solidFill>
                  <a:srgbClr val="FF4605"/>
                </a:solidFill>
                <a:ea typeface="ＭＳ Ｐゴシック" charset="-128"/>
              </a:rPr>
              <a:t>FROSTE: Designing a Thermal Control System for Cryogenic Lunar Sample Return</a:t>
            </a:r>
            <a:endParaRPr lang="en-US" b="0">
              <a:solidFill>
                <a:srgbClr val="FF4605"/>
              </a:solidFill>
              <a:ea typeface="ＭＳ Ｐゴシック" charset="-128"/>
            </a:endParaRPr>
          </a:p>
        </p:txBody>
      </p:sp>
      <p:sp>
        <p:nvSpPr>
          <p:cNvPr id="13315" name="Rectangle 11"/>
          <p:cNvSpPr>
            <a:spLocks noChangeArrowheads="1"/>
          </p:cNvSpPr>
          <p:nvPr/>
        </p:nvSpPr>
        <p:spPr bwMode="auto">
          <a:xfrm>
            <a:off x="5922650" y="4932017"/>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a:solidFill>
                  <a:schemeClr val="accent2"/>
                </a:solidFill>
                <a:latin typeface="Arial"/>
                <a:ea typeface="ＭＳ Ｐゴシック"/>
                <a:cs typeface="Arial"/>
              </a:rPr>
              <a:t>Thermal &amp; Fluids Analysis Workshop 2025</a:t>
            </a:r>
          </a:p>
          <a:p>
            <a:pPr algn="l" eaLnBrk="1" hangingPunct="1"/>
            <a:r>
              <a:rPr lang="en-US" sz="1800">
                <a:solidFill>
                  <a:schemeClr val="accent2"/>
                </a:solidFill>
                <a:latin typeface="Arial"/>
                <a:ea typeface="ＭＳ Ｐゴシック"/>
                <a:cs typeface="Arial"/>
              </a:rPr>
              <a:t>NASA Ames Research Center</a:t>
            </a:r>
            <a:endParaRPr lang="en-US" sz="1800" b="0">
              <a:solidFill>
                <a:schemeClr val="accent2"/>
              </a:solidFill>
              <a:latin typeface="Arial" pitchFamily="34" charset="0"/>
            </a:endParaRPr>
          </a:p>
          <a:p>
            <a:pPr algn="l" eaLnBrk="1" hangingPunct="1">
              <a:spcBef>
                <a:spcPts val="600"/>
              </a:spcBef>
            </a:pPr>
            <a:r>
              <a:rPr lang="en-US" sz="1800" b="0">
                <a:solidFill>
                  <a:schemeClr val="accent2"/>
                </a:solidFill>
                <a:latin typeface="Arial"/>
                <a:ea typeface="ＭＳ Ｐゴシック"/>
                <a:cs typeface="Arial"/>
              </a:rPr>
              <a:t>San Jose, CA</a:t>
            </a:r>
          </a:p>
          <a:p>
            <a:pPr algn="l" eaLnBrk="1" hangingPunct="1"/>
            <a:r>
              <a:rPr lang="en-US" sz="1800" b="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lgn="l">
              <a:spcBef>
                <a:spcPct val="50000"/>
              </a:spcBef>
              <a:tabLst>
                <a:tab pos="4459288" algn="ctr"/>
              </a:tabLst>
              <a:defRPr/>
            </a:pPr>
            <a:r>
              <a:rPr lang="en-US" sz="2800">
                <a:solidFill>
                  <a:schemeClr val="bg1"/>
                </a:solidFill>
                <a:latin typeface="Arial"/>
                <a:ea typeface="+mn-ea"/>
                <a:cs typeface="Arial"/>
              </a:rPr>
              <a:t>   TFAWS 2025 Thermal Control and Protection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2"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a:solidFill>
                  <a:srgbClr val="FF4605"/>
                </a:solidFill>
                <a:ea typeface="ＭＳ Ｐゴシック" charset="-128"/>
              </a:rPr>
              <a:t>Presented by: Faiyaj Khan and Claire Silaire</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A84B-E2BB-C380-96FB-20F1CE904B66}"/>
              </a:ext>
            </a:extLst>
          </p:cNvPr>
          <p:cNvSpPr>
            <a:spLocks noGrp="1"/>
          </p:cNvSpPr>
          <p:nvPr>
            <p:ph type="title"/>
          </p:nvPr>
        </p:nvSpPr>
        <p:spPr/>
        <p:txBody>
          <a:bodyPr/>
          <a:lstStyle/>
          <a:p>
            <a:r>
              <a:rPr lang="en-US">
                <a:ea typeface="ＭＳ Ｐゴシック"/>
              </a:rPr>
              <a:t>Volatiles and Pressurization</a:t>
            </a:r>
            <a:endParaRPr lang="en-US" err="1"/>
          </a:p>
        </p:txBody>
      </p:sp>
      <p:pic>
        <p:nvPicPr>
          <p:cNvPr id="6" name="Content Placeholder 5">
            <a:extLst>
              <a:ext uri="{FF2B5EF4-FFF2-40B4-BE49-F238E27FC236}">
                <a16:creationId xmlns:a16="http://schemas.microsoft.com/office/drawing/2014/main" id="{2777F71F-3B3F-40D5-F958-ED0EAA8D3BE1}"/>
              </a:ext>
            </a:extLst>
          </p:cNvPr>
          <p:cNvPicPr>
            <a:picLocks noGrp="1" noChangeAspect="1"/>
          </p:cNvPicPr>
          <p:nvPr>
            <p:ph idx="1"/>
          </p:nvPr>
        </p:nvPicPr>
        <p:blipFill>
          <a:blip r:embed="rId2"/>
          <a:stretch>
            <a:fillRect/>
          </a:stretch>
        </p:blipFill>
        <p:spPr bwMode="auto">
          <a:xfrm>
            <a:off x="7636083" y="3225799"/>
            <a:ext cx="7256532" cy="2145748"/>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0D75388D-E5AB-23E1-3C10-C4338AF89E8C}"/>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8C35DCC1-AEDC-27CF-13EE-2342A6D8BF18}"/>
              </a:ext>
            </a:extLst>
          </p:cNvPr>
          <p:cNvSpPr>
            <a:spLocks noGrp="1"/>
          </p:cNvSpPr>
          <p:nvPr>
            <p:ph type="sldNum" sz="quarter" idx="12"/>
          </p:nvPr>
        </p:nvSpPr>
        <p:spPr/>
        <p:txBody>
          <a:bodyPr/>
          <a:lstStyle/>
          <a:p>
            <a:fld id="{33F42015-0FC7-4B0E-8D2B-76EADF48D957}" type="slidenum">
              <a:rPr lang="en-US" smtClean="0"/>
              <a:pPr/>
              <a:t>10</a:t>
            </a:fld>
            <a:endParaRPr lang="en-US"/>
          </a:p>
        </p:txBody>
      </p:sp>
      <p:sp>
        <p:nvSpPr>
          <p:cNvPr id="10" name="Content Placeholder 2">
            <a:extLst>
              <a:ext uri="{FF2B5EF4-FFF2-40B4-BE49-F238E27FC236}">
                <a16:creationId xmlns:a16="http://schemas.microsoft.com/office/drawing/2014/main" id="{ED3ED4C8-8B01-70D1-45AC-444DDC0B4C23}"/>
              </a:ext>
            </a:extLst>
          </p:cNvPr>
          <p:cNvSpPr txBox="1">
            <a:spLocks/>
          </p:cNvSpPr>
          <p:nvPr/>
        </p:nvSpPr>
        <p:spPr bwMode="auto">
          <a:xfrm>
            <a:off x="609600" y="903357"/>
            <a:ext cx="6831496" cy="5421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600" b="0" kern="0" dirty="0">
                <a:ea typeface="ＭＳ Ｐゴシック"/>
                <a:cs typeface="Arial"/>
              </a:rPr>
              <a:t>Unintended</a:t>
            </a:r>
            <a:r>
              <a:rPr lang="en-US" sz="1600" b="0" kern="0" dirty="0">
                <a:ea typeface="+mn-lt"/>
                <a:cs typeface="+mn-lt"/>
              </a:rPr>
              <a:t> loss </a:t>
            </a:r>
            <a:r>
              <a:rPr lang="en-US" sz="1600" b="0" kern="0" dirty="0">
                <a:solidFill>
                  <a:srgbClr val="333399"/>
                </a:solidFill>
                <a:ea typeface="+mn-lt"/>
                <a:cs typeface="+mn-lt"/>
              </a:rPr>
              <a:t>of cooling can lead to melting and subsequent vaporization of s</a:t>
            </a:r>
            <a:r>
              <a:rPr lang="en-US" sz="1600" b="0" kern="0" dirty="0">
                <a:ea typeface="+mn-lt"/>
                <a:cs typeface="+mn-lt"/>
              </a:rPr>
              <a:t>olid volatile(s) in the sample. </a:t>
            </a:r>
            <a:endParaRPr lang="en-US" sz="1600" b="0" kern="0" dirty="0">
              <a:cs typeface="+mn-lt"/>
            </a:endParaRPr>
          </a:p>
          <a:p>
            <a:pPr lvl="1"/>
            <a:r>
              <a:rPr lang="en-US" sz="1600" b="0" kern="0" dirty="0">
                <a:ea typeface="+mn-lt"/>
                <a:cs typeface="+mn-lt"/>
              </a:rPr>
              <a:t>Concerns are rupture of the PSC or leakage through the sealing interface from differential pressure across containers, which may pose crew and mission safety risk</a:t>
            </a:r>
            <a:endParaRPr lang="en-US" sz="1600" b="0" kern="0" dirty="0">
              <a:solidFill>
                <a:srgbClr val="2B2B82"/>
              </a:solidFill>
              <a:ea typeface="ＭＳ Ｐゴシック"/>
              <a:cs typeface="+mn-lt"/>
            </a:endParaRPr>
          </a:p>
          <a:p>
            <a:r>
              <a:rPr lang="en-US" sz="1600" b="0" kern="0" dirty="0">
                <a:solidFill>
                  <a:srgbClr val="333399"/>
                </a:solidFill>
                <a:ea typeface="ＭＳ Ｐゴシック"/>
                <a:cs typeface="+mn-lt"/>
              </a:rPr>
              <a:t>Approach-</a:t>
            </a:r>
            <a:endParaRPr lang="en-US" sz="1600" b="0" kern="0" dirty="0">
              <a:solidFill>
                <a:srgbClr val="333399"/>
              </a:solidFill>
              <a:ea typeface="ＭＳ Ｐゴシック"/>
              <a:cs typeface="Arial"/>
            </a:endParaRPr>
          </a:p>
          <a:p>
            <a:pPr lvl="1"/>
            <a:r>
              <a:rPr lang="en-US" sz="1600" b="0" kern="0" dirty="0">
                <a:solidFill>
                  <a:srgbClr val="000000"/>
                </a:solidFill>
                <a:ea typeface="ＭＳ Ｐゴシック"/>
                <a:cs typeface="Arial"/>
              </a:rPr>
              <a:t>Identify minimum amount of volatile material needed to achieve the substance's vapor pressure at cabin ambient temperature</a:t>
            </a:r>
            <a:endParaRPr lang="en-US" sz="1600" b="0" kern="0" dirty="0">
              <a:solidFill>
                <a:srgbClr val="2B2B82"/>
              </a:solidFill>
              <a:ea typeface="ＭＳ Ｐゴシック"/>
              <a:cs typeface="Arial"/>
            </a:endParaRPr>
          </a:p>
          <a:p>
            <a:pPr lvl="2"/>
            <a:r>
              <a:rPr lang="en-US" sz="1600" b="0" kern="0" dirty="0">
                <a:solidFill>
                  <a:srgbClr val="333399"/>
                </a:solidFill>
                <a:ea typeface="ＭＳ Ｐゴシック"/>
                <a:cs typeface="Arial"/>
              </a:rPr>
              <a:t>6 kg of sample per capsule, 5 capsules per FROSTE device</a:t>
            </a:r>
          </a:p>
          <a:p>
            <a:pPr lvl="1"/>
            <a:r>
              <a:rPr lang="en-US" sz="1600" b="0" kern="0" dirty="0">
                <a:ea typeface="ＭＳ Ｐゴシック"/>
                <a:cs typeface="Arial"/>
              </a:rPr>
              <a:t>Single volatiles[4-5], on the right, are considered independently </a:t>
            </a:r>
            <a:endParaRPr lang="en-US" sz="1600" b="0" kern="0" dirty="0">
              <a:cs typeface="Arial"/>
            </a:endParaRPr>
          </a:p>
          <a:p>
            <a:pPr lvl="2"/>
            <a:r>
              <a:rPr lang="en-US" sz="1600" b="0" kern="0" dirty="0">
                <a:ea typeface="ＭＳ Ｐゴシック"/>
                <a:cs typeface="Arial"/>
              </a:rPr>
              <a:t>Future verification efforts - JSC's Lunar Crater Observation</a:t>
            </a:r>
            <a:r>
              <a:rPr lang="en-US" sz="1600" b="0" kern="0" dirty="0">
                <a:ea typeface="ＭＳ Ｐゴシック"/>
                <a:cs typeface="+mn-lt"/>
              </a:rPr>
              <a:t> and Sensing Satellite (LCROSS</a:t>
            </a:r>
            <a:r>
              <a:rPr lang="en-US" sz="1600" b="0" kern="0" dirty="0">
                <a:ea typeface="ＭＳ Ｐゴシック"/>
                <a:cs typeface="Arial"/>
              </a:rPr>
              <a:t>) data </a:t>
            </a:r>
            <a:endParaRPr lang="en-US" sz="1600" b="0" kern="0" dirty="0">
              <a:cs typeface="Arial"/>
            </a:endParaRPr>
          </a:p>
          <a:p>
            <a:pPr lvl="1"/>
            <a:r>
              <a:rPr lang="en-US" sz="1600" b="0" kern="0" dirty="0">
                <a:ea typeface="ＭＳ Ｐゴシック"/>
                <a:cs typeface="Arial"/>
              </a:rPr>
              <a:t>Lunar regolith's density[6] &amp; porosity[6] are factored in</a:t>
            </a:r>
            <a:endParaRPr lang="en-US" sz="1600" b="0" kern="0" dirty="0">
              <a:cs typeface="Arial"/>
            </a:endParaRPr>
          </a:p>
          <a:p>
            <a:r>
              <a:rPr lang="en-US" sz="1600" b="0" kern="0" dirty="0">
                <a:solidFill>
                  <a:srgbClr val="333399"/>
                </a:solidFill>
                <a:ea typeface="ＭＳ Ｐゴシック"/>
                <a:cs typeface="Arial"/>
              </a:rPr>
              <a:t>Results show that traces amounts of volatiles (percent of sample by mass) need to be present for H20 (5.7e-6%), CO (0.9%), CO2 (2.9%), NH3 (0.2%), C2H4 (1.3%) to reach vapor pressure </a:t>
            </a:r>
            <a:endParaRPr lang="en-US" sz="1600" b="0" kern="0" dirty="0">
              <a:solidFill>
                <a:srgbClr val="333399"/>
              </a:solidFill>
              <a:cs typeface="Arial"/>
            </a:endParaRPr>
          </a:p>
          <a:p>
            <a:pPr lvl="1"/>
            <a:r>
              <a:rPr lang="en-US" sz="1600" b="0" kern="0" dirty="0">
                <a:ea typeface="ＭＳ Ｐゴシック"/>
                <a:cs typeface="Arial"/>
              </a:rPr>
              <a:t>For smaller mass fractions, the risk that enough of the volatile is present in the sample to achieve the pressure is increased</a:t>
            </a:r>
          </a:p>
          <a:p>
            <a:pPr marL="0" indent="0">
              <a:buNone/>
            </a:pPr>
            <a:endParaRPr lang="en-US" sz="1600" b="0" kern="0" dirty="0">
              <a:solidFill>
                <a:srgbClr val="333399"/>
              </a:solidFill>
              <a:cs typeface="Arial"/>
            </a:endParaRPr>
          </a:p>
          <a:p>
            <a:endParaRPr lang="en-US" sz="1400" b="0" kern="0" dirty="0">
              <a:solidFill>
                <a:srgbClr val="333399"/>
              </a:solidFill>
              <a:cs typeface="Arial"/>
            </a:endParaRPr>
          </a:p>
        </p:txBody>
      </p:sp>
      <p:pic>
        <p:nvPicPr>
          <p:cNvPr id="11" name="Picture 10">
            <a:extLst>
              <a:ext uri="{FF2B5EF4-FFF2-40B4-BE49-F238E27FC236}">
                <a16:creationId xmlns:a16="http://schemas.microsoft.com/office/drawing/2014/main" id="{474FA012-04D6-4E7E-4167-52B594468D8B}"/>
              </a:ext>
            </a:extLst>
          </p:cNvPr>
          <p:cNvPicPr>
            <a:picLocks noChangeAspect="1"/>
          </p:cNvPicPr>
          <p:nvPr/>
        </p:nvPicPr>
        <p:blipFill>
          <a:blip r:embed="rId3"/>
          <a:stretch>
            <a:fillRect/>
          </a:stretch>
        </p:blipFill>
        <p:spPr>
          <a:xfrm>
            <a:off x="8077131" y="900664"/>
            <a:ext cx="3492087" cy="2030757"/>
          </a:xfrm>
          <a:prstGeom prst="rect">
            <a:avLst/>
          </a:prstGeom>
        </p:spPr>
      </p:pic>
      <p:sp>
        <p:nvSpPr>
          <p:cNvPr id="13" name="Content Placeholder 2">
            <a:extLst>
              <a:ext uri="{FF2B5EF4-FFF2-40B4-BE49-F238E27FC236}">
                <a16:creationId xmlns:a16="http://schemas.microsoft.com/office/drawing/2014/main" id="{F1FD54D9-4521-A8E3-60B0-57BB266652F3}"/>
              </a:ext>
            </a:extLst>
          </p:cNvPr>
          <p:cNvSpPr txBox="1">
            <a:spLocks/>
          </p:cNvSpPr>
          <p:nvPr/>
        </p:nvSpPr>
        <p:spPr bwMode="auto">
          <a:xfrm>
            <a:off x="8279100" y="2919202"/>
            <a:ext cx="278397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050" b="0" kern="0">
                <a:ea typeface="ＭＳ Ｐゴシック"/>
              </a:rPr>
              <a:t>FROSTE SSC Anatomy (Not to Scale)</a:t>
            </a:r>
            <a:endParaRPr lang="en-US" sz="1050" b="0" kern="0">
              <a:solidFill>
                <a:schemeClr val="tx1"/>
              </a:solidFill>
            </a:endParaRPr>
          </a:p>
        </p:txBody>
      </p:sp>
      <p:pic>
        <p:nvPicPr>
          <p:cNvPr id="9" name="Picture 8">
            <a:extLst>
              <a:ext uri="{FF2B5EF4-FFF2-40B4-BE49-F238E27FC236}">
                <a16:creationId xmlns:a16="http://schemas.microsoft.com/office/drawing/2014/main" id="{39C510C8-7687-991E-DBAA-6A72BB5B960C}"/>
              </a:ext>
            </a:extLst>
          </p:cNvPr>
          <p:cNvPicPr>
            <a:picLocks noChangeAspect="1"/>
          </p:cNvPicPr>
          <p:nvPr/>
        </p:nvPicPr>
        <p:blipFill>
          <a:blip r:embed="rId4"/>
          <a:stretch>
            <a:fillRect/>
          </a:stretch>
        </p:blipFill>
        <p:spPr>
          <a:xfrm>
            <a:off x="8431627" y="6020284"/>
            <a:ext cx="2617442" cy="1465607"/>
          </a:xfrm>
          <a:prstGeom prst="rect">
            <a:avLst/>
          </a:prstGeom>
        </p:spPr>
      </p:pic>
      <p:pic>
        <p:nvPicPr>
          <p:cNvPr id="12" name="Picture 11">
            <a:extLst>
              <a:ext uri="{FF2B5EF4-FFF2-40B4-BE49-F238E27FC236}">
                <a16:creationId xmlns:a16="http://schemas.microsoft.com/office/drawing/2014/main" id="{F0A62137-0F31-24AE-1DC3-8D25EB0FE0E4}"/>
              </a:ext>
            </a:extLst>
          </p:cNvPr>
          <p:cNvPicPr>
            <a:picLocks noChangeAspect="1"/>
          </p:cNvPicPr>
          <p:nvPr/>
        </p:nvPicPr>
        <p:blipFill>
          <a:blip r:embed="rId5"/>
          <a:stretch>
            <a:fillRect/>
          </a:stretch>
        </p:blipFill>
        <p:spPr>
          <a:xfrm>
            <a:off x="7982295" y="5369753"/>
            <a:ext cx="3692801" cy="646320"/>
          </a:xfrm>
          <a:prstGeom prst="rect">
            <a:avLst/>
          </a:prstGeom>
        </p:spPr>
      </p:pic>
      <p:grpSp>
        <p:nvGrpSpPr>
          <p:cNvPr id="8" name="Group 7">
            <a:extLst>
              <a:ext uri="{FF2B5EF4-FFF2-40B4-BE49-F238E27FC236}">
                <a16:creationId xmlns:a16="http://schemas.microsoft.com/office/drawing/2014/main" id="{3D9C4B89-5AEE-8407-3C13-AE5E05A20D4C}"/>
              </a:ext>
            </a:extLst>
          </p:cNvPr>
          <p:cNvGrpSpPr/>
          <p:nvPr/>
        </p:nvGrpSpPr>
        <p:grpSpPr>
          <a:xfrm>
            <a:off x="0" y="-5347"/>
            <a:ext cx="1073791" cy="847147"/>
            <a:chOff x="0" y="-5347"/>
            <a:chExt cx="1073791" cy="847147"/>
          </a:xfrm>
        </p:grpSpPr>
        <p:sp>
          <p:nvSpPr>
            <p:cNvPr id="3" name="Rectangle 2">
              <a:extLst>
                <a:ext uri="{FF2B5EF4-FFF2-40B4-BE49-F238E27FC236}">
                  <a16:creationId xmlns:a16="http://schemas.microsoft.com/office/drawing/2014/main" id="{43F86811-5B01-22E8-0DE0-59D72BDA0FC7}"/>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C7776D3D-D7E8-864E-FE94-405837C94743}"/>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399868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E24AC-8EC8-4923-6E49-6EB0D5BD0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9C956-9B1D-7BD7-D8B8-9A269B7FD890}"/>
              </a:ext>
            </a:extLst>
          </p:cNvPr>
          <p:cNvSpPr>
            <a:spLocks noGrp="1"/>
          </p:cNvSpPr>
          <p:nvPr>
            <p:ph type="title"/>
          </p:nvPr>
        </p:nvSpPr>
        <p:spPr/>
        <p:txBody>
          <a:bodyPr/>
          <a:lstStyle/>
          <a:p>
            <a:r>
              <a:rPr lang="en-US">
                <a:ea typeface="ＭＳ Ｐゴシック"/>
                <a:cs typeface="Arial"/>
              </a:rPr>
              <a:t>Conclusion/Forward Work</a:t>
            </a:r>
            <a:endParaRPr lang="en-US">
              <a:cs typeface="Arial"/>
            </a:endParaRPr>
          </a:p>
        </p:txBody>
      </p:sp>
      <p:sp>
        <p:nvSpPr>
          <p:cNvPr id="3" name="Content Placeholder 2">
            <a:extLst>
              <a:ext uri="{FF2B5EF4-FFF2-40B4-BE49-F238E27FC236}">
                <a16:creationId xmlns:a16="http://schemas.microsoft.com/office/drawing/2014/main" id="{B3D3D1FB-CC64-9EB3-D7FD-53B70C9C24F0}"/>
              </a:ext>
            </a:extLst>
          </p:cNvPr>
          <p:cNvSpPr>
            <a:spLocks noGrp="1"/>
          </p:cNvSpPr>
          <p:nvPr>
            <p:ph idx="1"/>
          </p:nvPr>
        </p:nvSpPr>
        <p:spPr/>
        <p:txBody>
          <a:bodyPr/>
          <a:lstStyle/>
          <a:p>
            <a:pPr>
              <a:buFont typeface="Arial"/>
              <a:buChar char="•"/>
            </a:pPr>
            <a:r>
              <a:rPr lang="en-US" dirty="0">
                <a:ea typeface="ＭＳ Ｐゴシック"/>
                <a:cs typeface="Arial"/>
              </a:rPr>
              <a:t>Preliminary SSC trade studies have shown reasonable thermal performance and only requiring the use of one cryocooler.</a:t>
            </a:r>
          </a:p>
          <a:p>
            <a:pPr>
              <a:buFont typeface="Arial"/>
              <a:buChar char="•"/>
            </a:pPr>
            <a:r>
              <a:rPr lang="en-US" dirty="0">
                <a:ea typeface="ＭＳ Ｐゴシック"/>
                <a:cs typeface="Arial"/>
              </a:rPr>
              <a:t>Determined cryocooler could be conductively tied to SSC using thermal strap vs fluid loop.</a:t>
            </a:r>
          </a:p>
          <a:p>
            <a:pPr>
              <a:buFont typeface="Arial"/>
              <a:buChar char="•"/>
            </a:pPr>
            <a:r>
              <a:rPr lang="en-US" dirty="0">
                <a:ea typeface="ＭＳ Ｐゴシック"/>
                <a:cs typeface="Arial"/>
              </a:rPr>
              <a:t>Additive manufactured proof of concept SSC and perform thermal vacuum testing to verify thermal performance.</a:t>
            </a:r>
          </a:p>
          <a:p>
            <a:pPr>
              <a:buFont typeface="Arial"/>
              <a:buChar char="•"/>
            </a:pPr>
            <a:r>
              <a:rPr lang="en-US" dirty="0">
                <a:ea typeface="ＭＳ Ｐゴシック"/>
                <a:cs typeface="Arial"/>
              </a:rPr>
              <a:t>Thermal vacuum testing to validate PCM candidates' characteristics.</a:t>
            </a:r>
          </a:p>
          <a:p>
            <a:pPr>
              <a:buFont typeface="Arial"/>
              <a:buChar char="•"/>
            </a:pPr>
            <a:r>
              <a:rPr lang="en-US" dirty="0">
                <a:ea typeface="ＭＳ Ｐゴシック"/>
                <a:cs typeface="Arial"/>
              </a:rPr>
              <a:t>Provide thermal models for PCM testing and additively manufactured SSC.</a:t>
            </a:r>
          </a:p>
          <a:p>
            <a:pPr>
              <a:buFont typeface="Arial"/>
              <a:buChar char="•"/>
            </a:pPr>
            <a:r>
              <a:rPr lang="en-US" dirty="0">
                <a:ea typeface="ＭＳ Ｐゴシック"/>
                <a:cs typeface="Arial"/>
              </a:rPr>
              <a:t>Complete Thermal Analysis Report by end of FY25.</a:t>
            </a:r>
          </a:p>
        </p:txBody>
      </p:sp>
      <p:sp>
        <p:nvSpPr>
          <p:cNvPr id="4" name="Footer Placeholder 3">
            <a:extLst>
              <a:ext uri="{FF2B5EF4-FFF2-40B4-BE49-F238E27FC236}">
                <a16:creationId xmlns:a16="http://schemas.microsoft.com/office/drawing/2014/main" id="{10F7625E-0E25-858C-0656-1D0900E5A0B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C0AD2363-A6E4-A48D-9E17-C1FE87A9E8DE}"/>
              </a:ext>
            </a:extLst>
          </p:cNvPr>
          <p:cNvSpPr>
            <a:spLocks noGrp="1"/>
          </p:cNvSpPr>
          <p:nvPr>
            <p:ph type="sldNum" sz="quarter" idx="12"/>
          </p:nvPr>
        </p:nvSpPr>
        <p:spPr/>
        <p:txBody>
          <a:bodyPr/>
          <a:lstStyle/>
          <a:p>
            <a:fld id="{33F42015-0FC7-4B0E-8D2B-76EADF48D957}" type="slidenum">
              <a:rPr lang="en-US" smtClean="0"/>
              <a:pPr/>
              <a:t>11</a:t>
            </a:fld>
            <a:endParaRPr lang="en-US"/>
          </a:p>
        </p:txBody>
      </p:sp>
      <p:grpSp>
        <p:nvGrpSpPr>
          <p:cNvPr id="6" name="Group 5">
            <a:extLst>
              <a:ext uri="{FF2B5EF4-FFF2-40B4-BE49-F238E27FC236}">
                <a16:creationId xmlns:a16="http://schemas.microsoft.com/office/drawing/2014/main" id="{506E16A0-0FFF-6C4F-9CB7-8B85FC813F17}"/>
              </a:ext>
            </a:extLst>
          </p:cNvPr>
          <p:cNvGrpSpPr/>
          <p:nvPr/>
        </p:nvGrpSpPr>
        <p:grpSpPr>
          <a:xfrm>
            <a:off x="0" y="-5347"/>
            <a:ext cx="1073791" cy="847147"/>
            <a:chOff x="0" y="-5347"/>
            <a:chExt cx="1073791" cy="847147"/>
          </a:xfrm>
        </p:grpSpPr>
        <p:sp>
          <p:nvSpPr>
            <p:cNvPr id="7" name="Rectangle 6">
              <a:extLst>
                <a:ext uri="{FF2B5EF4-FFF2-40B4-BE49-F238E27FC236}">
                  <a16:creationId xmlns:a16="http://schemas.microsoft.com/office/drawing/2014/main" id="{AC19AA70-B468-76DA-B70B-1685DACC05CA}"/>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Rectangle 7">
              <a:extLst>
                <a:ext uri="{FF2B5EF4-FFF2-40B4-BE49-F238E27FC236}">
                  <a16:creationId xmlns:a16="http://schemas.microsoft.com/office/drawing/2014/main" id="{57B83CDE-24EC-41F8-ED19-E4E73FD83CC2}"/>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59975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5D64-2BD0-EC2A-DC34-4F8313AA75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DC0DA-2A39-1660-43D8-9A66C8480D4B}"/>
              </a:ext>
            </a:extLst>
          </p:cNvPr>
          <p:cNvSpPr>
            <a:spLocks noGrp="1"/>
          </p:cNvSpPr>
          <p:nvPr>
            <p:ph idx="1"/>
          </p:nvPr>
        </p:nvSpPr>
        <p:spPr/>
        <p:txBody>
          <a:bodyPr/>
          <a:lstStyle/>
          <a:p>
            <a:pPr marL="0" indent="0" algn="ctr">
              <a:buNone/>
            </a:pPr>
            <a:endParaRPr lang="en-US">
              <a:ea typeface="ＭＳ Ｐゴシック"/>
              <a:cs typeface="Arial"/>
            </a:endParaRPr>
          </a:p>
          <a:p>
            <a:pPr marL="0" indent="0" algn="ctr">
              <a:buNone/>
            </a:pPr>
            <a:endParaRPr lang="en-US">
              <a:ea typeface="ＭＳ Ｐゴシック"/>
              <a:cs typeface="Arial"/>
            </a:endParaRPr>
          </a:p>
          <a:p>
            <a:pPr marL="0" indent="0" algn="ctr">
              <a:buNone/>
            </a:pPr>
            <a:endParaRPr lang="en-US">
              <a:ea typeface="ＭＳ Ｐゴシック"/>
              <a:cs typeface="Arial"/>
            </a:endParaRPr>
          </a:p>
          <a:p>
            <a:pPr marL="0" indent="0" algn="ctr">
              <a:buNone/>
            </a:pPr>
            <a:endParaRPr lang="en-US" b="1">
              <a:ea typeface="ＭＳ Ｐゴシック"/>
              <a:cs typeface="Arial"/>
            </a:endParaRPr>
          </a:p>
          <a:p>
            <a:pPr marL="0" indent="0" algn="ctr">
              <a:buNone/>
            </a:pPr>
            <a:r>
              <a:rPr lang="en-US" b="1">
                <a:ea typeface="ＭＳ Ｐゴシック"/>
                <a:cs typeface="Arial"/>
              </a:rPr>
              <a:t>Thank you for your attention!</a:t>
            </a:r>
            <a:endParaRPr lang="en-US" b="1">
              <a:cs typeface="Arial"/>
            </a:endParaRPr>
          </a:p>
          <a:p>
            <a:pPr marL="0" indent="0" algn="ctr">
              <a:buNone/>
            </a:pPr>
            <a:r>
              <a:rPr lang="en-US" b="1">
                <a:ea typeface="ＭＳ Ｐゴシック"/>
                <a:cs typeface="Arial"/>
              </a:rPr>
              <a:t>Questions? </a:t>
            </a:r>
            <a:endParaRPr lang="en-US" b="1">
              <a:cs typeface="Arial"/>
            </a:endParaRPr>
          </a:p>
        </p:txBody>
      </p:sp>
      <p:sp>
        <p:nvSpPr>
          <p:cNvPr id="4" name="Footer Placeholder 3">
            <a:extLst>
              <a:ext uri="{FF2B5EF4-FFF2-40B4-BE49-F238E27FC236}">
                <a16:creationId xmlns:a16="http://schemas.microsoft.com/office/drawing/2014/main" id="{35F0D680-FCEA-8C55-4310-2F6B57E57ED8}"/>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695D9CBE-24E1-3787-3531-83C223FA9A6D}"/>
              </a:ext>
            </a:extLst>
          </p:cNvPr>
          <p:cNvSpPr>
            <a:spLocks noGrp="1"/>
          </p:cNvSpPr>
          <p:nvPr>
            <p:ph type="sldNum" sz="quarter" idx="12"/>
          </p:nvPr>
        </p:nvSpPr>
        <p:spPr/>
        <p:txBody>
          <a:bodyPr/>
          <a:lstStyle/>
          <a:p>
            <a:fld id="{33F42015-0FC7-4B0E-8D2B-76EADF48D957}" type="slidenum">
              <a:rPr lang="en-US" smtClean="0"/>
              <a:pPr/>
              <a:t>12</a:t>
            </a:fld>
            <a:endParaRPr lang="en-US"/>
          </a:p>
        </p:txBody>
      </p:sp>
      <p:grpSp>
        <p:nvGrpSpPr>
          <p:cNvPr id="2" name="Group 1">
            <a:extLst>
              <a:ext uri="{FF2B5EF4-FFF2-40B4-BE49-F238E27FC236}">
                <a16:creationId xmlns:a16="http://schemas.microsoft.com/office/drawing/2014/main" id="{A5DF5994-B123-C04C-188D-5E8FC6EF7D44}"/>
              </a:ext>
            </a:extLst>
          </p:cNvPr>
          <p:cNvGrpSpPr/>
          <p:nvPr/>
        </p:nvGrpSpPr>
        <p:grpSpPr>
          <a:xfrm>
            <a:off x="0" y="-5347"/>
            <a:ext cx="1073791" cy="847147"/>
            <a:chOff x="0" y="-5347"/>
            <a:chExt cx="1073791" cy="847147"/>
          </a:xfrm>
        </p:grpSpPr>
        <p:sp>
          <p:nvSpPr>
            <p:cNvPr id="6" name="Rectangle 5">
              <a:extLst>
                <a:ext uri="{FF2B5EF4-FFF2-40B4-BE49-F238E27FC236}">
                  <a16:creationId xmlns:a16="http://schemas.microsoft.com/office/drawing/2014/main" id="{BB55DB33-2350-0C00-6049-3A66E6170234}"/>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1B46B4D0-D1DE-F089-DBE0-CF86208DD4FE}"/>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19495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332C-35DE-1C11-07C4-652ABEAE4F53}"/>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90C66A6D-35BF-AF6F-E99C-11A31CF5B70D}"/>
              </a:ext>
            </a:extLst>
          </p:cNvPr>
          <p:cNvSpPr>
            <a:spLocks noGrp="1"/>
          </p:cNvSpPr>
          <p:nvPr>
            <p:ph idx="1"/>
          </p:nvPr>
        </p:nvSpPr>
        <p:spPr/>
        <p:txBody>
          <a:bodyPr/>
          <a:lstStyle/>
          <a:p>
            <a:pPr marL="0" indent="0">
              <a:buNone/>
            </a:pPr>
            <a:r>
              <a:rPr lang="en-US" sz="1300" dirty="0">
                <a:ea typeface="ＭＳ Ｐゴシック"/>
              </a:rPr>
              <a:t>[1] E. </a:t>
            </a:r>
            <a:r>
              <a:rPr lang="en-US" sz="1300" dirty="0" err="1">
                <a:ea typeface="ＭＳ Ｐゴシック"/>
              </a:rPr>
              <a:t>Mazarico</a:t>
            </a:r>
            <a:r>
              <a:rPr lang="en-US" sz="1300" dirty="0">
                <a:ea typeface="ＭＳ Ｐゴシック"/>
              </a:rPr>
              <a:t>, G.A. Neumann, D.E. Smith, et al., “Illumination conditions of the lunar polar regions using LOLA topography” (2011). Icarus, 211, pp.1066-1081, Available: https://www.sciencedirect.com/science/article/pii/S0019103510004203?via%3Dihub </a:t>
            </a:r>
            <a:endParaRPr lang="en-US" sz="1300" dirty="0">
              <a:ea typeface="ＭＳ Ｐゴシック"/>
              <a:cs typeface="Arial"/>
            </a:endParaRPr>
          </a:p>
          <a:p>
            <a:pPr marL="0" indent="0" algn="l">
              <a:buNone/>
            </a:pPr>
            <a:endParaRPr lang="en-US" sz="1300" dirty="0">
              <a:cs typeface="Arial"/>
            </a:endParaRPr>
          </a:p>
          <a:p>
            <a:pPr marL="0" indent="0">
              <a:buNone/>
            </a:pPr>
            <a:r>
              <a:rPr lang="en-US" sz="1300" dirty="0">
                <a:ea typeface="ＭＳ Ｐゴシック"/>
              </a:rPr>
              <a:t>[2] B. Hamill, “Development of an Equation to Characterize Heat Flux Through IMLI and A Method to Implement in Thermal Desktop®” (2014). NASA TFAWS, Available: https://ntrs.nasa.gov/citations/20240009584 </a:t>
            </a:r>
            <a:endParaRPr lang="en-US" sz="1300" dirty="0">
              <a:ea typeface="ＭＳ Ｐゴシック"/>
              <a:cs typeface="Arial"/>
            </a:endParaRPr>
          </a:p>
          <a:p>
            <a:pPr marL="0" indent="0" algn="l">
              <a:buNone/>
            </a:pPr>
            <a:endParaRPr lang="en-US" sz="1300" dirty="0">
              <a:cs typeface="Arial"/>
            </a:endParaRPr>
          </a:p>
          <a:p>
            <a:pPr marL="0" indent="0">
              <a:buNone/>
            </a:pPr>
            <a:r>
              <a:rPr lang="en-US" sz="1300" dirty="0">
                <a:ea typeface="ＭＳ Ｐゴシック"/>
              </a:rPr>
              <a:t>[3] Yang et al., “A Comprehensive Review on Sub-Zero Temperature Cold Thermal Energy Storage Materials, Technologies and Applications,” Journal of Applied Energy, Vol. 288, 2021.</a:t>
            </a:r>
            <a:endParaRPr lang="en-US" sz="1300" dirty="0">
              <a:ea typeface="ＭＳ Ｐゴシック"/>
              <a:cs typeface="Arial"/>
            </a:endParaRPr>
          </a:p>
          <a:p>
            <a:pPr marL="0" indent="0">
              <a:buNone/>
            </a:pPr>
            <a:r>
              <a:rPr lang="en-US" sz="1300" dirty="0">
                <a:ea typeface="ＭＳ Ｐゴシック"/>
              </a:rPr>
              <a:t>https://www.sciencedirect.com/science/article/pii/S0306261921001033#f0160</a:t>
            </a:r>
          </a:p>
          <a:p>
            <a:pPr marL="0" indent="0">
              <a:buNone/>
            </a:pPr>
            <a:endParaRPr lang="en-US" sz="1300" dirty="0">
              <a:ea typeface="ＭＳ Ｐゴシック"/>
              <a:cs typeface="Arial"/>
            </a:endParaRPr>
          </a:p>
          <a:p>
            <a:pPr marL="0" indent="0">
              <a:buNone/>
            </a:pPr>
            <a:r>
              <a:rPr lang="en-US" sz="1300" dirty="0">
                <a:ea typeface="ＭＳ Ｐゴシック"/>
                <a:cs typeface="Arial"/>
              </a:rPr>
              <a:t>[4] Zhang, Jo Ann, David A. Paige. "</a:t>
            </a:r>
            <a:r>
              <a:rPr lang="en-US" sz="1300" dirty="0">
                <a:ea typeface="+mn-lt"/>
                <a:cs typeface="+mn-lt"/>
              </a:rPr>
              <a:t>Cold-Trapped Organic Compounds at the Poles of the Moon and Mercury: Implications for Origins</a:t>
            </a:r>
            <a:r>
              <a:rPr lang="en-US" sz="1300" dirty="0">
                <a:ea typeface="ＭＳ Ｐゴシック"/>
                <a:cs typeface="Arial"/>
              </a:rPr>
              <a:t>." Geophysical Research Letters, vol. 36, no. 16, 2009 Available: https://doi.org/10.1029/2009gl038614.  </a:t>
            </a:r>
            <a:endParaRPr lang="en-US" sz="1300" dirty="0">
              <a:solidFill>
                <a:srgbClr val="000000"/>
              </a:solidFill>
              <a:cs typeface="Arial"/>
            </a:endParaRPr>
          </a:p>
          <a:p>
            <a:pPr marL="0" indent="0">
              <a:buNone/>
            </a:pPr>
            <a:endParaRPr lang="en-US" sz="1300" dirty="0">
              <a:ea typeface="ＭＳ Ｐゴシック"/>
              <a:cs typeface="Arial"/>
            </a:endParaRPr>
          </a:p>
          <a:p>
            <a:pPr marL="0" indent="0">
              <a:buNone/>
            </a:pPr>
            <a:r>
              <a:rPr lang="en-US" sz="1300" dirty="0">
                <a:ea typeface="ＭＳ Ｐゴシック"/>
                <a:cs typeface="Arial"/>
              </a:rPr>
              <a:t>[5] Fray, N., and B. Schmitt. "Sublimation of Ices of Astrophysical Interest: A Bibliographic Review." Planetary and Space Science, vol. 57, no. 14-15, 2009, pp. 2053-2080., Available: https://doi.org/10.1016/j.pss.2009.09.011. </a:t>
            </a:r>
          </a:p>
          <a:p>
            <a:pPr marL="0" indent="0">
              <a:buNone/>
            </a:pPr>
            <a:endParaRPr lang="en-US" sz="1300" dirty="0">
              <a:ea typeface="ＭＳ Ｐゴシック"/>
              <a:cs typeface="Arial"/>
            </a:endParaRPr>
          </a:p>
          <a:p>
            <a:pPr marL="0" indent="0">
              <a:buNone/>
            </a:pPr>
            <a:r>
              <a:rPr lang="en-US" sz="1300" dirty="0">
                <a:ea typeface="ＭＳ Ｐゴシック"/>
                <a:cs typeface="Arial"/>
              </a:rPr>
              <a:t>[6] SLS-SPEC-159: Cross Program Design Specifications for Natural Environment  Available: https://ntrs.nasa.gov/citations/20210024522</a:t>
            </a:r>
          </a:p>
          <a:p>
            <a:pPr marL="0" indent="0">
              <a:buNone/>
            </a:pPr>
            <a:endParaRPr lang="en-US" sz="1300" dirty="0">
              <a:ea typeface="ＭＳ Ｐゴシック"/>
              <a:cs typeface="Arial"/>
            </a:endParaRPr>
          </a:p>
          <a:p>
            <a:pPr marL="0" indent="0">
              <a:buNone/>
            </a:pPr>
            <a:r>
              <a:rPr lang="en-US" sz="1300" dirty="0">
                <a:ea typeface="+mn-lt"/>
                <a:cs typeface="+mn-lt"/>
              </a:rPr>
              <a:t>The “PCM Thermal Properties” are from “A comprehensive review on sub-zero temperature cold thermal energy storage materials, technologies, and applications: State of the art and recent developments (https://www.sciencedirect.com/science/article/</a:t>
            </a:r>
            <a:r>
              <a:rPr lang="en-US" sz="1300" dirty="0" err="1">
                <a:ea typeface="+mn-lt"/>
                <a:cs typeface="+mn-lt"/>
              </a:rPr>
              <a:t>pii</a:t>
            </a:r>
            <a:r>
              <a:rPr lang="en-US" sz="1300" dirty="0">
                <a:ea typeface="+mn-lt"/>
                <a:cs typeface="+mn-lt"/>
              </a:rPr>
              <a:t>/S0306261921001033).” This reference is licensed under the Creative Commons Attribution-</a:t>
            </a:r>
            <a:r>
              <a:rPr lang="en-US" sz="1300" dirty="0" err="1">
                <a:ea typeface="+mn-lt"/>
                <a:cs typeface="+mn-lt"/>
              </a:rPr>
              <a:t>NonCommercial</a:t>
            </a:r>
            <a:r>
              <a:rPr lang="en-US" sz="1300" dirty="0">
                <a:ea typeface="+mn-lt"/>
                <a:cs typeface="+mn-lt"/>
              </a:rPr>
              <a:t>-</a:t>
            </a:r>
            <a:r>
              <a:rPr lang="en-US" sz="1300" dirty="0" err="1">
                <a:ea typeface="+mn-lt"/>
                <a:cs typeface="+mn-lt"/>
              </a:rPr>
              <a:t>NoDerivatives</a:t>
            </a:r>
            <a:r>
              <a:rPr lang="en-US" sz="1300" dirty="0">
                <a:ea typeface="+mn-lt"/>
                <a:cs typeface="+mn-lt"/>
              </a:rPr>
              <a:t> 4.0 International License (https://creativecommons.org/licenses/by-nc-nd/4.0/).</a:t>
            </a:r>
          </a:p>
        </p:txBody>
      </p:sp>
      <p:sp>
        <p:nvSpPr>
          <p:cNvPr id="4" name="Footer Placeholder 3">
            <a:extLst>
              <a:ext uri="{FF2B5EF4-FFF2-40B4-BE49-F238E27FC236}">
                <a16:creationId xmlns:a16="http://schemas.microsoft.com/office/drawing/2014/main" id="{C0E3BCA8-402C-E948-FB93-CCCDEF988901}"/>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5922CF2-AED2-08D0-41EE-AF6C0AA0B66E}"/>
              </a:ext>
            </a:extLst>
          </p:cNvPr>
          <p:cNvSpPr>
            <a:spLocks noGrp="1"/>
          </p:cNvSpPr>
          <p:nvPr>
            <p:ph type="sldNum" sz="quarter" idx="12"/>
          </p:nvPr>
        </p:nvSpPr>
        <p:spPr/>
        <p:txBody>
          <a:bodyPr/>
          <a:lstStyle/>
          <a:p>
            <a:fld id="{33F42015-0FC7-4B0E-8D2B-76EADF48D957}" type="slidenum">
              <a:rPr lang="en-US" smtClean="0"/>
              <a:pPr/>
              <a:t>13</a:t>
            </a:fld>
            <a:endParaRPr lang="en-US"/>
          </a:p>
        </p:txBody>
      </p:sp>
      <p:sp>
        <p:nvSpPr>
          <p:cNvPr id="6" name="Rectangle 5">
            <a:hlinkClick r:id="rId2"/>
            <a:extLst>
              <a:ext uri="{FF2B5EF4-FFF2-40B4-BE49-F238E27FC236}">
                <a16:creationId xmlns:a16="http://schemas.microsoft.com/office/drawing/2014/main" id="{A4962611-1CBE-3FFB-047C-D6A6F772AFF1}"/>
              </a:ext>
            </a:extLst>
          </p:cNvPr>
          <p:cNvSpPr/>
          <p:nvPr/>
        </p:nvSpPr>
        <p:spPr bwMode="auto">
          <a:xfrm>
            <a:off x="2553728" y="1130849"/>
            <a:ext cx="6219569"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7" name="Rectangle 6">
            <a:hlinkClick r:id="rId3"/>
            <a:extLst>
              <a:ext uri="{FF2B5EF4-FFF2-40B4-BE49-F238E27FC236}">
                <a16:creationId xmlns:a16="http://schemas.microsoft.com/office/drawing/2014/main" id="{3145B415-CA4A-0F39-9BEC-F3DF1E047DD7}"/>
              </a:ext>
            </a:extLst>
          </p:cNvPr>
          <p:cNvSpPr/>
          <p:nvPr/>
        </p:nvSpPr>
        <p:spPr bwMode="auto">
          <a:xfrm>
            <a:off x="2625159" y="1805464"/>
            <a:ext cx="3273133"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Rectangle 8">
            <a:extLst>
              <a:ext uri="{FF2B5EF4-FFF2-40B4-BE49-F238E27FC236}">
                <a16:creationId xmlns:a16="http://schemas.microsoft.com/office/drawing/2014/main" id="{27B8E444-8851-2542-95E2-B571B89270E5}"/>
              </a:ext>
            </a:extLst>
          </p:cNvPr>
          <p:cNvSpPr/>
          <p:nvPr/>
        </p:nvSpPr>
        <p:spPr bwMode="auto">
          <a:xfrm>
            <a:off x="2158313" y="3597876"/>
            <a:ext cx="3501081" cy="164756"/>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0" name="Rectangle 9">
            <a:hlinkClick r:id="rId4"/>
            <a:extLst>
              <a:ext uri="{FF2B5EF4-FFF2-40B4-BE49-F238E27FC236}">
                <a16:creationId xmlns:a16="http://schemas.microsoft.com/office/drawing/2014/main" id="{6C775B35-5115-5FAB-349A-26475445D24C}"/>
              </a:ext>
            </a:extLst>
          </p:cNvPr>
          <p:cNvSpPr/>
          <p:nvPr/>
        </p:nvSpPr>
        <p:spPr bwMode="auto">
          <a:xfrm>
            <a:off x="654379" y="2686707"/>
            <a:ext cx="5803076"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Rectangle 10">
            <a:hlinkClick r:id="rId5"/>
            <a:extLst>
              <a:ext uri="{FF2B5EF4-FFF2-40B4-BE49-F238E27FC236}">
                <a16:creationId xmlns:a16="http://schemas.microsoft.com/office/drawing/2014/main" id="{3D48DA2C-1E0D-435F-0111-53EA255CD4EC}"/>
              </a:ext>
            </a:extLst>
          </p:cNvPr>
          <p:cNvSpPr/>
          <p:nvPr/>
        </p:nvSpPr>
        <p:spPr bwMode="auto">
          <a:xfrm>
            <a:off x="5270200" y="3407376"/>
            <a:ext cx="2819358"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2" name="Rectangle 11">
            <a:hlinkClick r:id="rId6"/>
            <a:extLst>
              <a:ext uri="{FF2B5EF4-FFF2-40B4-BE49-F238E27FC236}">
                <a16:creationId xmlns:a16="http://schemas.microsoft.com/office/drawing/2014/main" id="{DF54C758-E2E5-5F75-A9E3-8A910234B3A2}"/>
              </a:ext>
            </a:extLst>
          </p:cNvPr>
          <p:cNvSpPr/>
          <p:nvPr/>
        </p:nvSpPr>
        <p:spPr bwMode="auto">
          <a:xfrm>
            <a:off x="3311295" y="4034970"/>
            <a:ext cx="3146159"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3" name="Rectangle 12">
            <a:hlinkClick r:id="rId7"/>
            <a:extLst>
              <a:ext uri="{FF2B5EF4-FFF2-40B4-BE49-F238E27FC236}">
                <a16:creationId xmlns:a16="http://schemas.microsoft.com/office/drawing/2014/main" id="{6640FDDA-0658-8690-4425-88386E1D47F1}"/>
              </a:ext>
            </a:extLst>
          </p:cNvPr>
          <p:cNvSpPr/>
          <p:nvPr/>
        </p:nvSpPr>
        <p:spPr bwMode="auto">
          <a:xfrm>
            <a:off x="7489719" y="4497487"/>
            <a:ext cx="3392466"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Rectangle 7">
            <a:hlinkClick r:id="rId8"/>
            <a:extLst>
              <a:ext uri="{FF2B5EF4-FFF2-40B4-BE49-F238E27FC236}">
                <a16:creationId xmlns:a16="http://schemas.microsoft.com/office/drawing/2014/main" id="{F07B12F0-7E7E-6CDB-A258-DA22CF5BC8B0}"/>
              </a:ext>
            </a:extLst>
          </p:cNvPr>
          <p:cNvSpPr/>
          <p:nvPr/>
        </p:nvSpPr>
        <p:spPr bwMode="auto">
          <a:xfrm>
            <a:off x="654378" y="5574751"/>
            <a:ext cx="3901146"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nvGrpSpPr>
          <p:cNvPr id="14" name="Group 13">
            <a:extLst>
              <a:ext uri="{FF2B5EF4-FFF2-40B4-BE49-F238E27FC236}">
                <a16:creationId xmlns:a16="http://schemas.microsoft.com/office/drawing/2014/main" id="{76F4DEA5-CD6B-E76B-4733-773A8B94A359}"/>
              </a:ext>
            </a:extLst>
          </p:cNvPr>
          <p:cNvGrpSpPr/>
          <p:nvPr/>
        </p:nvGrpSpPr>
        <p:grpSpPr>
          <a:xfrm>
            <a:off x="0" y="-5347"/>
            <a:ext cx="1073791" cy="847147"/>
            <a:chOff x="0" y="-5347"/>
            <a:chExt cx="1073791" cy="847147"/>
          </a:xfrm>
        </p:grpSpPr>
        <p:sp>
          <p:nvSpPr>
            <p:cNvPr id="15" name="Rectangle 14">
              <a:extLst>
                <a:ext uri="{FF2B5EF4-FFF2-40B4-BE49-F238E27FC236}">
                  <a16:creationId xmlns:a16="http://schemas.microsoft.com/office/drawing/2014/main" id="{243128CD-B5C1-0759-FACD-A2BB5B85A1EB}"/>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866DE7E0-94CF-ECC1-CF67-CB191F2C07BC}"/>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
        <p:nvSpPr>
          <p:cNvPr id="17" name="Rectangle 16">
            <a:hlinkClick r:id="rId4"/>
            <a:extLst>
              <a:ext uri="{FF2B5EF4-FFF2-40B4-BE49-F238E27FC236}">
                <a16:creationId xmlns:a16="http://schemas.microsoft.com/office/drawing/2014/main" id="{D14CE80C-39B0-0118-0DC5-58EDC1827714}"/>
              </a:ext>
            </a:extLst>
          </p:cNvPr>
          <p:cNvSpPr/>
          <p:nvPr/>
        </p:nvSpPr>
        <p:spPr bwMode="auto">
          <a:xfrm>
            <a:off x="4975653" y="5193751"/>
            <a:ext cx="5379309" cy="3048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22644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a:t>FROSTE Overview</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mtClean="0"/>
              <a:pPr/>
              <a:t>2</a:t>
            </a:fld>
            <a:endParaRPr lang="en-US"/>
          </a:p>
        </p:txBody>
      </p:sp>
      <p:sp>
        <p:nvSpPr>
          <p:cNvPr id="9" name="Content Placeholder 8">
            <a:extLst>
              <a:ext uri="{FF2B5EF4-FFF2-40B4-BE49-F238E27FC236}">
                <a16:creationId xmlns:a16="http://schemas.microsoft.com/office/drawing/2014/main" id="{CF7C2655-8CF6-4027-C0A2-5872239269E2}"/>
              </a:ext>
            </a:extLst>
          </p:cNvPr>
          <p:cNvSpPr>
            <a:spLocks noGrp="1"/>
          </p:cNvSpPr>
          <p:nvPr>
            <p:ph idx="1"/>
          </p:nvPr>
        </p:nvSpPr>
        <p:spPr>
          <a:xfrm>
            <a:off x="609600" y="914400"/>
            <a:ext cx="6875318" cy="5410200"/>
          </a:xfrm>
        </p:spPr>
        <p:txBody>
          <a:bodyPr/>
          <a:lstStyle/>
          <a:p>
            <a:r>
              <a:rPr lang="en-US" sz="2300"/>
              <a:t>Frozen Return of Samples to Earth (FROSTE) is targeting cryogenic sample return from Permanently Shadowed Regions (PSRs) at the lunar south pole.</a:t>
            </a:r>
          </a:p>
          <a:p>
            <a:r>
              <a:rPr lang="en-US" sz="2300"/>
              <a:t>Temperatures at these regions are below 100K and FROSTE will be required to maintain lunar regolith samples at these temperatures through sample collection to splashdown on Earth to preserve the trapped volatiles in the sample.</a:t>
            </a:r>
          </a:p>
          <a:p>
            <a:endParaRPr lang="en-US" sz="2800"/>
          </a:p>
        </p:txBody>
      </p:sp>
      <p:grpSp>
        <p:nvGrpSpPr>
          <p:cNvPr id="21" name="Group 20">
            <a:extLst>
              <a:ext uri="{FF2B5EF4-FFF2-40B4-BE49-F238E27FC236}">
                <a16:creationId xmlns:a16="http://schemas.microsoft.com/office/drawing/2014/main" id="{7E581627-0E2C-0987-0FF6-06DCE35F6EEE}"/>
              </a:ext>
            </a:extLst>
          </p:cNvPr>
          <p:cNvGrpSpPr/>
          <p:nvPr/>
        </p:nvGrpSpPr>
        <p:grpSpPr>
          <a:xfrm>
            <a:off x="6802833" y="914400"/>
            <a:ext cx="5897888" cy="5383204"/>
            <a:chOff x="6802833" y="914400"/>
            <a:chExt cx="5897888" cy="5383204"/>
          </a:xfrm>
        </p:grpSpPr>
        <p:grpSp>
          <p:nvGrpSpPr>
            <p:cNvPr id="3" name="Group 2">
              <a:extLst>
                <a:ext uri="{FF2B5EF4-FFF2-40B4-BE49-F238E27FC236}">
                  <a16:creationId xmlns:a16="http://schemas.microsoft.com/office/drawing/2014/main" id="{E0AE710C-76BD-544B-ECFD-4FB158383EDD}"/>
                </a:ext>
              </a:extLst>
            </p:cNvPr>
            <p:cNvGrpSpPr/>
            <p:nvPr/>
          </p:nvGrpSpPr>
          <p:grpSpPr>
            <a:xfrm>
              <a:off x="6802833" y="914400"/>
              <a:ext cx="5897888" cy="4479633"/>
              <a:chOff x="-701199" y="1623473"/>
              <a:chExt cx="5897888" cy="4479633"/>
            </a:xfrm>
          </p:grpSpPr>
          <p:pic>
            <p:nvPicPr>
              <p:cNvPr id="6" name="Picture 5">
                <a:extLst>
                  <a:ext uri="{FF2B5EF4-FFF2-40B4-BE49-F238E27FC236}">
                    <a16:creationId xmlns:a16="http://schemas.microsoft.com/office/drawing/2014/main" id="{0FAF0441-B222-ADC3-0F2A-EA713801401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2936765">
                <a:off x="-701199" y="2743092"/>
                <a:ext cx="5897888" cy="2604508"/>
              </a:xfrm>
              <a:prstGeom prst="rect">
                <a:avLst/>
              </a:prstGeom>
            </p:spPr>
          </p:pic>
          <p:grpSp>
            <p:nvGrpSpPr>
              <p:cNvPr id="7" name="Group 6">
                <a:extLst>
                  <a:ext uri="{FF2B5EF4-FFF2-40B4-BE49-F238E27FC236}">
                    <a16:creationId xmlns:a16="http://schemas.microsoft.com/office/drawing/2014/main" id="{367E86BB-2F02-892A-111E-7C8891E31CA3}"/>
                  </a:ext>
                </a:extLst>
              </p:cNvPr>
              <p:cNvGrpSpPr/>
              <p:nvPr/>
            </p:nvGrpSpPr>
            <p:grpSpPr>
              <a:xfrm>
                <a:off x="-12102" y="1623473"/>
                <a:ext cx="4379933" cy="4479633"/>
                <a:chOff x="-12102" y="1623473"/>
                <a:chExt cx="4379933" cy="4479633"/>
              </a:xfrm>
            </p:grpSpPr>
            <p:sp>
              <p:nvSpPr>
                <p:cNvPr id="8" name="TextBox 220">
                  <a:extLst>
                    <a:ext uri="{FF2B5EF4-FFF2-40B4-BE49-F238E27FC236}">
                      <a16:creationId xmlns:a16="http://schemas.microsoft.com/office/drawing/2014/main" id="{A04F503A-380C-C3A9-8A04-465EC260F121}"/>
                    </a:ext>
                  </a:extLst>
                </p:cNvPr>
                <p:cNvSpPr txBox="1"/>
                <p:nvPr/>
              </p:nvSpPr>
              <p:spPr>
                <a:xfrm>
                  <a:off x="817897" y="1623473"/>
                  <a:ext cx="129881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Stowage Interface (Notional)</a:t>
                  </a:r>
                </a:p>
              </p:txBody>
            </p:sp>
            <p:sp>
              <p:nvSpPr>
                <p:cNvPr id="10" name="TextBox 221">
                  <a:extLst>
                    <a:ext uri="{FF2B5EF4-FFF2-40B4-BE49-F238E27FC236}">
                      <a16:creationId xmlns:a16="http://schemas.microsoft.com/office/drawing/2014/main" id="{8F8433AC-7B93-F29A-373F-CC6F85FFCD35}"/>
                    </a:ext>
                  </a:extLst>
                </p:cNvPr>
                <p:cNvSpPr txBox="1"/>
                <p:nvPr/>
              </p:nvSpPr>
              <p:spPr>
                <a:xfrm>
                  <a:off x="1098980" y="2098502"/>
                  <a:ext cx="96609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Top Lid , MLI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handle</a:t>
                  </a:r>
                </a:p>
              </p:txBody>
            </p:sp>
            <p:sp>
              <p:nvSpPr>
                <p:cNvPr id="11" name="TextBox 222">
                  <a:extLst>
                    <a:ext uri="{FF2B5EF4-FFF2-40B4-BE49-F238E27FC236}">
                      <a16:creationId xmlns:a16="http://schemas.microsoft.com/office/drawing/2014/main" id="{E58CD2A0-0E05-474E-2481-ECE5898FF756}"/>
                    </a:ext>
                  </a:extLst>
                </p:cNvPr>
                <p:cNvSpPr txBox="1"/>
                <p:nvPr/>
              </p:nvSpPr>
              <p:spPr>
                <a:xfrm>
                  <a:off x="821110" y="3412495"/>
                  <a:ext cx="7479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Sample tubes</a:t>
                  </a:r>
                </a:p>
              </p:txBody>
            </p:sp>
            <p:sp>
              <p:nvSpPr>
                <p:cNvPr id="12" name="TextBox 223">
                  <a:extLst>
                    <a:ext uri="{FF2B5EF4-FFF2-40B4-BE49-F238E27FC236}">
                      <a16:creationId xmlns:a16="http://schemas.microsoft.com/office/drawing/2014/main" id="{2072A629-4DD9-112B-415A-EEC55364CAE4}"/>
                    </a:ext>
                  </a:extLst>
                </p:cNvPr>
                <p:cNvSpPr txBox="1"/>
                <p:nvPr/>
              </p:nvSpPr>
              <p:spPr>
                <a:xfrm>
                  <a:off x="-12102" y="2977630"/>
                  <a:ext cx="106747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Core Samples</a:t>
                  </a:r>
                </a:p>
              </p:txBody>
            </p:sp>
            <p:sp>
              <p:nvSpPr>
                <p:cNvPr id="13" name="TextBox 224">
                  <a:extLst>
                    <a:ext uri="{FF2B5EF4-FFF2-40B4-BE49-F238E27FC236}">
                      <a16:creationId xmlns:a16="http://schemas.microsoft.com/office/drawing/2014/main" id="{8B8AAA38-9D08-61B8-2A7F-CCEAFD66F404}"/>
                    </a:ext>
                  </a:extLst>
                </p:cNvPr>
                <p:cNvSpPr txBox="1"/>
                <p:nvPr/>
              </p:nvSpPr>
              <p:spPr>
                <a:xfrm>
                  <a:off x="1146366" y="4149873"/>
                  <a:ext cx="96539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Tube  holder</a:t>
                  </a:r>
                </a:p>
              </p:txBody>
            </p:sp>
            <p:sp>
              <p:nvSpPr>
                <p:cNvPr id="14" name="TextBox 225">
                  <a:extLst>
                    <a:ext uri="{FF2B5EF4-FFF2-40B4-BE49-F238E27FC236}">
                      <a16:creationId xmlns:a16="http://schemas.microsoft.com/office/drawing/2014/main" id="{2992F2C2-47C7-EA0D-013D-00A2FE177E01}"/>
                    </a:ext>
                  </a:extLst>
                </p:cNvPr>
                <p:cNvSpPr txBox="1"/>
                <p:nvPr/>
              </p:nvSpPr>
              <p:spPr>
                <a:xfrm>
                  <a:off x="2749631" y="2980863"/>
                  <a:ext cx="161820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Phase Change Material</a:t>
                  </a:r>
                  <a:b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(Thermal Mass)</a:t>
                  </a:r>
                </a:p>
              </p:txBody>
            </p:sp>
            <p:sp>
              <p:nvSpPr>
                <p:cNvPr id="15" name="TextBox 226">
                  <a:extLst>
                    <a:ext uri="{FF2B5EF4-FFF2-40B4-BE49-F238E27FC236}">
                      <a16:creationId xmlns:a16="http://schemas.microsoft.com/office/drawing/2014/main" id="{671B9929-74F0-5BD3-7F9D-3D3B44CA04AB}"/>
                    </a:ext>
                  </a:extLst>
                </p:cNvPr>
                <p:cNvSpPr txBox="1"/>
                <p:nvPr/>
              </p:nvSpPr>
              <p:spPr>
                <a:xfrm rot="2764411">
                  <a:off x="2857737" y="4418076"/>
                  <a:ext cx="76822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MLI wrap</a:t>
                  </a:r>
                </a:p>
              </p:txBody>
            </p:sp>
            <p:sp>
              <p:nvSpPr>
                <p:cNvPr id="16" name="TextBox 227">
                  <a:extLst>
                    <a:ext uri="{FF2B5EF4-FFF2-40B4-BE49-F238E27FC236}">
                      <a16:creationId xmlns:a16="http://schemas.microsoft.com/office/drawing/2014/main" id="{DA7AB630-6AC8-E097-CDE1-BE92272F9BC2}"/>
                    </a:ext>
                  </a:extLst>
                </p:cNvPr>
                <p:cNvSpPr txBox="1"/>
                <p:nvPr/>
              </p:nvSpPr>
              <p:spPr>
                <a:xfrm>
                  <a:off x="2435246" y="5826107"/>
                  <a:ext cx="98610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Outer Casing</a:t>
                  </a:r>
                </a:p>
              </p:txBody>
            </p:sp>
          </p:grpSp>
        </p:grpSp>
        <p:sp>
          <p:nvSpPr>
            <p:cNvPr id="18" name="Content Placeholder 8">
              <a:extLst>
                <a:ext uri="{FF2B5EF4-FFF2-40B4-BE49-F238E27FC236}">
                  <a16:creationId xmlns:a16="http://schemas.microsoft.com/office/drawing/2014/main" id="{FF36A266-E0ED-329B-41FE-9C090F5F3737}"/>
                </a:ext>
              </a:extLst>
            </p:cNvPr>
            <p:cNvSpPr txBox="1">
              <a:spLocks/>
            </p:cNvSpPr>
            <p:nvPr/>
          </p:nvSpPr>
          <p:spPr bwMode="auto">
            <a:xfrm>
              <a:off x="8259219" y="5698926"/>
              <a:ext cx="3873972" cy="5986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1200" b="0" kern="0"/>
                <a:t>MSFC Advanced Concepts Office Preliminary Design</a:t>
              </a:r>
            </a:p>
            <a:p>
              <a:endParaRPr lang="en-US" sz="1200" b="0" kern="0"/>
            </a:p>
          </p:txBody>
        </p:sp>
      </p:grpSp>
      <p:pic>
        <p:nvPicPr>
          <p:cNvPr id="17" name="Picture 16">
            <a:extLst>
              <a:ext uri="{FF2B5EF4-FFF2-40B4-BE49-F238E27FC236}">
                <a16:creationId xmlns:a16="http://schemas.microsoft.com/office/drawing/2014/main" id="{B0638F3F-C472-67E1-192A-06EABA01EE30}"/>
              </a:ext>
            </a:extLst>
          </p:cNvPr>
          <p:cNvPicPr>
            <a:picLocks noChangeAspect="1"/>
          </p:cNvPicPr>
          <p:nvPr/>
        </p:nvPicPr>
        <p:blipFill>
          <a:blip r:embed="rId3"/>
          <a:stretch>
            <a:fillRect/>
          </a:stretch>
        </p:blipFill>
        <p:spPr>
          <a:xfrm>
            <a:off x="2253554" y="4220234"/>
            <a:ext cx="5276926" cy="2036241"/>
          </a:xfrm>
          <a:prstGeom prst="rect">
            <a:avLst/>
          </a:prstGeom>
        </p:spPr>
      </p:pic>
      <p:sp>
        <p:nvSpPr>
          <p:cNvPr id="19" name="Content Placeholder 8">
            <a:extLst>
              <a:ext uri="{FF2B5EF4-FFF2-40B4-BE49-F238E27FC236}">
                <a16:creationId xmlns:a16="http://schemas.microsoft.com/office/drawing/2014/main" id="{4AF11592-EEB5-1E01-6BE3-91CCD083657B}"/>
              </a:ext>
            </a:extLst>
          </p:cNvPr>
          <p:cNvSpPr txBox="1">
            <a:spLocks/>
          </p:cNvSpPr>
          <p:nvPr/>
        </p:nvSpPr>
        <p:spPr bwMode="auto">
          <a:xfrm>
            <a:off x="613222" y="4971654"/>
            <a:ext cx="173610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1200" b="0" kern="0"/>
              <a:t>Solar Illumination at the Lunar South Pole</a:t>
            </a:r>
            <a:r>
              <a:rPr lang="en-US" sz="1200" b="0" kern="0" baseline="30000"/>
              <a:t>[1]</a:t>
            </a:r>
            <a:endParaRPr lang="en-US" sz="1200" b="0" kern="0"/>
          </a:p>
          <a:p>
            <a:endParaRPr lang="en-US" sz="1200" b="0" kern="0"/>
          </a:p>
        </p:txBody>
      </p:sp>
      <p:grpSp>
        <p:nvGrpSpPr>
          <p:cNvPr id="20" name="Group 19">
            <a:extLst>
              <a:ext uri="{FF2B5EF4-FFF2-40B4-BE49-F238E27FC236}">
                <a16:creationId xmlns:a16="http://schemas.microsoft.com/office/drawing/2014/main" id="{0EBE7B7C-0B8D-D1A0-51A8-E2CA1371F06A}"/>
              </a:ext>
            </a:extLst>
          </p:cNvPr>
          <p:cNvGrpSpPr/>
          <p:nvPr/>
        </p:nvGrpSpPr>
        <p:grpSpPr>
          <a:xfrm>
            <a:off x="0" y="-5347"/>
            <a:ext cx="1073791" cy="847147"/>
            <a:chOff x="0" y="-5347"/>
            <a:chExt cx="1073791" cy="847147"/>
          </a:xfrm>
        </p:grpSpPr>
        <p:sp>
          <p:nvSpPr>
            <p:cNvPr id="22" name="Rectangle 21">
              <a:extLst>
                <a:ext uri="{FF2B5EF4-FFF2-40B4-BE49-F238E27FC236}">
                  <a16:creationId xmlns:a16="http://schemas.microsoft.com/office/drawing/2014/main" id="{8FB190B4-9251-C211-6361-9F8E5BE3D6AC}"/>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23" name="Rectangle 22">
              <a:extLst>
                <a:ext uri="{FF2B5EF4-FFF2-40B4-BE49-F238E27FC236}">
                  <a16:creationId xmlns:a16="http://schemas.microsoft.com/office/drawing/2014/main" id="{00A9832B-77BF-417F-D131-575199BEB6FA}"/>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210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D1A6-8B7F-C9A1-C581-02E4C554619A}"/>
              </a:ext>
            </a:extLst>
          </p:cNvPr>
          <p:cNvSpPr>
            <a:spLocks noGrp="1"/>
          </p:cNvSpPr>
          <p:nvPr>
            <p:ph type="title"/>
          </p:nvPr>
        </p:nvSpPr>
        <p:spPr/>
        <p:txBody>
          <a:bodyPr/>
          <a:lstStyle/>
          <a:p>
            <a:r>
              <a:rPr lang="en-US"/>
              <a:t>FROSTE Thermal Challenges</a:t>
            </a:r>
          </a:p>
        </p:txBody>
      </p:sp>
      <p:sp>
        <p:nvSpPr>
          <p:cNvPr id="3" name="Content Placeholder 2">
            <a:extLst>
              <a:ext uri="{FF2B5EF4-FFF2-40B4-BE49-F238E27FC236}">
                <a16:creationId xmlns:a16="http://schemas.microsoft.com/office/drawing/2014/main" id="{4CB1039B-7D57-0825-3E77-C9888C255328}"/>
              </a:ext>
            </a:extLst>
          </p:cNvPr>
          <p:cNvSpPr>
            <a:spLocks noGrp="1"/>
          </p:cNvSpPr>
          <p:nvPr>
            <p:ph idx="1"/>
          </p:nvPr>
        </p:nvSpPr>
        <p:spPr>
          <a:xfrm>
            <a:off x="609600" y="914400"/>
            <a:ext cx="10972800" cy="1221896"/>
          </a:xfrm>
        </p:spPr>
        <p:txBody>
          <a:bodyPr numCol="1"/>
          <a:lstStyle/>
          <a:p>
            <a:r>
              <a:rPr lang="en-US">
                <a:ea typeface="ＭＳ Ｐゴシック"/>
              </a:rPr>
              <a:t>Operate in different environments with varying requirements tied to each. Power availability throughout the mission will require a robust thermal control system. These include:</a:t>
            </a:r>
          </a:p>
        </p:txBody>
      </p:sp>
      <p:sp>
        <p:nvSpPr>
          <p:cNvPr id="4" name="Footer Placeholder 3">
            <a:extLst>
              <a:ext uri="{FF2B5EF4-FFF2-40B4-BE49-F238E27FC236}">
                <a16:creationId xmlns:a16="http://schemas.microsoft.com/office/drawing/2014/main" id="{3C919149-A682-F3AC-98C5-2D03F357ABA5}"/>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A4CE91F0-4DA3-787B-A964-56EF70C77946}"/>
              </a:ext>
            </a:extLst>
          </p:cNvPr>
          <p:cNvSpPr>
            <a:spLocks noGrp="1"/>
          </p:cNvSpPr>
          <p:nvPr>
            <p:ph type="sldNum" sz="quarter" idx="12"/>
          </p:nvPr>
        </p:nvSpPr>
        <p:spPr/>
        <p:txBody>
          <a:bodyPr/>
          <a:lstStyle/>
          <a:p>
            <a:fld id="{33F42015-0FC7-4B0E-8D2B-76EADF48D957}" type="slidenum">
              <a:rPr lang="en-US" smtClean="0"/>
              <a:pPr/>
              <a:t>3</a:t>
            </a:fld>
            <a:endParaRPr lang="en-US"/>
          </a:p>
        </p:txBody>
      </p:sp>
      <p:sp>
        <p:nvSpPr>
          <p:cNvPr id="7" name="Content Placeholder 2">
            <a:extLst>
              <a:ext uri="{FF2B5EF4-FFF2-40B4-BE49-F238E27FC236}">
                <a16:creationId xmlns:a16="http://schemas.microsoft.com/office/drawing/2014/main" id="{8DBF6823-1827-9E04-6A40-FCD33024E4B7}"/>
              </a:ext>
            </a:extLst>
          </p:cNvPr>
          <p:cNvSpPr txBox="1">
            <a:spLocks/>
          </p:cNvSpPr>
          <p:nvPr/>
        </p:nvSpPr>
        <p:spPr bwMode="auto">
          <a:xfrm>
            <a:off x="609600" y="2092465"/>
            <a:ext cx="10972800" cy="1156488"/>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r>
              <a:rPr lang="en-US" b="0" kern="0"/>
              <a:t>Crewed Vehicles</a:t>
            </a:r>
          </a:p>
          <a:p>
            <a:pPr lvl="1"/>
            <a:r>
              <a:rPr lang="en-US" b="0" kern="0"/>
              <a:t>Lunar Surface</a:t>
            </a:r>
          </a:p>
          <a:p>
            <a:pPr lvl="1"/>
            <a:r>
              <a:rPr lang="en-US" b="0" kern="0"/>
              <a:t>PSRs</a:t>
            </a:r>
          </a:p>
          <a:p>
            <a:pPr lvl="1"/>
            <a:endParaRPr lang="en-US" b="0" kern="0"/>
          </a:p>
          <a:p>
            <a:pPr lvl="1"/>
            <a:r>
              <a:rPr lang="en-US" b="0" kern="0"/>
              <a:t>Transit</a:t>
            </a:r>
          </a:p>
          <a:p>
            <a:pPr lvl="1"/>
            <a:r>
              <a:rPr lang="en-US" b="0" kern="0"/>
              <a:t>Earth Re-entry</a:t>
            </a:r>
          </a:p>
          <a:p>
            <a:pPr lvl="1"/>
            <a:r>
              <a:rPr lang="en-US" b="0" kern="0"/>
              <a:t>Sample Recovery</a:t>
            </a:r>
          </a:p>
          <a:p>
            <a:pPr marL="457200" lvl="1" indent="0">
              <a:buNone/>
            </a:pPr>
            <a:endParaRPr lang="en-US" b="0" kern="0"/>
          </a:p>
        </p:txBody>
      </p:sp>
      <p:sp>
        <p:nvSpPr>
          <p:cNvPr id="8" name="Content Placeholder 2">
            <a:extLst>
              <a:ext uri="{FF2B5EF4-FFF2-40B4-BE49-F238E27FC236}">
                <a16:creationId xmlns:a16="http://schemas.microsoft.com/office/drawing/2014/main" id="{48312D16-9550-DA10-AB1D-EA0BE259949F}"/>
              </a:ext>
            </a:extLst>
          </p:cNvPr>
          <p:cNvSpPr txBox="1">
            <a:spLocks/>
          </p:cNvSpPr>
          <p:nvPr/>
        </p:nvSpPr>
        <p:spPr bwMode="auto">
          <a:xfrm>
            <a:off x="609600" y="3248953"/>
            <a:ext cx="10972800" cy="1278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a:t>Currently targeting to maintain samples at 80 K. With varying environments above, the thermal control system is using a combination of active and passive thermal management:</a:t>
            </a:r>
          </a:p>
          <a:p>
            <a:pPr marL="0" indent="0">
              <a:buNone/>
            </a:pPr>
            <a:endParaRPr lang="en-US" b="0" kern="0"/>
          </a:p>
        </p:txBody>
      </p:sp>
      <p:sp>
        <p:nvSpPr>
          <p:cNvPr id="9" name="Content Placeholder 2">
            <a:extLst>
              <a:ext uri="{FF2B5EF4-FFF2-40B4-BE49-F238E27FC236}">
                <a16:creationId xmlns:a16="http://schemas.microsoft.com/office/drawing/2014/main" id="{EF0F20D9-761D-A75D-F620-D8E0E6F10183}"/>
              </a:ext>
            </a:extLst>
          </p:cNvPr>
          <p:cNvSpPr txBox="1">
            <a:spLocks/>
          </p:cNvSpPr>
          <p:nvPr/>
        </p:nvSpPr>
        <p:spPr bwMode="auto">
          <a:xfrm>
            <a:off x="609600" y="4527496"/>
            <a:ext cx="10972800" cy="1572555"/>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457200" lvl="1" indent="0">
              <a:buNone/>
            </a:pPr>
            <a:r>
              <a:rPr lang="en-US" kern="0"/>
              <a:t>Active</a:t>
            </a:r>
          </a:p>
          <a:p>
            <a:pPr lvl="1"/>
            <a:r>
              <a:rPr lang="en-US" b="0" kern="0"/>
              <a:t>Stirling cycle cryocooler</a:t>
            </a:r>
          </a:p>
          <a:p>
            <a:pPr lvl="1"/>
            <a:endParaRPr lang="en-US" b="0" kern="0"/>
          </a:p>
          <a:p>
            <a:pPr lvl="1"/>
            <a:endParaRPr lang="en-US" b="0" kern="0"/>
          </a:p>
          <a:p>
            <a:pPr lvl="1"/>
            <a:endParaRPr lang="en-US" b="0" kern="0"/>
          </a:p>
          <a:p>
            <a:pPr marL="457200" lvl="1" indent="0">
              <a:buNone/>
            </a:pPr>
            <a:r>
              <a:rPr lang="en-US" kern="0"/>
              <a:t>Passive</a:t>
            </a:r>
          </a:p>
          <a:p>
            <a:pPr lvl="1"/>
            <a:r>
              <a:rPr lang="en-US" b="0" kern="0"/>
              <a:t>Phase Change Material (PCM)</a:t>
            </a:r>
          </a:p>
          <a:p>
            <a:pPr lvl="1"/>
            <a:r>
              <a:rPr lang="en-US" b="0" kern="0"/>
              <a:t>Multilayer insulation (MLI)</a:t>
            </a:r>
          </a:p>
          <a:p>
            <a:pPr lvl="1"/>
            <a:r>
              <a:rPr lang="en-US" b="0" kern="0"/>
              <a:t>Thermally isolating structural design</a:t>
            </a:r>
          </a:p>
          <a:p>
            <a:pPr marL="457200" lvl="1" indent="0">
              <a:buNone/>
            </a:pPr>
            <a:endParaRPr lang="en-US" b="0" kern="0"/>
          </a:p>
        </p:txBody>
      </p:sp>
      <p:grpSp>
        <p:nvGrpSpPr>
          <p:cNvPr id="6" name="Group 5">
            <a:extLst>
              <a:ext uri="{FF2B5EF4-FFF2-40B4-BE49-F238E27FC236}">
                <a16:creationId xmlns:a16="http://schemas.microsoft.com/office/drawing/2014/main" id="{2FC84D49-3C82-FDCE-BEB0-1BD8B017D435}"/>
              </a:ext>
            </a:extLst>
          </p:cNvPr>
          <p:cNvGrpSpPr/>
          <p:nvPr/>
        </p:nvGrpSpPr>
        <p:grpSpPr>
          <a:xfrm>
            <a:off x="0" y="-5347"/>
            <a:ext cx="1073791" cy="847147"/>
            <a:chOff x="0" y="-5347"/>
            <a:chExt cx="1073791" cy="847147"/>
          </a:xfrm>
        </p:grpSpPr>
        <p:sp>
          <p:nvSpPr>
            <p:cNvPr id="10" name="Rectangle 9">
              <a:extLst>
                <a:ext uri="{FF2B5EF4-FFF2-40B4-BE49-F238E27FC236}">
                  <a16:creationId xmlns:a16="http://schemas.microsoft.com/office/drawing/2014/main" id="{2A32B1CC-792B-A60A-319C-01AD80B37411}"/>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Rectangle 10">
              <a:extLst>
                <a:ext uri="{FF2B5EF4-FFF2-40B4-BE49-F238E27FC236}">
                  <a16:creationId xmlns:a16="http://schemas.microsoft.com/office/drawing/2014/main" id="{11F90674-497B-69CA-D61B-1B64EF5AE611}"/>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77698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DDA28A5-1D7D-0BE6-42C9-EBC71F3C5298}"/>
              </a:ext>
            </a:extLst>
          </p:cNvPr>
          <p:cNvGrpSpPr/>
          <p:nvPr/>
        </p:nvGrpSpPr>
        <p:grpSpPr>
          <a:xfrm>
            <a:off x="6435277" y="2174649"/>
            <a:ext cx="5608804" cy="4327300"/>
            <a:chOff x="6435277" y="2174649"/>
            <a:chExt cx="5608804" cy="4327300"/>
          </a:xfrm>
        </p:grpSpPr>
        <p:pic>
          <p:nvPicPr>
            <p:cNvPr id="7" name="Picture 6">
              <a:extLst>
                <a:ext uri="{FF2B5EF4-FFF2-40B4-BE49-F238E27FC236}">
                  <a16:creationId xmlns:a16="http://schemas.microsoft.com/office/drawing/2014/main" id="{B1BBF0AF-BE2E-208E-07BC-E3D655E6E8D7}"/>
                </a:ext>
              </a:extLst>
            </p:cNvPr>
            <p:cNvPicPr>
              <a:picLocks noChangeAspect="1"/>
            </p:cNvPicPr>
            <p:nvPr/>
          </p:nvPicPr>
          <p:blipFill>
            <a:blip r:embed="rId3"/>
            <a:stretch>
              <a:fillRect/>
            </a:stretch>
          </p:blipFill>
          <p:spPr>
            <a:xfrm>
              <a:off x="6842731" y="2365149"/>
              <a:ext cx="5201350" cy="3857626"/>
            </a:xfrm>
            <a:prstGeom prst="rect">
              <a:avLst/>
            </a:prstGeom>
          </p:spPr>
        </p:pic>
        <p:sp>
          <p:nvSpPr>
            <p:cNvPr id="10" name="Content Placeholder 2">
              <a:extLst>
                <a:ext uri="{FF2B5EF4-FFF2-40B4-BE49-F238E27FC236}">
                  <a16:creationId xmlns:a16="http://schemas.microsoft.com/office/drawing/2014/main" id="{7CC94E14-0B1D-3BC3-F756-C14A3CE5C371}"/>
                </a:ext>
              </a:extLst>
            </p:cNvPr>
            <p:cNvSpPr txBox="1">
              <a:spLocks/>
            </p:cNvSpPr>
            <p:nvPr/>
          </p:nvSpPr>
          <p:spPr bwMode="auto">
            <a:xfrm>
              <a:off x="6659744" y="2985961"/>
              <a:ext cx="647410" cy="451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solidFill>
                    <a:schemeClr val="tx1"/>
                  </a:solidFill>
                </a:rPr>
                <a:t>PSC x5</a:t>
              </a:r>
            </a:p>
            <a:p>
              <a:pPr marL="0" indent="0" algn="ctr">
                <a:buNone/>
              </a:pPr>
              <a:endParaRPr lang="en-US" sz="1200" b="0" kern="0">
                <a:solidFill>
                  <a:schemeClr val="tx1"/>
                </a:solidFill>
              </a:endParaRPr>
            </a:p>
          </p:txBody>
        </p:sp>
        <p:sp>
          <p:nvSpPr>
            <p:cNvPr id="11" name="Content Placeholder 2">
              <a:extLst>
                <a:ext uri="{FF2B5EF4-FFF2-40B4-BE49-F238E27FC236}">
                  <a16:creationId xmlns:a16="http://schemas.microsoft.com/office/drawing/2014/main" id="{2FB7D79F-1FCA-0BFB-8C63-2D0DC410DE6F}"/>
                </a:ext>
              </a:extLst>
            </p:cNvPr>
            <p:cNvSpPr txBox="1">
              <a:spLocks/>
            </p:cNvSpPr>
            <p:nvPr/>
          </p:nvSpPr>
          <p:spPr bwMode="auto">
            <a:xfrm>
              <a:off x="11287715" y="5602176"/>
              <a:ext cx="589370" cy="279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solidFill>
                    <a:schemeClr val="tx1"/>
                  </a:solidFill>
                </a:rPr>
                <a:t>SSC</a:t>
              </a:r>
            </a:p>
            <a:p>
              <a:pPr marL="0" indent="0">
                <a:buNone/>
              </a:pPr>
              <a:endParaRPr lang="en-US" sz="1200" b="0" kern="0">
                <a:solidFill>
                  <a:schemeClr val="tx1"/>
                </a:solidFill>
              </a:endParaRPr>
            </a:p>
          </p:txBody>
        </p:sp>
        <p:cxnSp>
          <p:nvCxnSpPr>
            <p:cNvPr id="13" name="Straight Arrow Connector 12">
              <a:extLst>
                <a:ext uri="{FF2B5EF4-FFF2-40B4-BE49-F238E27FC236}">
                  <a16:creationId xmlns:a16="http://schemas.microsoft.com/office/drawing/2014/main" id="{C990FF33-094F-5591-7D1E-64BF8D112AA3}"/>
                </a:ext>
              </a:extLst>
            </p:cNvPr>
            <p:cNvCxnSpPr>
              <a:cxnSpLocks/>
              <a:stCxn id="11" idx="0"/>
            </p:cNvCxnSpPr>
            <p:nvPr/>
          </p:nvCxnSpPr>
          <p:spPr bwMode="auto">
            <a:xfrm flipH="1" flipV="1">
              <a:off x="11122478" y="5078340"/>
              <a:ext cx="459922" cy="52383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58699D79-E652-3CCB-3E10-D01C09F3A3A1}"/>
                </a:ext>
              </a:extLst>
            </p:cNvPr>
            <p:cNvCxnSpPr>
              <a:cxnSpLocks/>
              <a:stCxn id="10" idx="3"/>
            </p:cNvCxnSpPr>
            <p:nvPr/>
          </p:nvCxnSpPr>
          <p:spPr bwMode="auto">
            <a:xfrm>
              <a:off x="7307154" y="3211526"/>
              <a:ext cx="1157115" cy="62409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1" name="Content Placeholder 2">
              <a:extLst>
                <a:ext uri="{FF2B5EF4-FFF2-40B4-BE49-F238E27FC236}">
                  <a16:creationId xmlns:a16="http://schemas.microsoft.com/office/drawing/2014/main" id="{C5D251FF-680F-7D51-0B02-296FAD6B3B10}"/>
                </a:ext>
              </a:extLst>
            </p:cNvPr>
            <p:cNvSpPr txBox="1">
              <a:spLocks/>
            </p:cNvSpPr>
            <p:nvPr/>
          </p:nvSpPr>
          <p:spPr bwMode="auto">
            <a:xfrm>
              <a:off x="10656127" y="2318870"/>
              <a:ext cx="1157114" cy="279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solidFill>
                    <a:schemeClr val="tx1"/>
                  </a:solidFill>
                </a:rPr>
                <a:t>*Lid is hidden</a:t>
              </a:r>
            </a:p>
            <a:p>
              <a:pPr marL="0" indent="0">
                <a:buNone/>
              </a:pPr>
              <a:endParaRPr lang="en-US" sz="1200" b="0" kern="0">
                <a:solidFill>
                  <a:schemeClr val="tx1"/>
                </a:solidFill>
              </a:endParaRPr>
            </a:p>
          </p:txBody>
        </p:sp>
        <p:sp>
          <p:nvSpPr>
            <p:cNvPr id="22" name="Content Placeholder 2">
              <a:extLst>
                <a:ext uri="{FF2B5EF4-FFF2-40B4-BE49-F238E27FC236}">
                  <a16:creationId xmlns:a16="http://schemas.microsoft.com/office/drawing/2014/main" id="{12C8371E-F821-679F-2583-AFB3C20D866E}"/>
                </a:ext>
              </a:extLst>
            </p:cNvPr>
            <p:cNvSpPr txBox="1">
              <a:spLocks/>
            </p:cNvSpPr>
            <p:nvPr/>
          </p:nvSpPr>
          <p:spPr bwMode="auto">
            <a:xfrm>
              <a:off x="8372320" y="6222775"/>
              <a:ext cx="2142171" cy="279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FROSTE Thermal Model</a:t>
              </a:r>
            </a:p>
            <a:p>
              <a:pPr marL="0" indent="0" algn="ctr">
                <a:buNone/>
              </a:pPr>
              <a:endParaRPr lang="en-US" sz="1200" b="0" kern="0">
                <a:solidFill>
                  <a:schemeClr val="tx1"/>
                </a:solidFill>
              </a:endParaRPr>
            </a:p>
          </p:txBody>
        </p:sp>
        <p:sp>
          <p:nvSpPr>
            <p:cNvPr id="25" name="Content Placeholder 2">
              <a:extLst>
                <a:ext uri="{FF2B5EF4-FFF2-40B4-BE49-F238E27FC236}">
                  <a16:creationId xmlns:a16="http://schemas.microsoft.com/office/drawing/2014/main" id="{386FD618-2DA0-C6D3-223F-D1D73E16156A}"/>
                </a:ext>
              </a:extLst>
            </p:cNvPr>
            <p:cNvSpPr txBox="1">
              <a:spLocks/>
            </p:cNvSpPr>
            <p:nvPr/>
          </p:nvSpPr>
          <p:spPr bwMode="auto">
            <a:xfrm>
              <a:off x="7705640" y="2174649"/>
              <a:ext cx="912377" cy="279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solidFill>
                    <a:schemeClr val="tx1"/>
                  </a:solidFill>
                </a:rPr>
                <a:t>PCM Tank</a:t>
              </a:r>
            </a:p>
            <a:p>
              <a:pPr marL="0" indent="0">
                <a:buNone/>
              </a:pPr>
              <a:endParaRPr lang="en-US" sz="1200" b="0" kern="0">
                <a:solidFill>
                  <a:schemeClr val="tx1"/>
                </a:solidFill>
              </a:endParaRPr>
            </a:p>
          </p:txBody>
        </p:sp>
        <p:cxnSp>
          <p:nvCxnSpPr>
            <p:cNvPr id="26" name="Straight Arrow Connector 25">
              <a:extLst>
                <a:ext uri="{FF2B5EF4-FFF2-40B4-BE49-F238E27FC236}">
                  <a16:creationId xmlns:a16="http://schemas.microsoft.com/office/drawing/2014/main" id="{2250EA0C-F3A7-4237-858C-E1BC7F396451}"/>
                </a:ext>
              </a:extLst>
            </p:cNvPr>
            <p:cNvCxnSpPr>
              <a:cxnSpLocks/>
              <a:stCxn id="25" idx="2"/>
            </p:cNvCxnSpPr>
            <p:nvPr/>
          </p:nvCxnSpPr>
          <p:spPr bwMode="auto">
            <a:xfrm>
              <a:off x="8161829" y="2453823"/>
              <a:ext cx="880571" cy="184013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18D526E4-3569-E54F-EF2A-FC9B6A8CBCCD}"/>
                </a:ext>
              </a:extLst>
            </p:cNvPr>
            <p:cNvCxnSpPr>
              <a:cxnSpLocks/>
              <a:stCxn id="30" idx="0"/>
            </p:cNvCxnSpPr>
            <p:nvPr/>
          </p:nvCxnSpPr>
          <p:spPr bwMode="auto">
            <a:xfrm flipV="1">
              <a:off x="7124628" y="5197700"/>
              <a:ext cx="951223" cy="43458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0" name="Content Placeholder 2">
              <a:extLst>
                <a:ext uri="{FF2B5EF4-FFF2-40B4-BE49-F238E27FC236}">
                  <a16:creationId xmlns:a16="http://schemas.microsoft.com/office/drawing/2014/main" id="{9F66B324-61A4-B7CF-59D1-31B0F821912E}"/>
                </a:ext>
              </a:extLst>
            </p:cNvPr>
            <p:cNvSpPr txBox="1">
              <a:spLocks/>
            </p:cNvSpPr>
            <p:nvPr/>
          </p:nvSpPr>
          <p:spPr bwMode="auto">
            <a:xfrm>
              <a:off x="6546071" y="5632289"/>
              <a:ext cx="1157114" cy="52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solidFill>
                    <a:schemeClr val="tx1"/>
                  </a:solidFill>
                </a:rPr>
                <a:t>Structural Supports</a:t>
              </a:r>
            </a:p>
            <a:p>
              <a:pPr marL="0" indent="0">
                <a:buNone/>
              </a:pPr>
              <a:endParaRPr lang="en-US" sz="1200" b="0" kern="0">
                <a:solidFill>
                  <a:schemeClr val="tx1"/>
                </a:solidFill>
              </a:endParaRPr>
            </a:p>
          </p:txBody>
        </p:sp>
        <p:sp>
          <p:nvSpPr>
            <p:cNvPr id="35" name="Content Placeholder 2">
              <a:extLst>
                <a:ext uri="{FF2B5EF4-FFF2-40B4-BE49-F238E27FC236}">
                  <a16:creationId xmlns:a16="http://schemas.microsoft.com/office/drawing/2014/main" id="{17CE647C-045B-9CDE-2135-DD4B543A7D55}"/>
                </a:ext>
              </a:extLst>
            </p:cNvPr>
            <p:cNvSpPr txBox="1">
              <a:spLocks/>
            </p:cNvSpPr>
            <p:nvPr/>
          </p:nvSpPr>
          <p:spPr bwMode="auto">
            <a:xfrm>
              <a:off x="6435277" y="3948292"/>
              <a:ext cx="501827" cy="279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err="1">
                  <a:solidFill>
                    <a:schemeClr val="tx1"/>
                  </a:solidFill>
                </a:rPr>
                <a:t>iMLI</a:t>
              </a:r>
              <a:endParaRPr lang="en-US" sz="1200" b="0" kern="0">
                <a:solidFill>
                  <a:schemeClr val="tx1"/>
                </a:solidFill>
              </a:endParaRPr>
            </a:p>
            <a:p>
              <a:pPr marL="0" indent="0">
                <a:buNone/>
              </a:pPr>
              <a:endParaRPr lang="en-US" sz="1200" b="0" kern="0">
                <a:solidFill>
                  <a:schemeClr val="tx1"/>
                </a:solidFill>
              </a:endParaRPr>
            </a:p>
          </p:txBody>
        </p:sp>
        <p:cxnSp>
          <p:nvCxnSpPr>
            <p:cNvPr id="36" name="Straight Arrow Connector 35">
              <a:extLst>
                <a:ext uri="{FF2B5EF4-FFF2-40B4-BE49-F238E27FC236}">
                  <a16:creationId xmlns:a16="http://schemas.microsoft.com/office/drawing/2014/main" id="{60136106-7AA0-239A-B1E4-754F675903E1}"/>
                </a:ext>
              </a:extLst>
            </p:cNvPr>
            <p:cNvCxnSpPr>
              <a:cxnSpLocks/>
              <a:stCxn id="35" idx="3"/>
            </p:cNvCxnSpPr>
            <p:nvPr/>
          </p:nvCxnSpPr>
          <p:spPr bwMode="auto">
            <a:xfrm>
              <a:off x="6937104" y="4087879"/>
              <a:ext cx="763044" cy="21578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2" name="Title 1">
            <a:extLst>
              <a:ext uri="{FF2B5EF4-FFF2-40B4-BE49-F238E27FC236}">
                <a16:creationId xmlns:a16="http://schemas.microsoft.com/office/drawing/2014/main" id="{9B284870-97A4-5F51-0A6D-D4D45790B21F}"/>
              </a:ext>
            </a:extLst>
          </p:cNvPr>
          <p:cNvSpPr>
            <a:spLocks noGrp="1"/>
          </p:cNvSpPr>
          <p:nvPr>
            <p:ph type="title"/>
          </p:nvPr>
        </p:nvSpPr>
        <p:spPr/>
        <p:txBody>
          <a:bodyPr/>
          <a:lstStyle/>
          <a:p>
            <a:r>
              <a:rPr lang="en-US"/>
              <a:t>FROSTE Thermal Model</a:t>
            </a:r>
          </a:p>
        </p:txBody>
      </p:sp>
      <p:sp>
        <p:nvSpPr>
          <p:cNvPr id="3" name="Content Placeholder 2">
            <a:extLst>
              <a:ext uri="{FF2B5EF4-FFF2-40B4-BE49-F238E27FC236}">
                <a16:creationId xmlns:a16="http://schemas.microsoft.com/office/drawing/2014/main" id="{A602EF07-BF09-CE18-18EF-E6C759F158A0}"/>
              </a:ext>
            </a:extLst>
          </p:cNvPr>
          <p:cNvSpPr>
            <a:spLocks noGrp="1"/>
          </p:cNvSpPr>
          <p:nvPr>
            <p:ph idx="1"/>
          </p:nvPr>
        </p:nvSpPr>
        <p:spPr>
          <a:xfrm>
            <a:off x="609600" y="914400"/>
            <a:ext cx="10972800" cy="1819307"/>
          </a:xfrm>
        </p:spPr>
        <p:txBody>
          <a:bodyPr/>
          <a:lstStyle/>
          <a:p>
            <a:r>
              <a:rPr lang="en-US">
                <a:ea typeface="ＭＳ Ｐゴシック"/>
              </a:rPr>
              <a:t>FROSTE will require three levels of containment for the regolith samples. Currently the thermal model includes the secondary sealed container (SSC), PCM Tank, and primary sealed container (PSC) that will be used to directly contain the samples. </a:t>
            </a:r>
          </a:p>
        </p:txBody>
      </p:sp>
      <p:sp>
        <p:nvSpPr>
          <p:cNvPr id="4" name="Footer Placeholder 3">
            <a:extLst>
              <a:ext uri="{FF2B5EF4-FFF2-40B4-BE49-F238E27FC236}">
                <a16:creationId xmlns:a16="http://schemas.microsoft.com/office/drawing/2014/main" id="{78C222A5-162F-B22F-136C-950C3955F03E}"/>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2E563281-5FAA-1150-D911-4ACD415099B7}"/>
              </a:ext>
            </a:extLst>
          </p:cNvPr>
          <p:cNvSpPr>
            <a:spLocks noGrp="1"/>
          </p:cNvSpPr>
          <p:nvPr>
            <p:ph type="sldNum" sz="quarter" idx="12"/>
          </p:nvPr>
        </p:nvSpPr>
        <p:spPr/>
        <p:txBody>
          <a:bodyPr/>
          <a:lstStyle/>
          <a:p>
            <a:fld id="{33F42015-0FC7-4B0E-8D2B-76EADF48D957}" type="slidenum">
              <a:rPr lang="en-US" smtClean="0"/>
              <a:pPr/>
              <a:t>4</a:t>
            </a:fld>
            <a:endParaRPr lang="en-US"/>
          </a:p>
        </p:txBody>
      </p:sp>
      <p:sp>
        <p:nvSpPr>
          <p:cNvPr id="45" name="Content Placeholder 2">
            <a:extLst>
              <a:ext uri="{FF2B5EF4-FFF2-40B4-BE49-F238E27FC236}">
                <a16:creationId xmlns:a16="http://schemas.microsoft.com/office/drawing/2014/main" id="{A1E158D2-4BAD-770E-37A9-40C004879356}"/>
              </a:ext>
            </a:extLst>
          </p:cNvPr>
          <p:cNvSpPr txBox="1">
            <a:spLocks/>
          </p:cNvSpPr>
          <p:nvPr/>
        </p:nvSpPr>
        <p:spPr bwMode="auto">
          <a:xfrm>
            <a:off x="609599" y="2453822"/>
            <a:ext cx="5749373" cy="3946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b="0" kern="0" err="1"/>
              <a:t>iMLI</a:t>
            </a:r>
            <a:r>
              <a:rPr lang="en-US" b="0" kern="0"/>
              <a:t> is modeled using methods developed by Brian Hamill MSFC and presented at TFAWS 2024</a:t>
            </a:r>
            <a:r>
              <a:rPr lang="en-US" b="0" kern="0" baseline="30000"/>
              <a:t>[2]</a:t>
            </a:r>
            <a:r>
              <a:rPr lang="en-US" b="0" kern="0"/>
              <a:t>.</a:t>
            </a:r>
          </a:p>
          <a:p>
            <a:r>
              <a:rPr lang="en-US" b="0" kern="0"/>
              <a:t>PSC design will be defined by the core drilling element. Currently not a part of the FROSTE project and geometry is assumed.</a:t>
            </a:r>
          </a:p>
          <a:p>
            <a:r>
              <a:rPr lang="en-US" b="0" kern="0"/>
              <a:t>Structural supports are made with S-glass and limit conduction from PCM tank to SSC.</a:t>
            </a:r>
          </a:p>
          <a:p>
            <a:endParaRPr lang="en-US" b="0" kern="0"/>
          </a:p>
        </p:txBody>
      </p:sp>
      <p:grpSp>
        <p:nvGrpSpPr>
          <p:cNvPr id="6" name="Group 5">
            <a:extLst>
              <a:ext uri="{FF2B5EF4-FFF2-40B4-BE49-F238E27FC236}">
                <a16:creationId xmlns:a16="http://schemas.microsoft.com/office/drawing/2014/main" id="{E4CC2591-DB66-F1B3-2ADB-41AF13735B3A}"/>
              </a:ext>
            </a:extLst>
          </p:cNvPr>
          <p:cNvGrpSpPr/>
          <p:nvPr/>
        </p:nvGrpSpPr>
        <p:grpSpPr>
          <a:xfrm>
            <a:off x="0" y="-5347"/>
            <a:ext cx="1073791" cy="847147"/>
            <a:chOff x="0" y="-5347"/>
            <a:chExt cx="1073791" cy="847147"/>
          </a:xfrm>
        </p:grpSpPr>
        <p:sp>
          <p:nvSpPr>
            <p:cNvPr id="8" name="Rectangle 7">
              <a:extLst>
                <a:ext uri="{FF2B5EF4-FFF2-40B4-BE49-F238E27FC236}">
                  <a16:creationId xmlns:a16="http://schemas.microsoft.com/office/drawing/2014/main" id="{4898D31B-12EC-8223-7CDF-984786D8E136}"/>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9" name="Rectangle 8">
              <a:extLst>
                <a:ext uri="{FF2B5EF4-FFF2-40B4-BE49-F238E27FC236}">
                  <a16:creationId xmlns:a16="http://schemas.microsoft.com/office/drawing/2014/main" id="{B520AFBB-2643-5F52-0DD0-CD70D666ACE6}"/>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307731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C038-D5F9-A1FC-B112-27E5A79C0A82}"/>
              </a:ext>
            </a:extLst>
          </p:cNvPr>
          <p:cNvSpPr>
            <a:spLocks noGrp="1"/>
          </p:cNvSpPr>
          <p:nvPr>
            <p:ph type="title"/>
          </p:nvPr>
        </p:nvSpPr>
        <p:spPr/>
        <p:txBody>
          <a:bodyPr/>
          <a:lstStyle/>
          <a:p>
            <a:r>
              <a:rPr lang="en-US"/>
              <a:t>FROSTE Thermal Trade Studies</a:t>
            </a:r>
          </a:p>
        </p:txBody>
      </p:sp>
      <p:sp>
        <p:nvSpPr>
          <p:cNvPr id="3" name="Content Placeholder 2">
            <a:extLst>
              <a:ext uri="{FF2B5EF4-FFF2-40B4-BE49-F238E27FC236}">
                <a16:creationId xmlns:a16="http://schemas.microsoft.com/office/drawing/2014/main" id="{4C477210-E4B7-7623-BCD5-82CEE4FA2D11}"/>
              </a:ext>
            </a:extLst>
          </p:cNvPr>
          <p:cNvSpPr>
            <a:spLocks noGrp="1"/>
          </p:cNvSpPr>
          <p:nvPr>
            <p:ph idx="1"/>
          </p:nvPr>
        </p:nvSpPr>
        <p:spPr>
          <a:xfrm>
            <a:off x="609600" y="914400"/>
            <a:ext cx="6163434" cy="5410200"/>
          </a:xfrm>
        </p:spPr>
        <p:txBody>
          <a:bodyPr/>
          <a:lstStyle/>
          <a:p>
            <a:r>
              <a:rPr lang="en-US"/>
              <a:t>Thermal Control Architecture</a:t>
            </a:r>
          </a:p>
          <a:p>
            <a:pPr lvl="1"/>
            <a:r>
              <a:rPr lang="en-US"/>
              <a:t>Passive radiator vs active cryocooler</a:t>
            </a:r>
          </a:p>
          <a:p>
            <a:r>
              <a:rPr lang="en-US"/>
              <a:t>Cryocooler interface</a:t>
            </a:r>
          </a:p>
          <a:p>
            <a:pPr lvl="1"/>
            <a:r>
              <a:rPr lang="en-US"/>
              <a:t>Heat exchanger cooling loop with gaseous Neon vs thermal strap</a:t>
            </a:r>
          </a:p>
          <a:p>
            <a:r>
              <a:rPr lang="en-US" err="1"/>
              <a:t>iMLI</a:t>
            </a:r>
            <a:r>
              <a:rPr lang="en-US"/>
              <a:t> sizing</a:t>
            </a:r>
          </a:p>
          <a:p>
            <a:r>
              <a:rPr lang="en-US"/>
              <a:t>PCM tank material selection</a:t>
            </a:r>
          </a:p>
          <a:p>
            <a:pPr lvl="1"/>
            <a:r>
              <a:rPr lang="en-US"/>
              <a:t>Assessing available additively manufacturable alloys</a:t>
            </a:r>
          </a:p>
          <a:p>
            <a:r>
              <a:rPr lang="en-US"/>
              <a:t>PCM tank internal design</a:t>
            </a:r>
          </a:p>
          <a:p>
            <a:pPr lvl="1"/>
            <a:r>
              <a:rPr lang="en-US"/>
              <a:t>Mesh vs fins</a:t>
            </a:r>
          </a:p>
          <a:p>
            <a:r>
              <a:rPr lang="en-US"/>
              <a:t>PCM cooldown methods</a:t>
            </a:r>
          </a:p>
          <a:p>
            <a:pPr lvl="1"/>
            <a:r>
              <a:rPr lang="en-US"/>
              <a:t>Finned Lid vs lid removal vs active cooling</a:t>
            </a:r>
          </a:p>
          <a:p>
            <a:endParaRPr lang="en-US"/>
          </a:p>
        </p:txBody>
      </p:sp>
      <p:sp>
        <p:nvSpPr>
          <p:cNvPr id="4" name="Footer Placeholder 3">
            <a:extLst>
              <a:ext uri="{FF2B5EF4-FFF2-40B4-BE49-F238E27FC236}">
                <a16:creationId xmlns:a16="http://schemas.microsoft.com/office/drawing/2014/main" id="{813E0261-1F0B-A14B-B5ED-D187509E5E57}"/>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4ECBD45C-19AD-1783-84D7-EA580196425F}"/>
              </a:ext>
            </a:extLst>
          </p:cNvPr>
          <p:cNvSpPr>
            <a:spLocks noGrp="1"/>
          </p:cNvSpPr>
          <p:nvPr>
            <p:ph type="sldNum" sz="quarter" idx="12"/>
          </p:nvPr>
        </p:nvSpPr>
        <p:spPr/>
        <p:txBody>
          <a:bodyPr/>
          <a:lstStyle/>
          <a:p>
            <a:fld id="{33F42015-0FC7-4B0E-8D2B-76EADF48D957}" type="slidenum">
              <a:rPr lang="en-US" smtClean="0"/>
              <a:pPr/>
              <a:t>5</a:t>
            </a:fld>
            <a:endParaRPr lang="en-US"/>
          </a:p>
        </p:txBody>
      </p:sp>
      <p:grpSp>
        <p:nvGrpSpPr>
          <p:cNvPr id="10" name="Group 9">
            <a:extLst>
              <a:ext uri="{FF2B5EF4-FFF2-40B4-BE49-F238E27FC236}">
                <a16:creationId xmlns:a16="http://schemas.microsoft.com/office/drawing/2014/main" id="{FE267E3C-9AB2-86C1-DDC8-62EC1EC22BE6}"/>
              </a:ext>
            </a:extLst>
          </p:cNvPr>
          <p:cNvGrpSpPr/>
          <p:nvPr/>
        </p:nvGrpSpPr>
        <p:grpSpPr>
          <a:xfrm>
            <a:off x="6773034" y="1581624"/>
            <a:ext cx="4992786" cy="3999551"/>
            <a:chOff x="6773034" y="1581624"/>
            <a:chExt cx="4992786" cy="3999551"/>
          </a:xfrm>
        </p:grpSpPr>
        <p:pic>
          <p:nvPicPr>
            <p:cNvPr id="7" name="Picture 6">
              <a:extLst>
                <a:ext uri="{FF2B5EF4-FFF2-40B4-BE49-F238E27FC236}">
                  <a16:creationId xmlns:a16="http://schemas.microsoft.com/office/drawing/2014/main" id="{DC341251-41EB-43A8-D364-3C8B72B5A35A}"/>
                </a:ext>
              </a:extLst>
            </p:cNvPr>
            <p:cNvPicPr>
              <a:picLocks noChangeAspect="1"/>
            </p:cNvPicPr>
            <p:nvPr/>
          </p:nvPicPr>
          <p:blipFill>
            <a:blip r:embed="rId2"/>
            <a:stretch>
              <a:fillRect/>
            </a:stretch>
          </p:blipFill>
          <p:spPr>
            <a:xfrm>
              <a:off x="6773034" y="1581624"/>
              <a:ext cx="4992786" cy="3694751"/>
            </a:xfrm>
            <a:prstGeom prst="rect">
              <a:avLst/>
            </a:prstGeom>
          </p:spPr>
        </p:pic>
        <p:sp>
          <p:nvSpPr>
            <p:cNvPr id="9" name="Content Placeholder 2">
              <a:extLst>
                <a:ext uri="{FF2B5EF4-FFF2-40B4-BE49-F238E27FC236}">
                  <a16:creationId xmlns:a16="http://schemas.microsoft.com/office/drawing/2014/main" id="{7EB53017-78B0-B459-3AB4-3E971BB81281}"/>
                </a:ext>
              </a:extLst>
            </p:cNvPr>
            <p:cNvSpPr txBox="1">
              <a:spLocks/>
            </p:cNvSpPr>
            <p:nvPr/>
          </p:nvSpPr>
          <p:spPr bwMode="auto">
            <a:xfrm>
              <a:off x="7303617" y="5276375"/>
              <a:ext cx="393162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Contour plot with thermal strap interface to cryocooler</a:t>
              </a:r>
            </a:p>
            <a:p>
              <a:pPr marL="0" indent="0" algn="ctr">
                <a:buNone/>
              </a:pPr>
              <a:endParaRPr lang="en-US" sz="1200" b="0" kern="0">
                <a:solidFill>
                  <a:schemeClr val="tx1"/>
                </a:solidFill>
              </a:endParaRPr>
            </a:p>
          </p:txBody>
        </p:sp>
      </p:grpSp>
      <p:grpSp>
        <p:nvGrpSpPr>
          <p:cNvPr id="6" name="Group 5">
            <a:extLst>
              <a:ext uri="{FF2B5EF4-FFF2-40B4-BE49-F238E27FC236}">
                <a16:creationId xmlns:a16="http://schemas.microsoft.com/office/drawing/2014/main" id="{B686330E-EF6A-3536-CF01-81A60FC88E1B}"/>
              </a:ext>
            </a:extLst>
          </p:cNvPr>
          <p:cNvGrpSpPr/>
          <p:nvPr/>
        </p:nvGrpSpPr>
        <p:grpSpPr>
          <a:xfrm>
            <a:off x="0" y="-5347"/>
            <a:ext cx="1073791" cy="847147"/>
            <a:chOff x="0" y="-5347"/>
            <a:chExt cx="1073791" cy="847147"/>
          </a:xfrm>
        </p:grpSpPr>
        <p:sp>
          <p:nvSpPr>
            <p:cNvPr id="8" name="Rectangle 7">
              <a:extLst>
                <a:ext uri="{FF2B5EF4-FFF2-40B4-BE49-F238E27FC236}">
                  <a16:creationId xmlns:a16="http://schemas.microsoft.com/office/drawing/2014/main" id="{9BFFC799-65C2-A86B-612F-958F48F8522E}"/>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1" name="Rectangle 10">
              <a:extLst>
                <a:ext uri="{FF2B5EF4-FFF2-40B4-BE49-F238E27FC236}">
                  <a16:creationId xmlns:a16="http://schemas.microsoft.com/office/drawing/2014/main" id="{ED39FB8E-E5D5-8A85-D61D-5C2A598087F7}"/>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120547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87E9-4AD3-29AC-2874-FEF30DCD89D8}"/>
              </a:ext>
            </a:extLst>
          </p:cNvPr>
          <p:cNvSpPr>
            <a:spLocks noGrp="1"/>
          </p:cNvSpPr>
          <p:nvPr>
            <p:ph type="title"/>
          </p:nvPr>
        </p:nvSpPr>
        <p:spPr/>
        <p:txBody>
          <a:bodyPr/>
          <a:lstStyle/>
          <a:p>
            <a:r>
              <a:rPr lang="en-US"/>
              <a:t>FROSTE Heat Loss</a:t>
            </a:r>
          </a:p>
        </p:txBody>
      </p:sp>
      <p:sp>
        <p:nvSpPr>
          <p:cNvPr id="3" name="Content Placeholder 2">
            <a:extLst>
              <a:ext uri="{FF2B5EF4-FFF2-40B4-BE49-F238E27FC236}">
                <a16:creationId xmlns:a16="http://schemas.microsoft.com/office/drawing/2014/main" id="{03021678-961A-1A44-B3D4-D8E3AD267D50}"/>
              </a:ext>
            </a:extLst>
          </p:cNvPr>
          <p:cNvSpPr>
            <a:spLocks noGrp="1"/>
          </p:cNvSpPr>
          <p:nvPr>
            <p:ph idx="1"/>
          </p:nvPr>
        </p:nvSpPr>
        <p:spPr>
          <a:xfrm>
            <a:off x="609600" y="914400"/>
            <a:ext cx="6964545" cy="5410200"/>
          </a:xfrm>
        </p:spPr>
        <p:txBody>
          <a:bodyPr/>
          <a:lstStyle/>
          <a:p>
            <a:r>
              <a:rPr lang="en-US"/>
              <a:t>Assessed three different thermal environments:</a:t>
            </a:r>
          </a:p>
          <a:p>
            <a:pPr lvl="1"/>
            <a:r>
              <a:rPr lang="en-US"/>
              <a:t>Cabin environment </a:t>
            </a:r>
          </a:p>
          <a:p>
            <a:pPr lvl="1"/>
            <a:r>
              <a:rPr lang="en-US"/>
              <a:t>Lunar surface</a:t>
            </a:r>
          </a:p>
          <a:p>
            <a:pPr lvl="1"/>
            <a:r>
              <a:rPr lang="en-US"/>
              <a:t>PSR</a:t>
            </a:r>
          </a:p>
          <a:p>
            <a:r>
              <a:rPr lang="en-US"/>
              <a:t>Calculating heat removal required to maintain sample temperatures at 80K</a:t>
            </a:r>
          </a:p>
          <a:p>
            <a:pPr lvl="1"/>
            <a:r>
              <a:rPr lang="en-US"/>
              <a:t>Cabin is warmest of the three environments</a:t>
            </a:r>
          </a:p>
          <a:p>
            <a:pPr lvl="1"/>
            <a:r>
              <a:rPr lang="en-US"/>
              <a:t>Lunar surface allows for radiation to deep space</a:t>
            </a:r>
          </a:p>
          <a:p>
            <a:pPr lvl="1"/>
            <a:r>
              <a:rPr lang="en-US"/>
              <a:t>PSR does not require any heat removal and gets below 80K given enough time out of the sun</a:t>
            </a:r>
          </a:p>
        </p:txBody>
      </p:sp>
      <p:sp>
        <p:nvSpPr>
          <p:cNvPr id="4" name="Footer Placeholder 3">
            <a:extLst>
              <a:ext uri="{FF2B5EF4-FFF2-40B4-BE49-F238E27FC236}">
                <a16:creationId xmlns:a16="http://schemas.microsoft.com/office/drawing/2014/main" id="{FD2B3336-0A0A-113E-9B1A-BB90E82E40BF}"/>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9D071A25-9685-D9DF-90F1-941C932D0ACF}"/>
              </a:ext>
            </a:extLst>
          </p:cNvPr>
          <p:cNvSpPr>
            <a:spLocks noGrp="1"/>
          </p:cNvSpPr>
          <p:nvPr>
            <p:ph type="sldNum" sz="quarter" idx="12"/>
          </p:nvPr>
        </p:nvSpPr>
        <p:spPr/>
        <p:txBody>
          <a:bodyPr/>
          <a:lstStyle/>
          <a:p>
            <a:fld id="{33F42015-0FC7-4B0E-8D2B-76EADF48D957}" type="slidenum">
              <a:rPr lang="en-US" smtClean="0"/>
              <a:pPr/>
              <a:t>6</a:t>
            </a:fld>
            <a:endParaRPr lang="en-US"/>
          </a:p>
        </p:txBody>
      </p:sp>
      <p:pic>
        <p:nvPicPr>
          <p:cNvPr id="8" name="Picture 7">
            <a:extLst>
              <a:ext uri="{FF2B5EF4-FFF2-40B4-BE49-F238E27FC236}">
                <a16:creationId xmlns:a16="http://schemas.microsoft.com/office/drawing/2014/main" id="{8FE1984B-C28B-34E2-4118-D56A04741085}"/>
              </a:ext>
            </a:extLst>
          </p:cNvPr>
          <p:cNvPicPr>
            <a:picLocks noChangeAspect="1"/>
          </p:cNvPicPr>
          <p:nvPr/>
        </p:nvPicPr>
        <p:blipFill>
          <a:blip r:embed="rId2"/>
          <a:stretch>
            <a:fillRect/>
          </a:stretch>
        </p:blipFill>
        <p:spPr>
          <a:xfrm>
            <a:off x="2377939" y="4822241"/>
            <a:ext cx="2943922" cy="1257300"/>
          </a:xfrm>
          <a:prstGeom prst="rect">
            <a:avLst/>
          </a:prstGeom>
        </p:spPr>
      </p:pic>
      <p:grpSp>
        <p:nvGrpSpPr>
          <p:cNvPr id="10" name="Group 9">
            <a:extLst>
              <a:ext uri="{FF2B5EF4-FFF2-40B4-BE49-F238E27FC236}">
                <a16:creationId xmlns:a16="http://schemas.microsoft.com/office/drawing/2014/main" id="{1D3D1E6F-FC38-302D-AA6A-73E8604E7B22}"/>
              </a:ext>
            </a:extLst>
          </p:cNvPr>
          <p:cNvGrpSpPr/>
          <p:nvPr/>
        </p:nvGrpSpPr>
        <p:grpSpPr>
          <a:xfrm>
            <a:off x="7214730" y="1521158"/>
            <a:ext cx="4874540" cy="3929733"/>
            <a:chOff x="7214730" y="1521158"/>
            <a:chExt cx="4874540" cy="3929733"/>
          </a:xfrm>
        </p:grpSpPr>
        <p:pic>
          <p:nvPicPr>
            <p:cNvPr id="7" name="Picture 6">
              <a:extLst>
                <a:ext uri="{FF2B5EF4-FFF2-40B4-BE49-F238E27FC236}">
                  <a16:creationId xmlns:a16="http://schemas.microsoft.com/office/drawing/2014/main" id="{6A7C3386-DBEE-F078-B118-AADFEDFCD3CC}"/>
                </a:ext>
              </a:extLst>
            </p:cNvPr>
            <p:cNvPicPr>
              <a:picLocks noChangeAspect="1"/>
            </p:cNvPicPr>
            <p:nvPr/>
          </p:nvPicPr>
          <p:blipFill>
            <a:blip r:embed="rId3"/>
            <a:stretch>
              <a:fillRect/>
            </a:stretch>
          </p:blipFill>
          <p:spPr>
            <a:xfrm>
              <a:off x="7214730" y="1521158"/>
              <a:ext cx="4874540" cy="3608590"/>
            </a:xfrm>
            <a:prstGeom prst="rect">
              <a:avLst/>
            </a:prstGeom>
          </p:spPr>
        </p:pic>
        <p:sp>
          <p:nvSpPr>
            <p:cNvPr id="9" name="TextBox 8">
              <a:extLst>
                <a:ext uri="{FF2B5EF4-FFF2-40B4-BE49-F238E27FC236}">
                  <a16:creationId xmlns:a16="http://schemas.microsoft.com/office/drawing/2014/main" id="{05294274-1E83-4784-95B2-2840606C9947}"/>
                </a:ext>
              </a:extLst>
            </p:cNvPr>
            <p:cNvSpPr txBox="1"/>
            <p:nvPr/>
          </p:nvSpPr>
          <p:spPr>
            <a:xfrm>
              <a:off x="7491426" y="5173892"/>
              <a:ext cx="4321147" cy="276999"/>
            </a:xfrm>
            <a:prstGeom prst="rect">
              <a:avLst/>
            </a:prstGeom>
            <a:noFill/>
          </p:spPr>
          <p:txBody>
            <a:bodyPr wrap="square" rtlCol="0">
              <a:spAutoFit/>
            </a:bodyPr>
            <a:lstStyle/>
            <a:p>
              <a:r>
                <a:rPr lang="en-US" sz="1200" b="0">
                  <a:solidFill>
                    <a:schemeClr val="accent2"/>
                  </a:solidFill>
                  <a:latin typeface="+mn-lt"/>
                  <a:ea typeface="ＭＳ Ｐゴシック" charset="0"/>
                </a:rPr>
                <a:t>Contour plot of SSC on lunar surface</a:t>
              </a:r>
            </a:p>
          </p:txBody>
        </p:sp>
      </p:grpSp>
      <p:grpSp>
        <p:nvGrpSpPr>
          <p:cNvPr id="6" name="Group 5">
            <a:extLst>
              <a:ext uri="{FF2B5EF4-FFF2-40B4-BE49-F238E27FC236}">
                <a16:creationId xmlns:a16="http://schemas.microsoft.com/office/drawing/2014/main" id="{A02C1C29-ABCF-B8C2-184F-6FC59A73155E}"/>
              </a:ext>
            </a:extLst>
          </p:cNvPr>
          <p:cNvGrpSpPr/>
          <p:nvPr/>
        </p:nvGrpSpPr>
        <p:grpSpPr>
          <a:xfrm>
            <a:off x="0" y="-5347"/>
            <a:ext cx="1073791" cy="847147"/>
            <a:chOff x="0" y="-5347"/>
            <a:chExt cx="1073791" cy="847147"/>
          </a:xfrm>
        </p:grpSpPr>
        <p:sp>
          <p:nvSpPr>
            <p:cNvPr id="11" name="Rectangle 10">
              <a:extLst>
                <a:ext uri="{FF2B5EF4-FFF2-40B4-BE49-F238E27FC236}">
                  <a16:creationId xmlns:a16="http://schemas.microsoft.com/office/drawing/2014/main" id="{00C6353B-008D-EB62-4568-6656E8EF4683}"/>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12" name="Rectangle 11">
              <a:extLst>
                <a:ext uri="{FF2B5EF4-FFF2-40B4-BE49-F238E27FC236}">
                  <a16:creationId xmlns:a16="http://schemas.microsoft.com/office/drawing/2014/main" id="{B6E78053-12B4-A6C1-EC8E-F51FF52FC4FF}"/>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363754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DA40-816A-26A2-2298-F9210973340D}"/>
              </a:ext>
            </a:extLst>
          </p:cNvPr>
          <p:cNvSpPr>
            <a:spLocks noGrp="1"/>
          </p:cNvSpPr>
          <p:nvPr>
            <p:ph type="title"/>
          </p:nvPr>
        </p:nvSpPr>
        <p:spPr/>
        <p:txBody>
          <a:bodyPr/>
          <a:lstStyle/>
          <a:p>
            <a:r>
              <a:rPr lang="en-US"/>
              <a:t>Phase Change Material</a:t>
            </a:r>
          </a:p>
        </p:txBody>
      </p:sp>
      <p:sp>
        <p:nvSpPr>
          <p:cNvPr id="3" name="Content Placeholder 2">
            <a:extLst>
              <a:ext uri="{FF2B5EF4-FFF2-40B4-BE49-F238E27FC236}">
                <a16:creationId xmlns:a16="http://schemas.microsoft.com/office/drawing/2014/main" id="{721D8EE8-A173-FC44-EFC4-3EAC4D41110A}"/>
              </a:ext>
            </a:extLst>
          </p:cNvPr>
          <p:cNvSpPr>
            <a:spLocks noGrp="1"/>
          </p:cNvSpPr>
          <p:nvPr>
            <p:ph idx="1"/>
          </p:nvPr>
        </p:nvSpPr>
        <p:spPr>
          <a:xfrm>
            <a:off x="609600" y="914400"/>
            <a:ext cx="4876800" cy="5410200"/>
          </a:xfrm>
        </p:spPr>
        <p:txBody>
          <a:bodyPr/>
          <a:lstStyle/>
          <a:p>
            <a:r>
              <a:rPr lang="en-US"/>
              <a:t>The PCM will be a major constituent of the passive thermal control system</a:t>
            </a:r>
          </a:p>
          <a:p>
            <a:r>
              <a:rPr lang="en-US"/>
              <a:t>Candidate PCM’s:</a:t>
            </a:r>
          </a:p>
          <a:p>
            <a:pPr lvl="1"/>
            <a:r>
              <a:rPr lang="en-US"/>
              <a:t>2-Methylpentane (120 K)</a:t>
            </a:r>
          </a:p>
          <a:p>
            <a:pPr lvl="1"/>
            <a:r>
              <a:rPr lang="en-US"/>
              <a:t>2-Methylbutane (112 K)</a:t>
            </a:r>
          </a:p>
          <a:p>
            <a:r>
              <a:rPr lang="en-US"/>
              <a:t>Goal: Cool down the PCM as quickly as possible and maintain cryogenic temperatures</a:t>
            </a:r>
          </a:p>
          <a:p>
            <a:r>
              <a:rPr lang="en-US"/>
              <a:t>Testing currently underway to confirm thermal properties of candidate PCM’s.</a:t>
            </a:r>
          </a:p>
        </p:txBody>
      </p:sp>
      <p:sp>
        <p:nvSpPr>
          <p:cNvPr id="4" name="Footer Placeholder 3">
            <a:extLst>
              <a:ext uri="{FF2B5EF4-FFF2-40B4-BE49-F238E27FC236}">
                <a16:creationId xmlns:a16="http://schemas.microsoft.com/office/drawing/2014/main" id="{BABF066B-3987-A5A9-28B6-6CA1BA3BDA9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16C9545F-D69A-EAC3-0496-55972500F90F}"/>
              </a:ext>
            </a:extLst>
          </p:cNvPr>
          <p:cNvSpPr>
            <a:spLocks noGrp="1"/>
          </p:cNvSpPr>
          <p:nvPr>
            <p:ph type="sldNum" sz="quarter" idx="12"/>
          </p:nvPr>
        </p:nvSpPr>
        <p:spPr/>
        <p:txBody>
          <a:bodyPr/>
          <a:lstStyle/>
          <a:p>
            <a:fld id="{33F42015-0FC7-4B0E-8D2B-76EADF48D957}" type="slidenum">
              <a:rPr lang="en-US" smtClean="0"/>
              <a:pPr/>
              <a:t>7</a:t>
            </a:fld>
            <a:endParaRPr lang="en-US"/>
          </a:p>
        </p:txBody>
      </p:sp>
      <p:pic>
        <p:nvPicPr>
          <p:cNvPr id="11" name="Picture 10" descr="Table&#10;&#10;AI-generated content may be incorrect.">
            <a:extLst>
              <a:ext uri="{FF2B5EF4-FFF2-40B4-BE49-F238E27FC236}">
                <a16:creationId xmlns:a16="http://schemas.microsoft.com/office/drawing/2014/main" id="{39719074-4007-C759-C005-29348138D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646" y="914400"/>
            <a:ext cx="5840754" cy="5014291"/>
          </a:xfrm>
          <a:prstGeom prst="rect">
            <a:avLst/>
          </a:prstGeom>
        </p:spPr>
      </p:pic>
      <p:sp>
        <p:nvSpPr>
          <p:cNvPr id="12" name="Content Placeholder 2">
            <a:extLst>
              <a:ext uri="{FF2B5EF4-FFF2-40B4-BE49-F238E27FC236}">
                <a16:creationId xmlns:a16="http://schemas.microsoft.com/office/drawing/2014/main" id="{63E506BC-FB6F-4493-0736-A2C33F15EDBC}"/>
              </a:ext>
            </a:extLst>
          </p:cNvPr>
          <p:cNvSpPr txBox="1">
            <a:spLocks/>
          </p:cNvSpPr>
          <p:nvPr/>
        </p:nvSpPr>
        <p:spPr bwMode="auto">
          <a:xfrm>
            <a:off x="6568590" y="5905500"/>
            <a:ext cx="393162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PCM Thermal Properties </a:t>
            </a:r>
            <a:r>
              <a:rPr lang="en-US" sz="1200" b="0" kern="0" baseline="30000"/>
              <a:t>[3]</a:t>
            </a:r>
            <a:endParaRPr lang="en-US" sz="1200" b="0" kern="0">
              <a:solidFill>
                <a:schemeClr val="tx1"/>
              </a:solidFill>
            </a:endParaRPr>
          </a:p>
        </p:txBody>
      </p:sp>
      <p:grpSp>
        <p:nvGrpSpPr>
          <p:cNvPr id="6" name="Group 5">
            <a:extLst>
              <a:ext uri="{FF2B5EF4-FFF2-40B4-BE49-F238E27FC236}">
                <a16:creationId xmlns:a16="http://schemas.microsoft.com/office/drawing/2014/main" id="{7BD15D4D-B256-4295-7047-3B594DA87F66}"/>
              </a:ext>
            </a:extLst>
          </p:cNvPr>
          <p:cNvGrpSpPr/>
          <p:nvPr/>
        </p:nvGrpSpPr>
        <p:grpSpPr>
          <a:xfrm>
            <a:off x="0" y="-5347"/>
            <a:ext cx="1073791" cy="847147"/>
            <a:chOff x="0" y="-5347"/>
            <a:chExt cx="1073791" cy="847147"/>
          </a:xfrm>
        </p:grpSpPr>
        <p:sp>
          <p:nvSpPr>
            <p:cNvPr id="7" name="Rectangle 6">
              <a:extLst>
                <a:ext uri="{FF2B5EF4-FFF2-40B4-BE49-F238E27FC236}">
                  <a16:creationId xmlns:a16="http://schemas.microsoft.com/office/drawing/2014/main" id="{D8D0D8F2-8A22-8BFE-B772-3160DC807076}"/>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Rectangle 7">
              <a:extLst>
                <a:ext uri="{FF2B5EF4-FFF2-40B4-BE49-F238E27FC236}">
                  <a16:creationId xmlns:a16="http://schemas.microsoft.com/office/drawing/2014/main" id="{0FDD290E-F502-BBAB-0371-CBD54C624063}"/>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225458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DA40-816A-26A2-2298-F9210973340D}"/>
              </a:ext>
            </a:extLst>
          </p:cNvPr>
          <p:cNvSpPr>
            <a:spLocks noGrp="1"/>
          </p:cNvSpPr>
          <p:nvPr>
            <p:ph type="title"/>
          </p:nvPr>
        </p:nvSpPr>
        <p:spPr/>
        <p:txBody>
          <a:bodyPr/>
          <a:lstStyle/>
          <a:p>
            <a:r>
              <a:rPr lang="en-US"/>
              <a:t>PCM Tank Internal Design Trade Study: Finned Structure</a:t>
            </a:r>
          </a:p>
        </p:txBody>
      </p:sp>
      <p:sp>
        <p:nvSpPr>
          <p:cNvPr id="3" name="Content Placeholder 2">
            <a:extLst>
              <a:ext uri="{FF2B5EF4-FFF2-40B4-BE49-F238E27FC236}">
                <a16:creationId xmlns:a16="http://schemas.microsoft.com/office/drawing/2014/main" id="{721D8EE8-A173-FC44-EFC4-3EAC4D41110A}"/>
              </a:ext>
            </a:extLst>
          </p:cNvPr>
          <p:cNvSpPr>
            <a:spLocks noGrp="1"/>
          </p:cNvSpPr>
          <p:nvPr>
            <p:ph idx="1"/>
          </p:nvPr>
        </p:nvSpPr>
        <p:spPr>
          <a:xfrm>
            <a:off x="6932869" y="876300"/>
            <a:ext cx="4868887" cy="5410200"/>
          </a:xfrm>
        </p:spPr>
        <p:txBody>
          <a:bodyPr/>
          <a:lstStyle/>
          <a:p>
            <a:r>
              <a:rPr lang="en-US"/>
              <a:t>Introducing a high conductivity finned structure into the PCM tank assists in heat transfer and overall cooldown</a:t>
            </a:r>
          </a:p>
          <a:p>
            <a:r>
              <a:rPr lang="en-US"/>
              <a:t>Studies done on different fin thicknesses and materials</a:t>
            </a:r>
          </a:p>
          <a:p>
            <a:r>
              <a:rPr lang="en-US"/>
              <a:t>Results showed that cooldown time was significantly decreased</a:t>
            </a:r>
          </a:p>
          <a:p>
            <a:pPr lvl="1"/>
            <a:r>
              <a:rPr lang="en-US"/>
              <a:t>Lunar surface environment</a:t>
            </a:r>
          </a:p>
          <a:p>
            <a:pPr lvl="1"/>
            <a:r>
              <a:rPr lang="en-US"/>
              <a:t>Originally took 27 days to reach phase change passively</a:t>
            </a:r>
          </a:p>
          <a:p>
            <a:pPr lvl="1"/>
            <a:r>
              <a:rPr lang="en-US"/>
              <a:t>Finned lid drove phase change to the 7 day mark</a:t>
            </a:r>
          </a:p>
        </p:txBody>
      </p:sp>
      <p:sp>
        <p:nvSpPr>
          <p:cNvPr id="4" name="Footer Placeholder 3">
            <a:extLst>
              <a:ext uri="{FF2B5EF4-FFF2-40B4-BE49-F238E27FC236}">
                <a16:creationId xmlns:a16="http://schemas.microsoft.com/office/drawing/2014/main" id="{BABF066B-3987-A5A9-28B6-6CA1BA3BDA9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16C9545F-D69A-EAC3-0496-55972500F90F}"/>
              </a:ext>
            </a:extLst>
          </p:cNvPr>
          <p:cNvSpPr>
            <a:spLocks noGrp="1"/>
          </p:cNvSpPr>
          <p:nvPr>
            <p:ph type="sldNum" sz="quarter" idx="12"/>
          </p:nvPr>
        </p:nvSpPr>
        <p:spPr/>
        <p:txBody>
          <a:bodyPr/>
          <a:lstStyle/>
          <a:p>
            <a:fld id="{33F42015-0FC7-4B0E-8D2B-76EADF48D957}" type="slidenum">
              <a:rPr lang="en-US" smtClean="0"/>
              <a:pPr/>
              <a:t>8</a:t>
            </a:fld>
            <a:endParaRPr lang="en-US"/>
          </a:p>
        </p:txBody>
      </p:sp>
      <p:pic>
        <p:nvPicPr>
          <p:cNvPr id="12" name="Picture 11">
            <a:extLst>
              <a:ext uri="{FF2B5EF4-FFF2-40B4-BE49-F238E27FC236}">
                <a16:creationId xmlns:a16="http://schemas.microsoft.com/office/drawing/2014/main" id="{EA4AC27F-D8E1-AD9F-E41A-BF12F6C9AC7B}"/>
              </a:ext>
            </a:extLst>
          </p:cNvPr>
          <p:cNvPicPr>
            <a:picLocks noChangeAspect="1"/>
          </p:cNvPicPr>
          <p:nvPr/>
        </p:nvPicPr>
        <p:blipFill rotWithShape="1">
          <a:blip r:embed="rId2"/>
          <a:srcRect l="12382" t="18972"/>
          <a:stretch/>
        </p:blipFill>
        <p:spPr>
          <a:xfrm>
            <a:off x="2192997" y="936487"/>
            <a:ext cx="2942703" cy="2321275"/>
          </a:xfrm>
          <a:prstGeom prst="rect">
            <a:avLst/>
          </a:prstGeom>
        </p:spPr>
      </p:pic>
      <p:sp>
        <p:nvSpPr>
          <p:cNvPr id="13" name="Content Placeholder 2">
            <a:extLst>
              <a:ext uri="{FF2B5EF4-FFF2-40B4-BE49-F238E27FC236}">
                <a16:creationId xmlns:a16="http://schemas.microsoft.com/office/drawing/2014/main" id="{C7812C0F-B4D1-8BE8-0CF2-9944814AE292}"/>
              </a:ext>
            </a:extLst>
          </p:cNvPr>
          <p:cNvSpPr txBox="1">
            <a:spLocks/>
          </p:cNvSpPr>
          <p:nvPr/>
        </p:nvSpPr>
        <p:spPr bwMode="auto">
          <a:xfrm>
            <a:off x="1690628" y="3257550"/>
            <a:ext cx="393162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Finned Lid Structure to be placed in the PCM Tank</a:t>
            </a:r>
          </a:p>
          <a:p>
            <a:pPr marL="0" indent="0" algn="ctr">
              <a:buNone/>
            </a:pPr>
            <a:endParaRPr lang="en-US" sz="1200" b="0" kern="0">
              <a:solidFill>
                <a:schemeClr val="tx1"/>
              </a:solidFill>
            </a:endParaRPr>
          </a:p>
        </p:txBody>
      </p:sp>
      <p:pic>
        <p:nvPicPr>
          <p:cNvPr id="14" name="Picture 13">
            <a:extLst>
              <a:ext uri="{FF2B5EF4-FFF2-40B4-BE49-F238E27FC236}">
                <a16:creationId xmlns:a16="http://schemas.microsoft.com/office/drawing/2014/main" id="{E1EDF214-B5B6-9654-FDAD-0849457D595B}"/>
              </a:ext>
            </a:extLst>
          </p:cNvPr>
          <p:cNvPicPr>
            <a:picLocks noChangeAspect="1"/>
          </p:cNvPicPr>
          <p:nvPr/>
        </p:nvPicPr>
        <p:blipFill>
          <a:blip r:embed="rId3"/>
          <a:stretch>
            <a:fillRect/>
          </a:stretch>
        </p:blipFill>
        <p:spPr>
          <a:xfrm>
            <a:off x="54772" y="3647854"/>
            <a:ext cx="3595993" cy="2344887"/>
          </a:xfrm>
          <a:prstGeom prst="rect">
            <a:avLst/>
          </a:prstGeom>
        </p:spPr>
      </p:pic>
      <p:pic>
        <p:nvPicPr>
          <p:cNvPr id="15" name="Picture 14">
            <a:extLst>
              <a:ext uri="{FF2B5EF4-FFF2-40B4-BE49-F238E27FC236}">
                <a16:creationId xmlns:a16="http://schemas.microsoft.com/office/drawing/2014/main" id="{4584D00B-4A07-11D3-0680-F889C37AE769}"/>
              </a:ext>
            </a:extLst>
          </p:cNvPr>
          <p:cNvPicPr>
            <a:picLocks noChangeAspect="1"/>
          </p:cNvPicPr>
          <p:nvPr/>
        </p:nvPicPr>
        <p:blipFill>
          <a:blip r:embed="rId4"/>
          <a:stretch>
            <a:fillRect/>
          </a:stretch>
        </p:blipFill>
        <p:spPr>
          <a:xfrm>
            <a:off x="3661808" y="3647855"/>
            <a:ext cx="3595993" cy="2344888"/>
          </a:xfrm>
          <a:prstGeom prst="rect">
            <a:avLst/>
          </a:prstGeom>
        </p:spPr>
      </p:pic>
      <p:sp>
        <p:nvSpPr>
          <p:cNvPr id="16" name="Content Placeholder 2">
            <a:extLst>
              <a:ext uri="{FF2B5EF4-FFF2-40B4-BE49-F238E27FC236}">
                <a16:creationId xmlns:a16="http://schemas.microsoft.com/office/drawing/2014/main" id="{A6067766-2E09-58A3-1F5F-BDF07194374B}"/>
              </a:ext>
            </a:extLst>
          </p:cNvPr>
          <p:cNvSpPr txBox="1">
            <a:spLocks/>
          </p:cNvSpPr>
          <p:nvPr/>
        </p:nvSpPr>
        <p:spPr bwMode="auto">
          <a:xfrm>
            <a:off x="811261" y="5996186"/>
            <a:ext cx="1902079"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No Lid Cooldown</a:t>
            </a:r>
            <a:endParaRPr lang="en-US" sz="1200" b="0" kern="0">
              <a:solidFill>
                <a:schemeClr val="tx1"/>
              </a:solidFill>
            </a:endParaRPr>
          </a:p>
        </p:txBody>
      </p:sp>
      <p:sp>
        <p:nvSpPr>
          <p:cNvPr id="17" name="Content Placeholder 2">
            <a:extLst>
              <a:ext uri="{FF2B5EF4-FFF2-40B4-BE49-F238E27FC236}">
                <a16:creationId xmlns:a16="http://schemas.microsoft.com/office/drawing/2014/main" id="{F2233B8B-7709-38A1-619F-6964627959BA}"/>
              </a:ext>
            </a:extLst>
          </p:cNvPr>
          <p:cNvSpPr txBox="1">
            <a:spLocks/>
          </p:cNvSpPr>
          <p:nvPr/>
        </p:nvSpPr>
        <p:spPr bwMode="auto">
          <a:xfrm>
            <a:off x="4350947" y="5943600"/>
            <a:ext cx="1902079"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200" b="0" kern="0"/>
              <a:t>Finned Lid Cooldown</a:t>
            </a:r>
            <a:endParaRPr lang="en-US" sz="1200" b="0" kern="0">
              <a:solidFill>
                <a:schemeClr val="tx1"/>
              </a:solidFill>
            </a:endParaRPr>
          </a:p>
        </p:txBody>
      </p:sp>
      <p:grpSp>
        <p:nvGrpSpPr>
          <p:cNvPr id="6" name="Group 5">
            <a:extLst>
              <a:ext uri="{FF2B5EF4-FFF2-40B4-BE49-F238E27FC236}">
                <a16:creationId xmlns:a16="http://schemas.microsoft.com/office/drawing/2014/main" id="{7CABA5A5-CFDB-7B70-3600-B4FBFAA440D7}"/>
              </a:ext>
            </a:extLst>
          </p:cNvPr>
          <p:cNvGrpSpPr/>
          <p:nvPr/>
        </p:nvGrpSpPr>
        <p:grpSpPr>
          <a:xfrm>
            <a:off x="0" y="-5347"/>
            <a:ext cx="1073791" cy="847147"/>
            <a:chOff x="0" y="-5347"/>
            <a:chExt cx="1073791" cy="847147"/>
          </a:xfrm>
        </p:grpSpPr>
        <p:sp>
          <p:nvSpPr>
            <p:cNvPr id="7" name="Rectangle 6">
              <a:extLst>
                <a:ext uri="{FF2B5EF4-FFF2-40B4-BE49-F238E27FC236}">
                  <a16:creationId xmlns:a16="http://schemas.microsoft.com/office/drawing/2014/main" id="{69D44005-2487-3628-B518-E8F500CF04F4}"/>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Rectangle 7">
              <a:extLst>
                <a:ext uri="{FF2B5EF4-FFF2-40B4-BE49-F238E27FC236}">
                  <a16:creationId xmlns:a16="http://schemas.microsoft.com/office/drawing/2014/main" id="{F88F467C-B835-C5B2-5699-5199F24C7C18}"/>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160571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CC39-4E63-1E76-7D83-0584AEA6B7F6}"/>
              </a:ext>
            </a:extLst>
          </p:cNvPr>
          <p:cNvSpPr>
            <a:spLocks noGrp="1"/>
          </p:cNvSpPr>
          <p:nvPr>
            <p:ph type="title"/>
          </p:nvPr>
        </p:nvSpPr>
        <p:spPr/>
        <p:txBody>
          <a:bodyPr/>
          <a:lstStyle/>
          <a:p>
            <a:r>
              <a:rPr lang="en-US"/>
              <a:t>Cryocooler Interface Trade Study</a:t>
            </a:r>
          </a:p>
        </p:txBody>
      </p:sp>
      <p:sp>
        <p:nvSpPr>
          <p:cNvPr id="3" name="Content Placeholder 2">
            <a:extLst>
              <a:ext uri="{FF2B5EF4-FFF2-40B4-BE49-F238E27FC236}">
                <a16:creationId xmlns:a16="http://schemas.microsoft.com/office/drawing/2014/main" id="{07367B82-BF63-7FBC-FF65-75CF8F16C3AA}"/>
              </a:ext>
            </a:extLst>
          </p:cNvPr>
          <p:cNvSpPr>
            <a:spLocks noGrp="1"/>
          </p:cNvSpPr>
          <p:nvPr>
            <p:ph idx="1"/>
          </p:nvPr>
        </p:nvSpPr>
        <p:spPr>
          <a:xfrm>
            <a:off x="609599" y="914400"/>
            <a:ext cx="5185243" cy="5366027"/>
          </a:xfrm>
        </p:spPr>
        <p:txBody>
          <a:bodyPr/>
          <a:lstStyle/>
          <a:p>
            <a:r>
              <a:rPr lang="en-US" sz="2000">
                <a:ea typeface="ＭＳ Ｐゴシック"/>
              </a:rPr>
              <a:t>Active cooling system consisting of a Ne cooling shroud, Stirling cryocooler, and heat exchanger</a:t>
            </a:r>
          </a:p>
          <a:p>
            <a:r>
              <a:rPr lang="en-US" sz="2000">
                <a:ea typeface="ＭＳ Ｐゴシック"/>
              </a:rPr>
              <a:t>Neon cooling loop within the PCM Tank</a:t>
            </a:r>
            <a:endParaRPr lang="en-US" sz="2000">
              <a:ea typeface="ＭＳ Ｐゴシック"/>
              <a:cs typeface="Arial"/>
            </a:endParaRPr>
          </a:p>
          <a:p>
            <a:pPr lvl="1"/>
            <a:r>
              <a:rPr lang="en-US" sz="1600">
                <a:ea typeface="ＭＳ Ｐゴシック"/>
              </a:rPr>
              <a:t>Sized to remove up to 15 W of heat leak from the SSC</a:t>
            </a:r>
            <a:endParaRPr lang="en-US" sz="1600">
              <a:ea typeface="ＭＳ Ｐゴシック"/>
              <a:cs typeface="Arial"/>
            </a:endParaRPr>
          </a:p>
          <a:p>
            <a:r>
              <a:rPr lang="en-US" sz="2000">
                <a:ea typeface="ＭＳ Ｐゴシック"/>
              </a:rPr>
              <a:t>Stirling Cryocooler:</a:t>
            </a:r>
            <a:endParaRPr lang="en-US" sz="2000">
              <a:ea typeface="ＭＳ Ｐゴシック"/>
              <a:cs typeface="Arial"/>
            </a:endParaRPr>
          </a:p>
          <a:p>
            <a:pPr lvl="1"/>
            <a:r>
              <a:rPr lang="en-US" sz="1600">
                <a:ea typeface="ＭＳ Ｐゴシック"/>
              </a:rPr>
              <a:t>Sun Power cryocooler: able to reject 19 W at 100 K</a:t>
            </a:r>
            <a:endParaRPr lang="en-US" sz="1600">
              <a:ea typeface="ＭＳ Ｐゴシック"/>
              <a:cs typeface="Arial"/>
            </a:endParaRPr>
          </a:p>
          <a:p>
            <a:r>
              <a:rPr lang="en-US" sz="2000" err="1">
                <a:ea typeface="ＭＳ Ｐゴシック"/>
              </a:rPr>
              <a:t>Cryofan</a:t>
            </a:r>
            <a:r>
              <a:rPr lang="en-US" sz="2000">
                <a:ea typeface="ＭＳ Ｐゴシック"/>
              </a:rPr>
              <a:t> rejects heat externally from loop</a:t>
            </a:r>
            <a:endParaRPr lang="en-US" sz="2000">
              <a:ea typeface="ＭＳ Ｐゴシック"/>
              <a:cs typeface="Arial"/>
            </a:endParaRPr>
          </a:p>
          <a:p>
            <a:r>
              <a:rPr lang="en-US" sz="2000">
                <a:ea typeface="ＭＳ Ｐゴシック"/>
              </a:rPr>
              <a:t>Heat exchanger:</a:t>
            </a:r>
            <a:endParaRPr lang="en-US" sz="2000">
              <a:ea typeface="ＭＳ Ｐゴシック"/>
              <a:cs typeface="Arial"/>
            </a:endParaRPr>
          </a:p>
          <a:p>
            <a:pPr lvl="1"/>
            <a:r>
              <a:rPr lang="en-US" sz="1600">
                <a:ea typeface="ＭＳ Ｐゴシック"/>
              </a:rPr>
              <a:t>Core is made of expanded metal foam within conductive cylinder</a:t>
            </a:r>
            <a:endParaRPr lang="en-US" sz="1600">
              <a:ea typeface="ＭＳ Ｐゴシック"/>
              <a:cs typeface="Arial"/>
            </a:endParaRPr>
          </a:p>
          <a:p>
            <a:pPr lvl="1"/>
            <a:r>
              <a:rPr lang="en-US" sz="1600">
                <a:ea typeface="ＭＳ Ｐゴシック"/>
              </a:rPr>
              <a:t>High areal density (25 in</a:t>
            </a:r>
            <a:r>
              <a:rPr lang="en-US" sz="1600" baseline="30000">
                <a:ea typeface="ＭＳ Ｐゴシック"/>
              </a:rPr>
              <a:t>2</a:t>
            </a:r>
            <a:r>
              <a:rPr lang="en-US" sz="1600">
                <a:ea typeface="ＭＳ Ｐゴシック"/>
              </a:rPr>
              <a:t> per 1 in</a:t>
            </a:r>
            <a:r>
              <a:rPr lang="en-US" sz="1600" baseline="30000">
                <a:ea typeface="ＭＳ Ｐゴシック"/>
              </a:rPr>
              <a:t>3</a:t>
            </a:r>
            <a:r>
              <a:rPr lang="en-US" sz="1600">
                <a:ea typeface="ＭＳ Ｐゴシック"/>
              </a:rPr>
              <a:t>)</a:t>
            </a:r>
            <a:endParaRPr lang="en-US" sz="1600">
              <a:ea typeface="ＭＳ Ｐゴシック"/>
              <a:cs typeface="Arial"/>
            </a:endParaRPr>
          </a:p>
          <a:p>
            <a:pPr lvl="1"/>
            <a:r>
              <a:rPr lang="en-US" sz="1600">
                <a:ea typeface="ＭＳ Ｐゴシック"/>
                <a:cs typeface="Arial"/>
              </a:rPr>
              <a:t>Metal foam is well within allowable pressure drop for baseline </a:t>
            </a:r>
            <a:r>
              <a:rPr lang="en-US" sz="1600" err="1">
                <a:ea typeface="ＭＳ Ｐゴシック"/>
                <a:cs typeface="Arial"/>
              </a:rPr>
              <a:t>Cryofan</a:t>
            </a:r>
            <a:r>
              <a:rPr lang="en-US" sz="1600">
                <a:ea typeface="ＭＳ Ｐゴシック"/>
                <a:cs typeface="Arial"/>
              </a:rPr>
              <a:t> capacity</a:t>
            </a:r>
          </a:p>
          <a:p>
            <a:pPr lvl="1"/>
            <a:endParaRPr lang="en-US" sz="1600">
              <a:ea typeface="ＭＳ Ｐゴシック"/>
              <a:cs typeface="Arial"/>
            </a:endParaRPr>
          </a:p>
        </p:txBody>
      </p:sp>
      <p:sp>
        <p:nvSpPr>
          <p:cNvPr id="4" name="Footer Placeholder 3">
            <a:extLst>
              <a:ext uri="{FF2B5EF4-FFF2-40B4-BE49-F238E27FC236}">
                <a16:creationId xmlns:a16="http://schemas.microsoft.com/office/drawing/2014/main" id="{9A62A295-8948-913B-10BA-315024D91AFD}"/>
              </a:ext>
            </a:extLst>
          </p:cNvPr>
          <p:cNvSpPr>
            <a:spLocks noGrp="1"/>
          </p:cNvSpPr>
          <p:nvPr>
            <p:ph type="ftr" sz="quarter" idx="11"/>
          </p:nvPr>
        </p:nvSpPr>
        <p:spPr/>
        <p:txBody>
          <a:bodyPr/>
          <a:lstStyle/>
          <a:p>
            <a:r>
              <a:rPr lang="en-US">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A5111336-F2E8-B735-56FB-C61AC5D9C78A}"/>
              </a:ext>
            </a:extLst>
          </p:cNvPr>
          <p:cNvSpPr>
            <a:spLocks noGrp="1"/>
          </p:cNvSpPr>
          <p:nvPr>
            <p:ph type="sldNum" sz="quarter" idx="12"/>
          </p:nvPr>
        </p:nvSpPr>
        <p:spPr/>
        <p:txBody>
          <a:bodyPr/>
          <a:lstStyle/>
          <a:p>
            <a:fld id="{33F42015-0FC7-4B0E-8D2B-76EADF48D957}" type="slidenum">
              <a:rPr lang="en-US" smtClean="0"/>
              <a:pPr/>
              <a:t>9</a:t>
            </a:fld>
            <a:endParaRPr lang="en-US"/>
          </a:p>
        </p:txBody>
      </p:sp>
      <p:pic>
        <p:nvPicPr>
          <p:cNvPr id="9" name="Picture 8">
            <a:extLst>
              <a:ext uri="{FF2B5EF4-FFF2-40B4-BE49-F238E27FC236}">
                <a16:creationId xmlns:a16="http://schemas.microsoft.com/office/drawing/2014/main" id="{D2CC6789-E986-87B7-59FB-B0EAFAB384F9}"/>
              </a:ext>
            </a:extLst>
          </p:cNvPr>
          <p:cNvPicPr>
            <a:picLocks noChangeAspect="1"/>
          </p:cNvPicPr>
          <p:nvPr/>
        </p:nvPicPr>
        <p:blipFill>
          <a:blip r:embed="rId3"/>
          <a:stretch>
            <a:fillRect/>
          </a:stretch>
        </p:blipFill>
        <p:spPr>
          <a:xfrm>
            <a:off x="5632646" y="3671340"/>
            <a:ext cx="2626468" cy="2498124"/>
          </a:xfrm>
          <a:prstGeom prst="rect">
            <a:avLst/>
          </a:prstGeom>
        </p:spPr>
      </p:pic>
      <p:pic>
        <p:nvPicPr>
          <p:cNvPr id="11" name="Picture 10">
            <a:extLst>
              <a:ext uri="{FF2B5EF4-FFF2-40B4-BE49-F238E27FC236}">
                <a16:creationId xmlns:a16="http://schemas.microsoft.com/office/drawing/2014/main" id="{E1BC5F45-C695-8AF2-E9F1-EF5CE0B80F81}"/>
              </a:ext>
            </a:extLst>
          </p:cNvPr>
          <p:cNvPicPr>
            <a:picLocks noChangeAspect="1"/>
          </p:cNvPicPr>
          <p:nvPr/>
        </p:nvPicPr>
        <p:blipFill>
          <a:blip r:embed="rId4"/>
          <a:stretch>
            <a:fillRect/>
          </a:stretch>
        </p:blipFill>
        <p:spPr>
          <a:xfrm>
            <a:off x="8262569" y="3936803"/>
            <a:ext cx="3755011" cy="1966898"/>
          </a:xfrm>
          <a:prstGeom prst="rect">
            <a:avLst/>
          </a:prstGeom>
        </p:spPr>
      </p:pic>
      <p:pic>
        <p:nvPicPr>
          <p:cNvPr id="14" name="Picture 13">
            <a:extLst>
              <a:ext uri="{FF2B5EF4-FFF2-40B4-BE49-F238E27FC236}">
                <a16:creationId xmlns:a16="http://schemas.microsoft.com/office/drawing/2014/main" id="{180F5EBE-77FE-E48C-5B74-829D2AD9DA81}"/>
              </a:ext>
            </a:extLst>
          </p:cNvPr>
          <p:cNvPicPr>
            <a:picLocks noChangeAspect="1"/>
          </p:cNvPicPr>
          <p:nvPr/>
        </p:nvPicPr>
        <p:blipFill>
          <a:blip r:embed="rId5"/>
          <a:stretch>
            <a:fillRect/>
          </a:stretch>
        </p:blipFill>
        <p:spPr>
          <a:xfrm>
            <a:off x="6136593" y="737737"/>
            <a:ext cx="5458222" cy="2600898"/>
          </a:xfrm>
          <a:prstGeom prst="rect">
            <a:avLst/>
          </a:prstGeom>
        </p:spPr>
      </p:pic>
      <p:sp>
        <p:nvSpPr>
          <p:cNvPr id="12" name="Content Placeholder 2">
            <a:extLst>
              <a:ext uri="{FF2B5EF4-FFF2-40B4-BE49-F238E27FC236}">
                <a16:creationId xmlns:a16="http://schemas.microsoft.com/office/drawing/2014/main" id="{AEC348D7-535A-9096-EE19-93D16541E926}"/>
              </a:ext>
            </a:extLst>
          </p:cNvPr>
          <p:cNvSpPr txBox="1">
            <a:spLocks/>
          </p:cNvSpPr>
          <p:nvPr/>
        </p:nvSpPr>
        <p:spPr bwMode="auto">
          <a:xfrm>
            <a:off x="7714876" y="3374979"/>
            <a:ext cx="243058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050" b="0" kern="0"/>
              <a:t>Neon cooling shroud coupled to cryocooler via heat exchanger</a:t>
            </a:r>
            <a:endParaRPr lang="en-US" sz="1050" b="0" kern="0">
              <a:solidFill>
                <a:schemeClr val="tx1"/>
              </a:solidFill>
            </a:endParaRPr>
          </a:p>
        </p:txBody>
      </p:sp>
      <p:sp>
        <p:nvSpPr>
          <p:cNvPr id="15" name="Content Placeholder 2">
            <a:extLst>
              <a:ext uri="{FF2B5EF4-FFF2-40B4-BE49-F238E27FC236}">
                <a16:creationId xmlns:a16="http://schemas.microsoft.com/office/drawing/2014/main" id="{365BDB28-8C09-E6FD-74DF-F388F10215C3}"/>
              </a:ext>
            </a:extLst>
          </p:cNvPr>
          <p:cNvSpPr txBox="1">
            <a:spLocks/>
          </p:cNvSpPr>
          <p:nvPr/>
        </p:nvSpPr>
        <p:spPr bwMode="auto">
          <a:xfrm>
            <a:off x="5749370" y="6087133"/>
            <a:ext cx="278988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050" b="0" kern="0"/>
              <a:t>Expanded Metal Foam Heat Exchanger</a:t>
            </a:r>
            <a:endParaRPr lang="en-US" sz="1050" b="0" kern="0">
              <a:solidFill>
                <a:schemeClr val="tx1"/>
              </a:solidFill>
            </a:endParaRPr>
          </a:p>
        </p:txBody>
      </p:sp>
      <p:sp>
        <p:nvSpPr>
          <p:cNvPr id="16" name="Content Placeholder 2">
            <a:extLst>
              <a:ext uri="{FF2B5EF4-FFF2-40B4-BE49-F238E27FC236}">
                <a16:creationId xmlns:a16="http://schemas.microsoft.com/office/drawing/2014/main" id="{7A84DEFC-D513-3724-4763-1657C313EA16}"/>
              </a:ext>
            </a:extLst>
          </p:cNvPr>
          <p:cNvSpPr txBox="1">
            <a:spLocks/>
          </p:cNvSpPr>
          <p:nvPr/>
        </p:nvSpPr>
        <p:spPr bwMode="auto">
          <a:xfrm>
            <a:off x="9162579" y="6022420"/>
            <a:ext cx="243058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None/>
            </a:pPr>
            <a:r>
              <a:rPr lang="en-US" sz="1050" b="0" kern="0"/>
              <a:t>Contour Plot of Heat Exchanger</a:t>
            </a:r>
            <a:endParaRPr lang="en-US" sz="1050" b="0" kern="0">
              <a:solidFill>
                <a:schemeClr val="tx1"/>
              </a:solidFill>
            </a:endParaRPr>
          </a:p>
        </p:txBody>
      </p:sp>
      <p:cxnSp>
        <p:nvCxnSpPr>
          <p:cNvPr id="88" name="Straight Arrow Connector 87">
            <a:extLst>
              <a:ext uri="{FF2B5EF4-FFF2-40B4-BE49-F238E27FC236}">
                <a16:creationId xmlns:a16="http://schemas.microsoft.com/office/drawing/2014/main" id="{1F034A58-DE36-905A-8F01-B7A4F594461F}"/>
              </a:ext>
            </a:extLst>
          </p:cNvPr>
          <p:cNvCxnSpPr>
            <a:cxnSpLocks/>
          </p:cNvCxnSpPr>
          <p:nvPr/>
        </p:nvCxnSpPr>
        <p:spPr>
          <a:xfrm flipH="1">
            <a:off x="8566231" y="2924951"/>
            <a:ext cx="389121"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9" name="Straight Arrow Connector 88">
            <a:extLst>
              <a:ext uri="{FF2B5EF4-FFF2-40B4-BE49-F238E27FC236}">
                <a16:creationId xmlns:a16="http://schemas.microsoft.com/office/drawing/2014/main" id="{20D598F9-4C46-93F3-F9EE-FF7DF8258E83}"/>
              </a:ext>
            </a:extLst>
          </p:cNvPr>
          <p:cNvCxnSpPr>
            <a:cxnSpLocks/>
          </p:cNvCxnSpPr>
          <p:nvPr/>
        </p:nvCxnSpPr>
        <p:spPr>
          <a:xfrm flipH="1">
            <a:off x="7795288" y="2924951"/>
            <a:ext cx="468951"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90" name="Rectangle 89">
            <a:extLst>
              <a:ext uri="{FF2B5EF4-FFF2-40B4-BE49-F238E27FC236}">
                <a16:creationId xmlns:a16="http://schemas.microsoft.com/office/drawing/2014/main" id="{529F43DE-3975-24AE-CB99-5CA7D9CE9157}"/>
              </a:ext>
            </a:extLst>
          </p:cNvPr>
          <p:cNvSpPr/>
          <p:nvPr/>
        </p:nvSpPr>
        <p:spPr>
          <a:xfrm>
            <a:off x="8955352" y="2878670"/>
            <a:ext cx="78441" cy="9174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937A9C2-4448-9091-EDF8-4024BEE8C1F9}"/>
              </a:ext>
            </a:extLst>
          </p:cNvPr>
          <p:cNvSpPr/>
          <p:nvPr/>
        </p:nvSpPr>
        <p:spPr>
          <a:xfrm>
            <a:off x="7716847" y="2878670"/>
            <a:ext cx="78441" cy="9174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32E3C4E6-C3DA-3149-A9A1-555DB479D1F8}"/>
              </a:ext>
            </a:extLst>
          </p:cNvPr>
          <p:cNvSpPr txBox="1"/>
          <p:nvPr/>
        </p:nvSpPr>
        <p:spPr>
          <a:xfrm>
            <a:off x="9077108" y="2800787"/>
            <a:ext cx="609461" cy="338554"/>
          </a:xfrm>
          <a:prstGeom prst="rect">
            <a:avLst/>
          </a:prstGeom>
          <a:noFill/>
        </p:spPr>
        <p:txBody>
          <a:bodyPr wrap="square" rtlCol="0">
            <a:spAutoFit/>
          </a:bodyPr>
          <a:lstStyle/>
          <a:p>
            <a:pPr algn="ctr"/>
            <a:r>
              <a:rPr lang="en-US" sz="800" i="1"/>
              <a:t>Cool In</a:t>
            </a:r>
          </a:p>
          <a:p>
            <a:pPr algn="ctr"/>
            <a:r>
              <a:rPr lang="en-US" sz="800" i="1"/>
              <a:t>273K</a:t>
            </a:r>
          </a:p>
        </p:txBody>
      </p:sp>
      <p:sp>
        <p:nvSpPr>
          <p:cNvPr id="106" name="TextBox 105">
            <a:extLst>
              <a:ext uri="{FF2B5EF4-FFF2-40B4-BE49-F238E27FC236}">
                <a16:creationId xmlns:a16="http://schemas.microsoft.com/office/drawing/2014/main" id="{C5F4DFA0-25B5-865A-0BF8-4C05820A2B8E}"/>
              </a:ext>
            </a:extLst>
          </p:cNvPr>
          <p:cNvSpPr txBox="1"/>
          <p:nvPr/>
        </p:nvSpPr>
        <p:spPr>
          <a:xfrm>
            <a:off x="7032792" y="2828699"/>
            <a:ext cx="723275" cy="338554"/>
          </a:xfrm>
          <a:prstGeom prst="rect">
            <a:avLst/>
          </a:prstGeom>
          <a:noFill/>
        </p:spPr>
        <p:txBody>
          <a:bodyPr wrap="square" rtlCol="0">
            <a:spAutoFit/>
          </a:bodyPr>
          <a:lstStyle/>
          <a:p>
            <a:pPr algn="ctr"/>
            <a:r>
              <a:rPr lang="en-US" sz="800" i="1"/>
              <a:t>Cool Out</a:t>
            </a:r>
          </a:p>
          <a:p>
            <a:pPr algn="ctr"/>
            <a:r>
              <a:rPr lang="en-US" sz="800" i="1"/>
              <a:t>283K</a:t>
            </a:r>
          </a:p>
        </p:txBody>
      </p:sp>
      <p:grpSp>
        <p:nvGrpSpPr>
          <p:cNvPr id="6" name="Group 5">
            <a:extLst>
              <a:ext uri="{FF2B5EF4-FFF2-40B4-BE49-F238E27FC236}">
                <a16:creationId xmlns:a16="http://schemas.microsoft.com/office/drawing/2014/main" id="{45229472-74AF-7921-0E61-E431E129E842}"/>
              </a:ext>
            </a:extLst>
          </p:cNvPr>
          <p:cNvGrpSpPr/>
          <p:nvPr/>
        </p:nvGrpSpPr>
        <p:grpSpPr>
          <a:xfrm>
            <a:off x="0" y="-5347"/>
            <a:ext cx="1073791" cy="847147"/>
            <a:chOff x="0" y="-5347"/>
            <a:chExt cx="1073791" cy="847147"/>
          </a:xfrm>
        </p:grpSpPr>
        <p:sp>
          <p:nvSpPr>
            <p:cNvPr id="7" name="Rectangle 6">
              <a:extLst>
                <a:ext uri="{FF2B5EF4-FFF2-40B4-BE49-F238E27FC236}">
                  <a16:creationId xmlns:a16="http://schemas.microsoft.com/office/drawing/2014/main" id="{C77A669B-A88D-8599-0851-8D0542C99DFF}"/>
                </a:ext>
              </a:extLst>
            </p:cNvPr>
            <p:cNvSpPr/>
            <p:nvPr/>
          </p:nvSpPr>
          <p:spPr bwMode="auto">
            <a:xfrm>
              <a:off x="0" y="-5347"/>
              <a:ext cx="1073791" cy="6512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8" name="Rectangle 7">
              <a:extLst>
                <a:ext uri="{FF2B5EF4-FFF2-40B4-BE49-F238E27FC236}">
                  <a16:creationId xmlns:a16="http://schemas.microsoft.com/office/drawing/2014/main" id="{2CCDEE80-3D23-1875-D029-388F5881BA30}"/>
                </a:ext>
              </a:extLst>
            </p:cNvPr>
            <p:cNvSpPr/>
            <p:nvPr/>
          </p:nvSpPr>
          <p:spPr bwMode="auto">
            <a:xfrm>
              <a:off x="0" y="408686"/>
              <a:ext cx="872456" cy="4331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grpSp>
    </p:spTree>
    <p:extLst>
      <p:ext uri="{BB962C8B-B14F-4D97-AF65-F5344CB8AC3E}">
        <p14:creationId xmlns:p14="http://schemas.microsoft.com/office/powerpoint/2010/main" val="194561373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3.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1173</TotalTime>
  <Words>1571</Words>
  <Application>Microsoft Office PowerPoint</Application>
  <PresentationFormat>Widescreen</PresentationFormat>
  <Paragraphs>188</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Times</vt:lpstr>
      <vt:lpstr>Blank</vt:lpstr>
      <vt:lpstr>FROSTE: Designing a Thermal Control System for Cryogenic Lunar Sample Return</vt:lpstr>
      <vt:lpstr>FROSTE Overview</vt:lpstr>
      <vt:lpstr>FROSTE Thermal Challenges</vt:lpstr>
      <vt:lpstr>FROSTE Thermal Model</vt:lpstr>
      <vt:lpstr>FROSTE Thermal Trade Studies</vt:lpstr>
      <vt:lpstr>FROSTE Heat Loss</vt:lpstr>
      <vt:lpstr>Phase Change Material</vt:lpstr>
      <vt:lpstr>PCM Tank Internal Design Trade Study: Finned Structure</vt:lpstr>
      <vt:lpstr>Cryocooler Interface Trade Study</vt:lpstr>
      <vt:lpstr>Volatiles and Pressurization</vt:lpstr>
      <vt:lpstr>Conclusion/Forward Work</vt:lpstr>
      <vt:lpstr>PowerPoint Presentation</vt:lpstr>
      <vt:lpstr>References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Stewart, Elijah R. (MSFC-EV34)</cp:lastModifiedBy>
  <cp:revision>9</cp:revision>
  <cp:lastPrinted>2001-11-30T21:59:45Z</cp:lastPrinted>
  <dcterms:created xsi:type="dcterms:W3CDTF">2001-11-21T21:59:03Z</dcterms:created>
  <dcterms:modified xsi:type="dcterms:W3CDTF">2025-07-30T18:06:00Z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