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4"/>
  </p:sldMasterIdLst>
  <p:notesMasterIdLst>
    <p:notesMasterId r:id="rId21"/>
  </p:notesMasterIdLst>
  <p:sldIdLst>
    <p:sldId id="1082" r:id="rId5"/>
    <p:sldId id="1074" r:id="rId6"/>
    <p:sldId id="1079" r:id="rId7"/>
    <p:sldId id="1091" r:id="rId8"/>
    <p:sldId id="1078" r:id="rId9"/>
    <p:sldId id="1085" r:id="rId10"/>
    <p:sldId id="913" r:id="rId11"/>
    <p:sldId id="1083" r:id="rId12"/>
    <p:sldId id="1089" r:id="rId13"/>
    <p:sldId id="1077" r:id="rId14"/>
    <p:sldId id="1084" r:id="rId15"/>
    <p:sldId id="1087" r:id="rId16"/>
    <p:sldId id="1088" r:id="rId17"/>
    <p:sldId id="1092" r:id="rId18"/>
    <p:sldId id="1086" r:id="rId19"/>
    <p:sldId id="1093"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152662-3616-6036-7C87-F5CECCEC95A6}" name="Gabrielle Ludwig" initials="GL" userId="S::gludwig1@ndc.nasa.gov::cd391cb3-a738-4551-b40b-384e29a6b175" providerId="AD"/>
  <p188:author id="{394342AB-7B97-EC1C-4760-AC67D1C080F3}" name="Ethan Burbridge" initials="EB" userId="S::eburbrid@ndc.nasa.gov::6088736d-32b5-4b57-8963-fb264a0d92e0" providerId="AD"/>
  <p188:author id="{5D1A30F5-5E44-2382-6F80-5AA258805246}" name="Hamann, Mitchell T. (GSFC-699.0)[AMU ENGINEERING]" initials="MH" userId="S::mthamann@ndc.nasa.gov::91d8a9c2-b034-4cd7-bc87-9f3caccb734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4" clrIdx="0">
    <p:extLst>
      <p:ext uri="{19B8F6BF-5375-455C-9EA6-DF929625EA0E}">
        <p15:presenceInfo xmlns:p15="http://schemas.microsoft.com/office/powerpoint/2012/main" userId="Microsoft Office User" providerId="None"/>
      </p:ext>
    </p:extLst>
  </p:cmAuthor>
  <p:cmAuthor id="2" name="Benna, Mehdi (GSFC-699.0)[UNIVERSITY OF MARYLAND BALTIMORE CO]" initials="BM(6OMBC" lastIdx="1" clrIdx="1">
    <p:extLst>
      <p:ext uri="{19B8F6BF-5375-455C-9EA6-DF929625EA0E}">
        <p15:presenceInfo xmlns:p15="http://schemas.microsoft.com/office/powerpoint/2012/main" userId="S::mbenna@ndc.nasa.gov::2e8a4e68-124b-441e-8af4-fb998126868b" providerId="AD"/>
      </p:ext>
    </p:extLst>
  </p:cmAuthor>
  <p:cmAuthor id="3" name="Dell" initials="D" lastIdx="4" clrIdx="2">
    <p:extLst>
      <p:ext uri="{19B8F6BF-5375-455C-9EA6-DF929625EA0E}">
        <p15:presenceInfo xmlns:p15="http://schemas.microsoft.com/office/powerpoint/2012/main" userId="1e910e736b5d9a0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894F"/>
    <a:srgbClr val="7F8081"/>
    <a:srgbClr val="777879"/>
    <a:srgbClr val="9C5700"/>
    <a:srgbClr val="CB9D4B"/>
    <a:srgbClr val="FFEB9C"/>
    <a:srgbClr val="E2EFDA"/>
    <a:srgbClr val="548235"/>
    <a:srgbClr val="FFFFFF"/>
    <a:srgbClr val="E2E2E2"/>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85E5CC-A47E-42DD-A44D-403BEC952164}" v="5" dt="2025-08-04T15:41:17.1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665" autoAdjust="0"/>
  </p:normalViewPr>
  <p:slideViewPr>
    <p:cSldViewPr snapToGrid="0">
      <p:cViewPr varScale="1">
        <p:scale>
          <a:sx n="66" d="100"/>
          <a:sy n="66" d="100"/>
        </p:scale>
        <p:origin x="331" y="3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3480" y="557"/>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beth McCall" userId="FAenhXEchfkcxLRgxX2dXBAmrikceiTVGCP3a4VAEEE=" providerId="None" clId="Web-{687D46F6-1175-42D7-90A6-1BCFBDFEBDD2}"/>
    <pc:docChg chg="modSld">
      <pc:chgData name="Elizabeth McCall" userId="FAenhXEchfkcxLRgxX2dXBAmrikceiTVGCP3a4VAEEE=" providerId="None" clId="Web-{687D46F6-1175-42D7-90A6-1BCFBDFEBDD2}" dt="2025-02-21T18:03:32.340" v="9" actId="20577"/>
      <pc:docMkLst>
        <pc:docMk/>
      </pc:docMkLst>
      <pc:sldChg chg="modSp">
        <pc:chgData name="Elizabeth McCall" userId="FAenhXEchfkcxLRgxX2dXBAmrikceiTVGCP3a4VAEEE=" providerId="None" clId="Web-{687D46F6-1175-42D7-90A6-1BCFBDFEBDD2}" dt="2025-02-21T18:03:32.340" v="9" actId="20577"/>
        <pc:sldMkLst>
          <pc:docMk/>
          <pc:sldMk cId="1684000333" sldId="591"/>
        </pc:sldMkLst>
        <pc:spChg chg="mod">
          <ac:chgData name="Elizabeth McCall" userId="FAenhXEchfkcxLRgxX2dXBAmrikceiTVGCP3a4VAEEE=" providerId="None" clId="Web-{687D46F6-1175-42D7-90A6-1BCFBDFEBDD2}" dt="2025-02-21T18:03:32.340" v="9" actId="20577"/>
          <ac:spMkLst>
            <pc:docMk/>
            <pc:sldMk cId="1684000333" sldId="591"/>
            <ac:spMk id="5" creationId="{39676639-D813-88D2-C194-F499803976B8}"/>
          </ac:spMkLst>
        </pc:spChg>
      </pc:sldChg>
    </pc:docChg>
  </pc:docChgLst>
  <pc:docChgLst>
    <pc:chgData name="Donghwan Kim" userId="XZ3SNNGZTuIHnZ2q4yrsfSLqdm/meSCU+wHSqV/etmA=" providerId="None" clId="Web-{945D8E20-F288-483B-AA34-C9F0103E586F}"/>
    <pc:docChg chg="modSld">
      <pc:chgData name="Donghwan Kim" userId="XZ3SNNGZTuIHnZ2q4yrsfSLqdm/meSCU+wHSqV/etmA=" providerId="None" clId="Web-{945D8E20-F288-483B-AA34-C9F0103E586F}" dt="2025-02-19T22:49:56.305" v="11"/>
      <pc:docMkLst>
        <pc:docMk/>
      </pc:docMkLst>
      <pc:sldChg chg="addSp delSp modSp">
        <pc:chgData name="Donghwan Kim" userId="XZ3SNNGZTuIHnZ2q4yrsfSLqdm/meSCU+wHSqV/etmA=" providerId="None" clId="Web-{945D8E20-F288-483B-AA34-C9F0103E586F}" dt="2025-02-19T22:49:56.305" v="11"/>
        <pc:sldMkLst>
          <pc:docMk/>
          <pc:sldMk cId="206254434" sldId="535"/>
        </pc:sldMkLst>
        <pc:spChg chg="del mod">
          <ac:chgData name="Donghwan Kim" userId="XZ3SNNGZTuIHnZ2q4yrsfSLqdm/meSCU+wHSqV/etmA=" providerId="None" clId="Web-{945D8E20-F288-483B-AA34-C9F0103E586F}" dt="2025-02-19T22:49:55.243" v="10"/>
          <ac:spMkLst>
            <pc:docMk/>
            <pc:sldMk cId="206254434" sldId="535"/>
            <ac:spMk id="3" creationId="{97412717-68AE-B47C-0CE0-B9ECA0DD197F}"/>
          </ac:spMkLst>
        </pc:spChg>
        <pc:spChg chg="add mod">
          <ac:chgData name="Donghwan Kim" userId="XZ3SNNGZTuIHnZ2q4yrsfSLqdm/meSCU+wHSqV/etmA=" providerId="None" clId="Web-{945D8E20-F288-483B-AA34-C9F0103E586F}" dt="2025-02-19T22:49:56.305" v="11"/>
          <ac:spMkLst>
            <pc:docMk/>
            <pc:sldMk cId="206254434" sldId="535"/>
            <ac:spMk id="21" creationId="{361266CF-9F1F-B219-E59F-CD102E2C99A2}"/>
          </ac:spMkLst>
        </pc:spChg>
      </pc:sldChg>
      <pc:sldChg chg="addSp modSp">
        <pc:chgData name="Donghwan Kim" userId="XZ3SNNGZTuIHnZ2q4yrsfSLqdm/meSCU+wHSqV/etmA=" providerId="None" clId="Web-{945D8E20-F288-483B-AA34-C9F0103E586F}" dt="2025-02-19T22:49:36.211" v="8"/>
        <pc:sldMkLst>
          <pc:docMk/>
          <pc:sldMk cId="2936536052" sldId="990"/>
        </pc:sldMkLst>
        <pc:spChg chg="add mod">
          <ac:chgData name="Donghwan Kim" userId="XZ3SNNGZTuIHnZ2q4yrsfSLqdm/meSCU+wHSqV/etmA=" providerId="None" clId="Web-{945D8E20-F288-483B-AA34-C9F0103E586F}" dt="2025-02-19T22:49:36.211" v="8"/>
          <ac:spMkLst>
            <pc:docMk/>
            <pc:sldMk cId="2936536052" sldId="990"/>
            <ac:spMk id="2" creationId="{7233746E-56C6-4EE8-8F11-7F8B79A8702E}"/>
          </ac:spMkLst>
        </pc:spChg>
      </pc:sldChg>
      <pc:sldChg chg="addSp modSp">
        <pc:chgData name="Donghwan Kim" userId="XZ3SNNGZTuIHnZ2q4yrsfSLqdm/meSCU+wHSqV/etmA=" providerId="None" clId="Web-{945D8E20-F288-483B-AA34-C9F0103E586F}" dt="2025-02-19T22:48:33.445" v="0"/>
        <pc:sldMkLst>
          <pc:docMk/>
          <pc:sldMk cId="2536404242" sldId="1040"/>
        </pc:sldMkLst>
        <pc:spChg chg="add mod">
          <ac:chgData name="Donghwan Kim" userId="XZ3SNNGZTuIHnZ2q4yrsfSLqdm/meSCU+wHSqV/etmA=" providerId="None" clId="Web-{945D8E20-F288-483B-AA34-C9F0103E586F}" dt="2025-02-19T22:48:33.445" v="0"/>
          <ac:spMkLst>
            <pc:docMk/>
            <pc:sldMk cId="2536404242" sldId="1040"/>
            <ac:spMk id="3" creationId="{D4516C46-10D0-C422-5613-ECDFBDA3EB82}"/>
          </ac:spMkLst>
        </pc:spChg>
      </pc:sldChg>
      <pc:sldChg chg="addSp modSp">
        <pc:chgData name="Donghwan Kim" userId="XZ3SNNGZTuIHnZ2q4yrsfSLqdm/meSCU+wHSqV/etmA=" providerId="None" clId="Web-{945D8E20-F288-483B-AA34-C9F0103E586F}" dt="2025-02-19T22:49:40.867" v="9"/>
        <pc:sldMkLst>
          <pc:docMk/>
          <pc:sldMk cId="2442545588" sldId="1053"/>
        </pc:sldMkLst>
        <pc:spChg chg="add mod">
          <ac:chgData name="Donghwan Kim" userId="XZ3SNNGZTuIHnZ2q4yrsfSLqdm/meSCU+wHSqV/etmA=" providerId="None" clId="Web-{945D8E20-F288-483B-AA34-C9F0103E586F}" dt="2025-02-19T22:49:40.867" v="9"/>
          <ac:spMkLst>
            <pc:docMk/>
            <pc:sldMk cId="2442545588" sldId="1053"/>
            <ac:spMk id="3" creationId="{80543337-EE6F-92B9-C622-E02BC0087791}"/>
          </ac:spMkLst>
        </pc:spChg>
      </pc:sldChg>
    </pc:docChg>
  </pc:docChgLst>
  <pc:docChgLst>
    <pc:chgData name="Burbridge, Ethan (GSFC-545.0)[VERTEX AEROSPACE]" userId="6088736d-32b5-4b57-8963-fb264a0d92e0" providerId="ADAL" clId="{3CA853AD-48A9-4044-91B9-C7BC36806626}"/>
    <pc:docChg chg="undo custSel modSld">
      <pc:chgData name="Burbridge, Ethan (GSFC-545.0)[VERTEX AEROSPACE]" userId="6088736d-32b5-4b57-8963-fb264a0d92e0" providerId="ADAL" clId="{3CA853AD-48A9-4044-91B9-C7BC36806626}" dt="2025-04-01T20:29:49.225" v="3" actId="21"/>
      <pc:docMkLst>
        <pc:docMk/>
      </pc:docMkLst>
      <pc:sldChg chg="modSp mod">
        <pc:chgData name="Burbridge, Ethan (GSFC-545.0)[VERTEX AEROSPACE]" userId="6088736d-32b5-4b57-8963-fb264a0d92e0" providerId="ADAL" clId="{3CA853AD-48A9-4044-91B9-C7BC36806626}" dt="2025-03-14T16:24:58.661" v="1" actId="14734"/>
        <pc:sldMkLst>
          <pc:docMk/>
          <pc:sldMk cId="1160979377" sldId="1055"/>
        </pc:sldMkLst>
        <pc:graphicFrameChg chg="modGraphic">
          <ac:chgData name="Burbridge, Ethan (GSFC-545.0)[VERTEX AEROSPACE]" userId="6088736d-32b5-4b57-8963-fb264a0d92e0" providerId="ADAL" clId="{3CA853AD-48A9-4044-91B9-C7BC36806626}" dt="2025-03-14T16:24:58.661" v="1" actId="14734"/>
          <ac:graphicFrameMkLst>
            <pc:docMk/>
            <pc:sldMk cId="1160979377" sldId="1055"/>
            <ac:graphicFrameMk id="13" creationId="{0D31C2CC-5CCD-C46A-B688-49143F57897B}"/>
          </ac:graphicFrameMkLst>
        </pc:graphicFrameChg>
      </pc:sldChg>
      <pc:sldChg chg="addSp delSp mod">
        <pc:chgData name="Burbridge, Ethan (GSFC-545.0)[VERTEX AEROSPACE]" userId="6088736d-32b5-4b57-8963-fb264a0d92e0" providerId="ADAL" clId="{3CA853AD-48A9-4044-91B9-C7BC36806626}" dt="2025-04-01T20:29:49.225" v="3" actId="21"/>
        <pc:sldMkLst>
          <pc:docMk/>
          <pc:sldMk cId="3011892825" sldId="1063"/>
        </pc:sldMkLst>
        <pc:picChg chg="add del">
          <ac:chgData name="Burbridge, Ethan (GSFC-545.0)[VERTEX AEROSPACE]" userId="6088736d-32b5-4b57-8963-fb264a0d92e0" providerId="ADAL" clId="{3CA853AD-48A9-4044-91B9-C7BC36806626}" dt="2025-04-01T20:29:49.225" v="3" actId="21"/>
          <ac:picMkLst>
            <pc:docMk/>
            <pc:sldMk cId="3011892825" sldId="1063"/>
            <ac:picMk id="2" creationId="{CFB40CCE-FAF0-CD96-5321-7F2AB8762C39}"/>
          </ac:picMkLst>
        </pc:picChg>
      </pc:sldChg>
    </pc:docChg>
  </pc:docChgLst>
  <pc:docChgLst>
    <pc:chgData name="Donghwan Kim" userId="XZ3SNNGZTuIHnZ2q4yrsfSLqdm/meSCU+wHSqV/etmA=" providerId="None" clId="Web-{B3F0AABF-C0EF-4CB7-8561-3F050F7894E2}"/>
    <pc:docChg chg="modSld">
      <pc:chgData name="Donghwan Kim" userId="XZ3SNNGZTuIHnZ2q4yrsfSLqdm/meSCU+wHSqV/etmA=" providerId="None" clId="Web-{B3F0AABF-C0EF-4CB7-8561-3F050F7894E2}" dt="2025-02-20T00:40:35.973" v="243" actId="1076"/>
      <pc:docMkLst>
        <pc:docMk/>
      </pc:docMkLst>
      <pc:sldChg chg="modSp">
        <pc:chgData name="Donghwan Kim" userId="XZ3SNNGZTuIHnZ2q4yrsfSLqdm/meSCU+wHSqV/etmA=" providerId="None" clId="Web-{B3F0AABF-C0EF-4CB7-8561-3F050F7894E2}" dt="2025-02-20T00:40:35.973" v="243" actId="1076"/>
        <pc:sldMkLst>
          <pc:docMk/>
          <pc:sldMk cId="1160979377" sldId="1055"/>
        </pc:sldMkLst>
        <pc:graphicFrameChg chg="mod modGraphic">
          <ac:chgData name="Donghwan Kim" userId="XZ3SNNGZTuIHnZ2q4yrsfSLqdm/meSCU+wHSqV/etmA=" providerId="None" clId="Web-{B3F0AABF-C0EF-4CB7-8561-3F050F7894E2}" dt="2025-02-20T00:40:35.973" v="243" actId="1076"/>
          <ac:graphicFrameMkLst>
            <pc:docMk/>
            <pc:sldMk cId="1160979377" sldId="1055"/>
            <ac:graphicFrameMk id="5" creationId="{F6DEE42B-0131-A287-4854-0F9D6446FCB0}"/>
          </ac:graphicFrameMkLst>
        </pc:graphicFrameChg>
      </pc:sldChg>
      <pc:sldChg chg="modSp">
        <pc:chgData name="Donghwan Kim" userId="XZ3SNNGZTuIHnZ2q4yrsfSLqdm/meSCU+wHSqV/etmA=" providerId="None" clId="Web-{B3F0AABF-C0EF-4CB7-8561-3F050F7894E2}" dt="2025-02-20T00:40:19.926" v="240"/>
        <pc:sldMkLst>
          <pc:docMk/>
          <pc:sldMk cId="4037575846" sldId="1061"/>
        </pc:sldMkLst>
        <pc:graphicFrameChg chg="mod modGraphic">
          <ac:chgData name="Donghwan Kim" userId="XZ3SNNGZTuIHnZ2q4yrsfSLqdm/meSCU+wHSqV/etmA=" providerId="None" clId="Web-{B3F0AABF-C0EF-4CB7-8561-3F050F7894E2}" dt="2025-02-20T00:40:19.926" v="240"/>
          <ac:graphicFrameMkLst>
            <pc:docMk/>
            <pc:sldMk cId="4037575846" sldId="1061"/>
            <ac:graphicFrameMk id="5" creationId="{A6E05D2B-F16B-1C8B-3046-E75EB2A6EB9C}"/>
          </ac:graphicFrameMkLst>
        </pc:graphicFrameChg>
      </pc:sldChg>
    </pc:docChg>
  </pc:docChgLst>
  <pc:docChgLst>
    <pc:chgData name="Ethan Burbridge" userId="6088736d-32b5-4b57-8963-fb264a0d92e0" providerId="ADAL" clId="{66C49F98-F732-4CE0-8ECE-C764B6C70A8B}"/>
    <pc:docChg chg="modSld">
      <pc:chgData name="Ethan Burbridge" userId="6088736d-32b5-4b57-8963-fb264a0d92e0" providerId="ADAL" clId="{66C49F98-F732-4CE0-8ECE-C764B6C70A8B}" dt="2025-05-09T17:57:37.381" v="0" actId="164"/>
      <pc:docMkLst>
        <pc:docMk/>
      </pc:docMkLst>
      <pc:sldChg chg="addSp modSp">
        <pc:chgData name="Ethan Burbridge" userId="6088736d-32b5-4b57-8963-fb264a0d92e0" providerId="ADAL" clId="{66C49F98-F732-4CE0-8ECE-C764B6C70A8B}" dt="2025-05-09T17:57:37.381" v="0" actId="164"/>
        <pc:sldMkLst>
          <pc:docMk/>
          <pc:sldMk cId="2254658217" sldId="913"/>
        </pc:sldMkLst>
        <pc:spChg chg="mod">
          <ac:chgData name="Ethan Burbridge" userId="6088736d-32b5-4b57-8963-fb264a0d92e0" providerId="ADAL" clId="{66C49F98-F732-4CE0-8ECE-C764B6C70A8B}" dt="2025-05-09T17:57:37.381" v="0" actId="164"/>
          <ac:spMkLst>
            <pc:docMk/>
            <pc:sldMk cId="2254658217" sldId="913"/>
            <ac:spMk id="17" creationId="{AB837619-E563-0D40-34B2-CCD338569B80}"/>
          </ac:spMkLst>
        </pc:spChg>
        <pc:spChg chg="mod">
          <ac:chgData name="Ethan Burbridge" userId="6088736d-32b5-4b57-8963-fb264a0d92e0" providerId="ADAL" clId="{66C49F98-F732-4CE0-8ECE-C764B6C70A8B}" dt="2025-05-09T17:57:37.381" v="0" actId="164"/>
          <ac:spMkLst>
            <pc:docMk/>
            <pc:sldMk cId="2254658217" sldId="913"/>
            <ac:spMk id="18" creationId="{2D684D87-4AD4-35F0-90A6-7B622D554801}"/>
          </ac:spMkLst>
        </pc:spChg>
        <pc:spChg chg="mod">
          <ac:chgData name="Ethan Burbridge" userId="6088736d-32b5-4b57-8963-fb264a0d92e0" providerId="ADAL" clId="{66C49F98-F732-4CE0-8ECE-C764B6C70A8B}" dt="2025-05-09T17:57:37.381" v="0" actId="164"/>
          <ac:spMkLst>
            <pc:docMk/>
            <pc:sldMk cId="2254658217" sldId="913"/>
            <ac:spMk id="27" creationId="{1FFFA893-8B4E-60DA-9BDE-321A23AAB89C}"/>
          </ac:spMkLst>
        </pc:spChg>
        <pc:spChg chg="mod">
          <ac:chgData name="Ethan Burbridge" userId="6088736d-32b5-4b57-8963-fb264a0d92e0" providerId="ADAL" clId="{66C49F98-F732-4CE0-8ECE-C764B6C70A8B}" dt="2025-05-09T17:57:37.381" v="0" actId="164"/>
          <ac:spMkLst>
            <pc:docMk/>
            <pc:sldMk cId="2254658217" sldId="913"/>
            <ac:spMk id="28" creationId="{E7D1D1BD-184E-B811-657E-CC186E4414C1}"/>
          </ac:spMkLst>
        </pc:spChg>
        <pc:spChg chg="mod">
          <ac:chgData name="Ethan Burbridge" userId="6088736d-32b5-4b57-8963-fb264a0d92e0" providerId="ADAL" clId="{66C49F98-F732-4CE0-8ECE-C764B6C70A8B}" dt="2025-05-09T17:57:37.381" v="0" actId="164"/>
          <ac:spMkLst>
            <pc:docMk/>
            <pc:sldMk cId="2254658217" sldId="913"/>
            <ac:spMk id="35" creationId="{EA5A7B1B-F199-6BCF-2D88-F333B67046A9}"/>
          </ac:spMkLst>
        </pc:spChg>
        <pc:spChg chg="mod">
          <ac:chgData name="Ethan Burbridge" userId="6088736d-32b5-4b57-8963-fb264a0d92e0" providerId="ADAL" clId="{66C49F98-F732-4CE0-8ECE-C764B6C70A8B}" dt="2025-05-09T17:57:37.381" v="0" actId="164"/>
          <ac:spMkLst>
            <pc:docMk/>
            <pc:sldMk cId="2254658217" sldId="913"/>
            <ac:spMk id="44" creationId="{6166C1DE-9082-6C36-5146-9E720ADA2D0E}"/>
          </ac:spMkLst>
        </pc:spChg>
        <pc:spChg chg="mod">
          <ac:chgData name="Ethan Burbridge" userId="6088736d-32b5-4b57-8963-fb264a0d92e0" providerId="ADAL" clId="{66C49F98-F732-4CE0-8ECE-C764B6C70A8B}" dt="2025-05-09T17:57:37.381" v="0" actId="164"/>
          <ac:spMkLst>
            <pc:docMk/>
            <pc:sldMk cId="2254658217" sldId="913"/>
            <ac:spMk id="48" creationId="{0D9CC64A-3B9D-E159-FF0E-7939A83577D9}"/>
          </ac:spMkLst>
        </pc:spChg>
        <pc:spChg chg="mod">
          <ac:chgData name="Ethan Burbridge" userId="6088736d-32b5-4b57-8963-fb264a0d92e0" providerId="ADAL" clId="{66C49F98-F732-4CE0-8ECE-C764B6C70A8B}" dt="2025-05-09T17:57:37.381" v="0" actId="164"/>
          <ac:spMkLst>
            <pc:docMk/>
            <pc:sldMk cId="2254658217" sldId="913"/>
            <ac:spMk id="51" creationId="{B75038FE-2C40-4B3D-23DF-CD0C2F7BC13F}"/>
          </ac:spMkLst>
        </pc:spChg>
        <pc:spChg chg="mod">
          <ac:chgData name="Ethan Burbridge" userId="6088736d-32b5-4b57-8963-fb264a0d92e0" providerId="ADAL" clId="{66C49F98-F732-4CE0-8ECE-C764B6C70A8B}" dt="2025-05-09T17:57:37.381" v="0" actId="164"/>
          <ac:spMkLst>
            <pc:docMk/>
            <pc:sldMk cId="2254658217" sldId="913"/>
            <ac:spMk id="62" creationId="{3F94C4C2-2FBE-15A8-D57D-E89B7EEC1FF2}"/>
          </ac:spMkLst>
        </pc:spChg>
        <pc:spChg chg="mod">
          <ac:chgData name="Ethan Burbridge" userId="6088736d-32b5-4b57-8963-fb264a0d92e0" providerId="ADAL" clId="{66C49F98-F732-4CE0-8ECE-C764B6C70A8B}" dt="2025-05-09T17:57:37.381" v="0" actId="164"/>
          <ac:spMkLst>
            <pc:docMk/>
            <pc:sldMk cId="2254658217" sldId="913"/>
            <ac:spMk id="66" creationId="{62E1F6DC-356A-3FF5-FFD9-D11D790D6705}"/>
          </ac:spMkLst>
        </pc:spChg>
        <pc:grpChg chg="add mod">
          <ac:chgData name="Ethan Burbridge" userId="6088736d-32b5-4b57-8963-fb264a0d92e0" providerId="ADAL" clId="{66C49F98-F732-4CE0-8ECE-C764B6C70A8B}" dt="2025-05-09T17:57:37.381" v="0" actId="164"/>
          <ac:grpSpMkLst>
            <pc:docMk/>
            <pc:sldMk cId="2254658217" sldId="913"/>
            <ac:grpSpMk id="2" creationId="{826BA155-4860-25E7-919C-2B8E08596ACC}"/>
          </ac:grpSpMkLst>
        </pc:grpChg>
        <pc:grpChg chg="mod">
          <ac:chgData name="Ethan Burbridge" userId="6088736d-32b5-4b57-8963-fb264a0d92e0" providerId="ADAL" clId="{66C49F98-F732-4CE0-8ECE-C764B6C70A8B}" dt="2025-05-09T17:57:37.381" v="0" actId="164"/>
          <ac:grpSpMkLst>
            <pc:docMk/>
            <pc:sldMk cId="2254658217" sldId="913"/>
            <ac:grpSpMk id="42" creationId="{64485F0D-DB52-B743-8CD2-04149A081469}"/>
          </ac:grpSpMkLst>
        </pc:grpChg>
        <pc:picChg chg="mod">
          <ac:chgData name="Ethan Burbridge" userId="6088736d-32b5-4b57-8963-fb264a0d92e0" providerId="ADAL" clId="{66C49F98-F732-4CE0-8ECE-C764B6C70A8B}" dt="2025-05-09T17:57:37.381" v="0" actId="164"/>
          <ac:picMkLst>
            <pc:docMk/>
            <pc:sldMk cId="2254658217" sldId="913"/>
            <ac:picMk id="10" creationId="{16944575-3783-06C4-555E-4A6A10954DC7}"/>
          </ac:picMkLst>
        </pc:picChg>
        <pc:picChg chg="mod">
          <ac:chgData name="Ethan Burbridge" userId="6088736d-32b5-4b57-8963-fb264a0d92e0" providerId="ADAL" clId="{66C49F98-F732-4CE0-8ECE-C764B6C70A8B}" dt="2025-05-09T17:57:37.381" v="0" actId="164"/>
          <ac:picMkLst>
            <pc:docMk/>
            <pc:sldMk cId="2254658217" sldId="913"/>
            <ac:picMk id="13" creationId="{25E1C8FC-6E17-862E-F669-FEAE15B4D889}"/>
          </ac:picMkLst>
        </pc:picChg>
        <pc:cxnChg chg="mod">
          <ac:chgData name="Ethan Burbridge" userId="6088736d-32b5-4b57-8963-fb264a0d92e0" providerId="ADAL" clId="{66C49F98-F732-4CE0-8ECE-C764B6C70A8B}" dt="2025-05-09T17:57:37.381" v="0" actId="164"/>
          <ac:cxnSpMkLst>
            <pc:docMk/>
            <pc:sldMk cId="2254658217" sldId="913"/>
            <ac:cxnSpMk id="16" creationId="{8E981C88-8639-3AF7-EFB3-6809C867ADF1}"/>
          </ac:cxnSpMkLst>
        </pc:cxnChg>
        <pc:cxnChg chg="mod">
          <ac:chgData name="Ethan Burbridge" userId="6088736d-32b5-4b57-8963-fb264a0d92e0" providerId="ADAL" clId="{66C49F98-F732-4CE0-8ECE-C764B6C70A8B}" dt="2025-05-09T17:57:37.381" v="0" actId="164"/>
          <ac:cxnSpMkLst>
            <pc:docMk/>
            <pc:sldMk cId="2254658217" sldId="913"/>
            <ac:cxnSpMk id="19" creationId="{417DEFC4-39A7-E9CB-7336-CF16DC445733}"/>
          </ac:cxnSpMkLst>
        </pc:cxnChg>
        <pc:cxnChg chg="mod">
          <ac:chgData name="Ethan Burbridge" userId="6088736d-32b5-4b57-8963-fb264a0d92e0" providerId="ADAL" clId="{66C49F98-F732-4CE0-8ECE-C764B6C70A8B}" dt="2025-05-09T17:57:37.381" v="0" actId="164"/>
          <ac:cxnSpMkLst>
            <pc:docMk/>
            <pc:sldMk cId="2254658217" sldId="913"/>
            <ac:cxnSpMk id="22" creationId="{144CDE13-DE43-6C1B-4218-96B1692D9B46}"/>
          </ac:cxnSpMkLst>
        </pc:cxnChg>
        <pc:cxnChg chg="mod">
          <ac:chgData name="Ethan Burbridge" userId="6088736d-32b5-4b57-8963-fb264a0d92e0" providerId="ADAL" clId="{66C49F98-F732-4CE0-8ECE-C764B6C70A8B}" dt="2025-05-09T17:57:37.381" v="0" actId="164"/>
          <ac:cxnSpMkLst>
            <pc:docMk/>
            <pc:sldMk cId="2254658217" sldId="913"/>
            <ac:cxnSpMk id="25" creationId="{47AA0A20-1BB0-DC1C-D6DB-CD1253EC70F0}"/>
          </ac:cxnSpMkLst>
        </pc:cxnChg>
        <pc:cxnChg chg="mod">
          <ac:chgData name="Ethan Burbridge" userId="6088736d-32b5-4b57-8963-fb264a0d92e0" providerId="ADAL" clId="{66C49F98-F732-4CE0-8ECE-C764B6C70A8B}" dt="2025-05-09T17:57:37.381" v="0" actId="164"/>
          <ac:cxnSpMkLst>
            <pc:docMk/>
            <pc:sldMk cId="2254658217" sldId="913"/>
            <ac:cxnSpMk id="33" creationId="{BE90F0E6-0D3E-AEB4-CC23-70FB6E38503C}"/>
          </ac:cxnSpMkLst>
        </pc:cxnChg>
        <pc:cxnChg chg="mod">
          <ac:chgData name="Ethan Burbridge" userId="6088736d-32b5-4b57-8963-fb264a0d92e0" providerId="ADAL" clId="{66C49F98-F732-4CE0-8ECE-C764B6C70A8B}" dt="2025-05-09T17:57:37.381" v="0" actId="164"/>
          <ac:cxnSpMkLst>
            <pc:docMk/>
            <pc:sldMk cId="2254658217" sldId="913"/>
            <ac:cxnSpMk id="34" creationId="{21DF7031-8833-024A-C5DC-1FD8E2E3AB26}"/>
          </ac:cxnSpMkLst>
        </pc:cxnChg>
        <pc:cxnChg chg="mod">
          <ac:chgData name="Ethan Burbridge" userId="6088736d-32b5-4b57-8963-fb264a0d92e0" providerId="ADAL" clId="{66C49F98-F732-4CE0-8ECE-C764B6C70A8B}" dt="2025-05-09T17:57:37.381" v="0" actId="164"/>
          <ac:cxnSpMkLst>
            <pc:docMk/>
            <pc:sldMk cId="2254658217" sldId="913"/>
            <ac:cxnSpMk id="37" creationId="{EC5946D7-C019-F704-AC15-57901E3369A0}"/>
          </ac:cxnSpMkLst>
        </pc:cxnChg>
        <pc:cxnChg chg="mod">
          <ac:chgData name="Ethan Burbridge" userId="6088736d-32b5-4b57-8963-fb264a0d92e0" providerId="ADAL" clId="{66C49F98-F732-4CE0-8ECE-C764B6C70A8B}" dt="2025-05-09T17:57:37.381" v="0" actId="164"/>
          <ac:cxnSpMkLst>
            <pc:docMk/>
            <pc:sldMk cId="2254658217" sldId="913"/>
            <ac:cxnSpMk id="45" creationId="{2D8A2C41-E773-0E5F-2FAB-1A5D6D9AAB87}"/>
          </ac:cxnSpMkLst>
        </pc:cxnChg>
        <pc:cxnChg chg="mod">
          <ac:chgData name="Ethan Burbridge" userId="6088736d-32b5-4b57-8963-fb264a0d92e0" providerId="ADAL" clId="{66C49F98-F732-4CE0-8ECE-C764B6C70A8B}" dt="2025-05-09T17:57:37.381" v="0" actId="164"/>
          <ac:cxnSpMkLst>
            <pc:docMk/>
            <pc:sldMk cId="2254658217" sldId="913"/>
            <ac:cxnSpMk id="49" creationId="{C3FA2155-D232-5DE6-9BFB-F9C691F03972}"/>
          </ac:cxnSpMkLst>
        </pc:cxnChg>
        <pc:cxnChg chg="mod">
          <ac:chgData name="Ethan Burbridge" userId="6088736d-32b5-4b57-8963-fb264a0d92e0" providerId="ADAL" clId="{66C49F98-F732-4CE0-8ECE-C764B6C70A8B}" dt="2025-05-09T17:57:37.381" v="0" actId="164"/>
          <ac:cxnSpMkLst>
            <pc:docMk/>
            <pc:sldMk cId="2254658217" sldId="913"/>
            <ac:cxnSpMk id="52" creationId="{9CBECD14-3DAB-E004-C17B-309E303B0296}"/>
          </ac:cxnSpMkLst>
        </pc:cxnChg>
        <pc:cxnChg chg="mod">
          <ac:chgData name="Ethan Burbridge" userId="6088736d-32b5-4b57-8963-fb264a0d92e0" providerId="ADAL" clId="{66C49F98-F732-4CE0-8ECE-C764B6C70A8B}" dt="2025-05-09T17:57:37.381" v="0" actId="164"/>
          <ac:cxnSpMkLst>
            <pc:docMk/>
            <pc:sldMk cId="2254658217" sldId="913"/>
            <ac:cxnSpMk id="55" creationId="{BCC2BABA-8DCA-D66B-61EC-440E070C967E}"/>
          </ac:cxnSpMkLst>
        </pc:cxnChg>
        <pc:cxnChg chg="mod">
          <ac:chgData name="Ethan Burbridge" userId="6088736d-32b5-4b57-8963-fb264a0d92e0" providerId="ADAL" clId="{66C49F98-F732-4CE0-8ECE-C764B6C70A8B}" dt="2025-05-09T17:57:37.381" v="0" actId="164"/>
          <ac:cxnSpMkLst>
            <pc:docMk/>
            <pc:sldMk cId="2254658217" sldId="913"/>
            <ac:cxnSpMk id="59" creationId="{1AA0BA87-9FE1-DF97-F3F6-B2B05C7FCD93}"/>
          </ac:cxnSpMkLst>
        </pc:cxnChg>
        <pc:cxnChg chg="mod">
          <ac:chgData name="Ethan Burbridge" userId="6088736d-32b5-4b57-8963-fb264a0d92e0" providerId="ADAL" clId="{66C49F98-F732-4CE0-8ECE-C764B6C70A8B}" dt="2025-05-09T17:57:37.381" v="0" actId="164"/>
          <ac:cxnSpMkLst>
            <pc:docMk/>
            <pc:sldMk cId="2254658217" sldId="913"/>
            <ac:cxnSpMk id="63" creationId="{3076C868-0E75-1F44-8C60-815FDCA6E082}"/>
          </ac:cxnSpMkLst>
        </pc:cxnChg>
        <pc:cxnChg chg="mod">
          <ac:chgData name="Ethan Burbridge" userId="6088736d-32b5-4b57-8963-fb264a0d92e0" providerId="ADAL" clId="{66C49F98-F732-4CE0-8ECE-C764B6C70A8B}" dt="2025-05-09T17:57:37.381" v="0" actId="164"/>
          <ac:cxnSpMkLst>
            <pc:docMk/>
            <pc:sldMk cId="2254658217" sldId="913"/>
            <ac:cxnSpMk id="67" creationId="{1BCA7831-1317-5C49-19FF-7DCA58D6DF3F}"/>
          </ac:cxnSpMkLst>
        </pc:cxnChg>
      </pc:sldChg>
    </pc:docChg>
  </pc:docChgLst>
  <pc:docChgLst>
    <pc:chgData name="Rodriguez-ruiz, Juan E. (GSFC-5450)" userId="743fa669-b814-4931-8511-75dba9f571af" providerId="ADAL" clId="{8E85E5CC-A47E-42DD-A44D-403BEC952164}"/>
    <pc:docChg chg="undo redo custSel addSld delSld modSld modMainMaster">
      <pc:chgData name="Rodriguez-ruiz, Juan E. (GSFC-5450)" userId="743fa669-b814-4931-8511-75dba9f571af" providerId="ADAL" clId="{8E85E5CC-A47E-42DD-A44D-403BEC952164}" dt="2025-08-04T15:42:34.996" v="545" actId="20577"/>
      <pc:docMkLst>
        <pc:docMk/>
      </pc:docMkLst>
      <pc:sldChg chg="modSp mod">
        <pc:chgData name="Rodriguez-ruiz, Juan E. (GSFC-5450)" userId="743fa669-b814-4931-8511-75dba9f571af" providerId="ADAL" clId="{8E85E5CC-A47E-42DD-A44D-403BEC952164}" dt="2025-07-29T14:09:24.100" v="165" actId="20577"/>
        <pc:sldMkLst>
          <pc:docMk/>
          <pc:sldMk cId="2254658217" sldId="913"/>
        </pc:sldMkLst>
        <pc:spChg chg="mod">
          <ac:chgData name="Rodriguez-ruiz, Juan E. (GSFC-5450)" userId="743fa669-b814-4931-8511-75dba9f571af" providerId="ADAL" clId="{8E85E5CC-A47E-42DD-A44D-403BEC952164}" dt="2025-07-29T14:09:24.100" v="165" actId="20577"/>
          <ac:spMkLst>
            <pc:docMk/>
            <pc:sldMk cId="2254658217" sldId="913"/>
            <ac:spMk id="5" creationId="{214A7D88-9F5E-E047-39D4-7067FD567A4D}"/>
          </ac:spMkLst>
        </pc:spChg>
      </pc:sldChg>
      <pc:sldChg chg="modSp mod">
        <pc:chgData name="Rodriguez-ruiz, Juan E. (GSFC-5450)" userId="743fa669-b814-4931-8511-75dba9f571af" providerId="ADAL" clId="{8E85E5CC-A47E-42DD-A44D-403BEC952164}" dt="2025-07-30T15:36:25.490" v="498" actId="20577"/>
        <pc:sldMkLst>
          <pc:docMk/>
          <pc:sldMk cId="4064848792" sldId="1074"/>
        </pc:sldMkLst>
        <pc:spChg chg="mod">
          <ac:chgData name="Rodriguez-ruiz, Juan E. (GSFC-5450)" userId="743fa669-b814-4931-8511-75dba9f571af" providerId="ADAL" clId="{8E85E5CC-A47E-42DD-A44D-403BEC952164}" dt="2025-07-30T15:36:25.490" v="498" actId="20577"/>
          <ac:spMkLst>
            <pc:docMk/>
            <pc:sldMk cId="4064848792" sldId="1074"/>
            <ac:spMk id="7" creationId="{00000000-0000-0000-0000-000000000000}"/>
          </ac:spMkLst>
        </pc:spChg>
      </pc:sldChg>
      <pc:sldChg chg="modAnim">
        <pc:chgData name="Rodriguez-ruiz, Juan E. (GSFC-5450)" userId="743fa669-b814-4931-8511-75dba9f571af" providerId="ADAL" clId="{8E85E5CC-A47E-42DD-A44D-403BEC952164}" dt="2025-08-04T15:41:17.194" v="539"/>
        <pc:sldMkLst>
          <pc:docMk/>
          <pc:sldMk cId="980836106" sldId="1078"/>
        </pc:sldMkLst>
      </pc:sldChg>
      <pc:sldChg chg="del">
        <pc:chgData name="Rodriguez-ruiz, Juan E. (GSFC-5450)" userId="743fa669-b814-4931-8511-75dba9f571af" providerId="ADAL" clId="{8E85E5CC-A47E-42DD-A44D-403BEC952164}" dt="2025-07-30T15:27:38.531" v="196" actId="47"/>
        <pc:sldMkLst>
          <pc:docMk/>
          <pc:sldMk cId="2511314636" sldId="1081"/>
        </pc:sldMkLst>
      </pc:sldChg>
      <pc:sldChg chg="modSp mod">
        <pc:chgData name="Rodriguez-ruiz, Juan E. (GSFC-5450)" userId="743fa669-b814-4931-8511-75dba9f571af" providerId="ADAL" clId="{8E85E5CC-A47E-42DD-A44D-403BEC952164}" dt="2025-07-29T13:15:44.968" v="119" actId="20577"/>
        <pc:sldMkLst>
          <pc:docMk/>
          <pc:sldMk cId="2994081229" sldId="1082"/>
        </pc:sldMkLst>
        <pc:spChg chg="mod">
          <ac:chgData name="Rodriguez-ruiz, Juan E. (GSFC-5450)" userId="743fa669-b814-4931-8511-75dba9f571af" providerId="ADAL" clId="{8E85E5CC-A47E-42DD-A44D-403BEC952164}" dt="2025-07-29T13:13:21.839" v="55"/>
          <ac:spMkLst>
            <pc:docMk/>
            <pc:sldMk cId="2994081229" sldId="1082"/>
            <ac:spMk id="7" creationId="{67174FB8-45F3-3F5C-B1E8-E9EC25607A08}"/>
          </ac:spMkLst>
        </pc:spChg>
        <pc:spChg chg="mod">
          <ac:chgData name="Rodriguez-ruiz, Juan E. (GSFC-5450)" userId="743fa669-b814-4931-8511-75dba9f571af" providerId="ADAL" clId="{8E85E5CC-A47E-42DD-A44D-403BEC952164}" dt="2025-07-29T13:15:02.517" v="91" actId="20577"/>
          <ac:spMkLst>
            <pc:docMk/>
            <pc:sldMk cId="2994081229" sldId="1082"/>
            <ac:spMk id="9" creationId="{742F4E96-F5CC-DD4A-D3F8-BAA037AE292F}"/>
          </ac:spMkLst>
        </pc:spChg>
        <pc:spChg chg="mod">
          <ac:chgData name="Rodriguez-ruiz, Juan E. (GSFC-5450)" userId="743fa669-b814-4931-8511-75dba9f571af" providerId="ADAL" clId="{8E85E5CC-A47E-42DD-A44D-403BEC952164}" dt="2025-07-29T13:15:24.390" v="107" actId="20577"/>
          <ac:spMkLst>
            <pc:docMk/>
            <pc:sldMk cId="2994081229" sldId="1082"/>
            <ac:spMk id="10" creationId="{7E4CD615-0F46-7B0C-7F8C-3707EF155FDA}"/>
          </ac:spMkLst>
        </pc:spChg>
        <pc:spChg chg="mod">
          <ac:chgData name="Rodriguez-ruiz, Juan E. (GSFC-5450)" userId="743fa669-b814-4931-8511-75dba9f571af" providerId="ADAL" clId="{8E85E5CC-A47E-42DD-A44D-403BEC952164}" dt="2025-07-29T13:15:44.968" v="119" actId="20577"/>
          <ac:spMkLst>
            <pc:docMk/>
            <pc:sldMk cId="2994081229" sldId="1082"/>
            <ac:spMk id="11" creationId="{742F4E96-F5CC-DD4A-D3F8-BAA037AE292F}"/>
          </ac:spMkLst>
        </pc:spChg>
      </pc:sldChg>
      <pc:sldChg chg="modSp mod">
        <pc:chgData name="Rodriguez-ruiz, Juan E. (GSFC-5450)" userId="743fa669-b814-4931-8511-75dba9f571af" providerId="ADAL" clId="{8E85E5CC-A47E-42DD-A44D-403BEC952164}" dt="2025-07-30T16:30:30.604" v="538" actId="404"/>
        <pc:sldMkLst>
          <pc:docMk/>
          <pc:sldMk cId="1812554532" sldId="1083"/>
        </pc:sldMkLst>
        <pc:spChg chg="mod">
          <ac:chgData name="Rodriguez-ruiz, Juan E. (GSFC-5450)" userId="743fa669-b814-4931-8511-75dba9f571af" providerId="ADAL" clId="{8E85E5CC-A47E-42DD-A44D-403BEC952164}" dt="2025-07-30T16:30:30.604" v="538" actId="404"/>
          <ac:spMkLst>
            <pc:docMk/>
            <pc:sldMk cId="1812554532" sldId="1083"/>
            <ac:spMk id="4" creationId="{6BDFC863-01FD-4C8D-ACC7-5FCB2832A5B4}"/>
          </ac:spMkLst>
        </pc:spChg>
        <pc:spChg chg="mod">
          <ac:chgData name="Rodriguez-ruiz, Juan E. (GSFC-5450)" userId="743fa669-b814-4931-8511-75dba9f571af" providerId="ADAL" clId="{8E85E5CC-A47E-42DD-A44D-403BEC952164}" dt="2025-07-30T16:30:09.881" v="508" actId="20577"/>
          <ac:spMkLst>
            <pc:docMk/>
            <pc:sldMk cId="1812554532" sldId="1083"/>
            <ac:spMk id="16" creationId="{6B90DEAB-0692-1BC9-FB6C-FDD691A96F98}"/>
          </ac:spMkLst>
        </pc:spChg>
        <pc:spChg chg="mod">
          <ac:chgData name="Rodriguez-ruiz, Juan E. (GSFC-5450)" userId="743fa669-b814-4931-8511-75dba9f571af" providerId="ADAL" clId="{8E85E5CC-A47E-42DD-A44D-403BEC952164}" dt="2025-07-29T14:08:55.844" v="150" actId="20577"/>
          <ac:spMkLst>
            <pc:docMk/>
            <pc:sldMk cId="1812554532" sldId="1083"/>
            <ac:spMk id="27" creationId="{34EB30B5-9DA4-D181-D4EC-B3D37F276A49}"/>
          </ac:spMkLst>
        </pc:spChg>
      </pc:sldChg>
      <pc:sldChg chg="modSp mod">
        <pc:chgData name="Rodriguez-ruiz, Juan E. (GSFC-5450)" userId="743fa669-b814-4931-8511-75dba9f571af" providerId="ADAL" clId="{8E85E5CC-A47E-42DD-A44D-403BEC952164}" dt="2025-07-29T14:10:23.637" v="187" actId="20577"/>
        <pc:sldMkLst>
          <pc:docMk/>
          <pc:sldMk cId="3210496260" sldId="1088"/>
        </pc:sldMkLst>
        <pc:spChg chg="mod">
          <ac:chgData name="Rodriguez-ruiz, Juan E. (GSFC-5450)" userId="743fa669-b814-4931-8511-75dba9f571af" providerId="ADAL" clId="{8E85E5CC-A47E-42DD-A44D-403BEC952164}" dt="2025-07-29T14:10:23.637" v="187" actId="20577"/>
          <ac:spMkLst>
            <pc:docMk/>
            <pc:sldMk cId="3210496260" sldId="1088"/>
            <ac:spMk id="16" creationId="{3E375522-EB52-92E8-0A55-360EC4A72066}"/>
          </ac:spMkLst>
        </pc:spChg>
      </pc:sldChg>
      <pc:sldChg chg="modSp mod">
        <pc:chgData name="Rodriguez-ruiz, Juan E. (GSFC-5450)" userId="743fa669-b814-4931-8511-75dba9f571af" providerId="ADAL" clId="{8E85E5CC-A47E-42DD-A44D-403BEC952164}" dt="2025-08-04T15:42:34.996" v="545" actId="20577"/>
        <pc:sldMkLst>
          <pc:docMk/>
          <pc:sldMk cId="2300709202" sldId="1091"/>
        </pc:sldMkLst>
        <pc:spChg chg="mod">
          <ac:chgData name="Rodriguez-ruiz, Juan E. (GSFC-5450)" userId="743fa669-b814-4931-8511-75dba9f571af" providerId="ADAL" clId="{8E85E5CC-A47E-42DD-A44D-403BEC952164}" dt="2025-07-29T14:10:55.428" v="195" actId="20577"/>
          <ac:spMkLst>
            <pc:docMk/>
            <pc:sldMk cId="2300709202" sldId="1091"/>
            <ac:spMk id="4" creationId="{00000000-0000-0000-0000-000000000000}"/>
          </ac:spMkLst>
        </pc:spChg>
        <pc:spChg chg="mod">
          <ac:chgData name="Rodriguez-ruiz, Juan E. (GSFC-5450)" userId="743fa669-b814-4931-8511-75dba9f571af" providerId="ADAL" clId="{8E85E5CC-A47E-42DD-A44D-403BEC952164}" dt="2025-08-04T15:42:34.996" v="545" actId="20577"/>
          <ac:spMkLst>
            <pc:docMk/>
            <pc:sldMk cId="2300709202" sldId="1091"/>
            <ac:spMk id="15" creationId="{00000000-0000-0000-0000-000000000000}"/>
          </ac:spMkLst>
        </pc:spChg>
      </pc:sldChg>
      <pc:sldChg chg="modSp mod">
        <pc:chgData name="Rodriguez-ruiz, Juan E. (GSFC-5450)" userId="743fa669-b814-4931-8511-75dba9f571af" providerId="ADAL" clId="{8E85E5CC-A47E-42DD-A44D-403BEC952164}" dt="2025-07-30T15:35:46.390" v="464" actId="6549"/>
        <pc:sldMkLst>
          <pc:docMk/>
          <pc:sldMk cId="509835401" sldId="1092"/>
        </pc:sldMkLst>
        <pc:spChg chg="mod">
          <ac:chgData name="Rodriguez-ruiz, Juan E. (GSFC-5450)" userId="743fa669-b814-4931-8511-75dba9f571af" providerId="ADAL" clId="{8E85E5CC-A47E-42DD-A44D-403BEC952164}" dt="2025-07-30T15:35:46.390" v="464" actId="6549"/>
          <ac:spMkLst>
            <pc:docMk/>
            <pc:sldMk cId="509835401" sldId="1092"/>
            <ac:spMk id="2" creationId="{00000000-0000-0000-0000-000000000000}"/>
          </ac:spMkLst>
        </pc:spChg>
      </pc:sldChg>
      <pc:sldChg chg="addSp modSp new mod modClrScheme chgLayout">
        <pc:chgData name="Rodriguez-ruiz, Juan E. (GSFC-5450)" userId="743fa669-b814-4931-8511-75dba9f571af" providerId="ADAL" clId="{8E85E5CC-A47E-42DD-A44D-403BEC952164}" dt="2025-07-30T15:37:01.174" v="504"/>
        <pc:sldMkLst>
          <pc:docMk/>
          <pc:sldMk cId="2449613811" sldId="1093"/>
        </pc:sldMkLst>
        <pc:spChg chg="mod ord">
          <ac:chgData name="Rodriguez-ruiz, Juan E. (GSFC-5450)" userId="743fa669-b814-4931-8511-75dba9f571af" providerId="ADAL" clId="{8E85E5CC-A47E-42DD-A44D-403BEC952164}" dt="2025-07-30T15:28:48.410" v="198" actId="700"/>
          <ac:spMkLst>
            <pc:docMk/>
            <pc:sldMk cId="2449613811" sldId="1093"/>
            <ac:spMk id="2" creationId="{BDB18974-677F-C4E3-9926-D15D3DC18697}"/>
          </ac:spMkLst>
        </pc:spChg>
        <pc:spChg chg="add mod ord">
          <ac:chgData name="Rodriguez-ruiz, Juan E. (GSFC-5450)" userId="743fa669-b814-4931-8511-75dba9f571af" providerId="ADAL" clId="{8E85E5CC-A47E-42DD-A44D-403BEC952164}" dt="2025-07-30T15:28:55.474" v="218" actId="20577"/>
          <ac:spMkLst>
            <pc:docMk/>
            <pc:sldMk cId="2449613811" sldId="1093"/>
            <ac:spMk id="3" creationId="{42E5F4CC-4892-DE51-7412-AC76F4C1B47D}"/>
          </ac:spMkLst>
        </pc:spChg>
        <pc:spChg chg="add mod ord">
          <ac:chgData name="Rodriguez-ruiz, Juan E. (GSFC-5450)" userId="743fa669-b814-4931-8511-75dba9f571af" providerId="ADAL" clId="{8E85E5CC-A47E-42DD-A44D-403BEC952164}" dt="2025-07-30T15:36:59.584" v="503" actId="21"/>
          <ac:spMkLst>
            <pc:docMk/>
            <pc:sldMk cId="2449613811" sldId="1093"/>
            <ac:spMk id="4" creationId="{287324F3-0A66-21BC-1A73-2386045465D7}"/>
          </ac:spMkLst>
        </pc:spChg>
        <pc:spChg chg="add mod ord">
          <ac:chgData name="Rodriguez-ruiz, Juan E. (GSFC-5450)" userId="743fa669-b814-4931-8511-75dba9f571af" providerId="ADAL" clId="{8E85E5CC-A47E-42DD-A44D-403BEC952164}" dt="2025-07-30T15:37:01.174" v="504"/>
          <ac:spMkLst>
            <pc:docMk/>
            <pc:sldMk cId="2449613811" sldId="1093"/>
            <ac:spMk id="5" creationId="{667B7939-10C6-762B-82A5-C5D0C86F6391}"/>
          </ac:spMkLst>
        </pc:spChg>
      </pc:sldChg>
      <pc:sldMasterChg chg="modSp mod">
        <pc:chgData name="Rodriguez-ruiz, Juan E. (GSFC-5450)" userId="743fa669-b814-4931-8511-75dba9f571af" providerId="ADAL" clId="{8E85E5CC-A47E-42DD-A44D-403BEC952164}" dt="2025-07-29T13:45:29.780" v="140" actId="20577"/>
        <pc:sldMasterMkLst>
          <pc:docMk/>
          <pc:sldMasterMk cId="2005591808" sldId="2147483681"/>
        </pc:sldMasterMkLst>
        <pc:spChg chg="mod">
          <ac:chgData name="Rodriguez-ruiz, Juan E. (GSFC-5450)" userId="743fa669-b814-4931-8511-75dba9f571af" providerId="ADAL" clId="{8E85E5CC-A47E-42DD-A44D-403BEC952164}" dt="2025-07-29T13:45:22.051" v="129" actId="20577"/>
          <ac:spMkLst>
            <pc:docMk/>
            <pc:sldMasterMk cId="2005591808" sldId="2147483681"/>
            <ac:spMk id="5" creationId="{742F4E96-F5CC-DD4A-D3F8-BAA037AE292F}"/>
          </ac:spMkLst>
        </pc:spChg>
        <pc:spChg chg="mod">
          <ac:chgData name="Rodriguez-ruiz, Juan E. (GSFC-5450)" userId="743fa669-b814-4931-8511-75dba9f571af" providerId="ADAL" clId="{8E85E5CC-A47E-42DD-A44D-403BEC952164}" dt="2025-07-29T13:45:29.780" v="140" actId="20577"/>
          <ac:spMkLst>
            <pc:docMk/>
            <pc:sldMasterMk cId="2005591808" sldId="2147483681"/>
            <ac:spMk id="6" creationId="{7E4CD615-0F46-7B0C-7F8C-3707EF155FDA}"/>
          </ac:spMkLst>
        </pc:spChg>
      </pc:sldMasterChg>
    </pc:docChg>
  </pc:docChgLst>
  <pc:docChgLst>
    <pc:chgData name="McCall, A Elizabeth (GSFC-436.0)[ASRC FEDERAL SYSTEM SOLUTIONS]" userId="d4e30a80-98cc-4a76-8c54-3593488de35b" providerId="ADAL" clId="{C30ECA04-DDE0-4D61-A2DD-496F552BA2F4}"/>
    <pc:docChg chg="custSel modSld modMainMaster">
      <pc:chgData name="McCall, A Elizabeth (GSFC-436.0)[ASRC FEDERAL SYSTEM SOLUTIONS]" userId="d4e30a80-98cc-4a76-8c54-3593488de35b" providerId="ADAL" clId="{C30ECA04-DDE0-4D61-A2DD-496F552BA2F4}" dt="2025-02-24T15:26:15.129" v="11"/>
      <pc:docMkLst>
        <pc:docMk/>
      </pc:docMkLst>
      <pc:sldChg chg="modSp mod">
        <pc:chgData name="McCall, A Elizabeth (GSFC-436.0)[ASRC FEDERAL SYSTEM SOLUTIONS]" userId="d4e30a80-98cc-4a76-8c54-3593488de35b" providerId="ADAL" clId="{C30ECA04-DDE0-4D61-A2DD-496F552BA2F4}" dt="2025-02-21T20:58:14.266" v="5" actId="108"/>
        <pc:sldMkLst>
          <pc:docMk/>
          <pc:sldMk cId="1224668927" sldId="918"/>
        </pc:sldMkLst>
        <pc:spChg chg="mod">
          <ac:chgData name="McCall, A Elizabeth (GSFC-436.0)[ASRC FEDERAL SYSTEM SOLUTIONS]" userId="d4e30a80-98cc-4a76-8c54-3593488de35b" providerId="ADAL" clId="{C30ECA04-DDE0-4D61-A2DD-496F552BA2F4}" dt="2025-02-21T20:58:14.266" v="5" actId="108"/>
          <ac:spMkLst>
            <pc:docMk/>
            <pc:sldMk cId="1224668927" sldId="918"/>
            <ac:spMk id="10" creationId="{001A4360-872D-B28A-BE73-E66348F083C5}"/>
          </ac:spMkLst>
        </pc:spChg>
      </pc:sldChg>
      <pc:sldChg chg="modSp mod">
        <pc:chgData name="McCall, A Elizabeth (GSFC-436.0)[ASRC FEDERAL SYSTEM SOLUTIONS]" userId="d4e30a80-98cc-4a76-8c54-3593488de35b" providerId="ADAL" clId="{C30ECA04-DDE0-4D61-A2DD-496F552BA2F4}" dt="2025-02-21T20:58:20.382" v="7" actId="108"/>
        <pc:sldMkLst>
          <pc:docMk/>
          <pc:sldMk cId="4060054401" sldId="925"/>
        </pc:sldMkLst>
        <pc:spChg chg="mod">
          <ac:chgData name="McCall, A Elizabeth (GSFC-436.0)[ASRC FEDERAL SYSTEM SOLUTIONS]" userId="d4e30a80-98cc-4a76-8c54-3593488de35b" providerId="ADAL" clId="{C30ECA04-DDE0-4D61-A2DD-496F552BA2F4}" dt="2025-02-21T20:58:20.382" v="7" actId="108"/>
          <ac:spMkLst>
            <pc:docMk/>
            <pc:sldMk cId="4060054401" sldId="925"/>
            <ac:spMk id="2" creationId="{9B7328FC-BE17-785B-B577-B677008F5E67}"/>
          </ac:spMkLst>
        </pc:spChg>
      </pc:sldChg>
      <pc:sldChg chg="modSp mod">
        <pc:chgData name="McCall, A Elizabeth (GSFC-436.0)[ASRC FEDERAL SYSTEM SOLUTIONS]" userId="d4e30a80-98cc-4a76-8c54-3593488de35b" providerId="ADAL" clId="{C30ECA04-DDE0-4D61-A2DD-496F552BA2F4}" dt="2025-02-21T20:57:39.361" v="0" actId="108"/>
        <pc:sldMkLst>
          <pc:docMk/>
          <pc:sldMk cId="305652929" sldId="1036"/>
        </pc:sldMkLst>
        <pc:spChg chg="mod">
          <ac:chgData name="McCall, A Elizabeth (GSFC-436.0)[ASRC FEDERAL SYSTEM SOLUTIONS]" userId="d4e30a80-98cc-4a76-8c54-3593488de35b" providerId="ADAL" clId="{C30ECA04-DDE0-4D61-A2DD-496F552BA2F4}" dt="2025-02-21T20:57:39.361" v="0" actId="108"/>
          <ac:spMkLst>
            <pc:docMk/>
            <pc:sldMk cId="305652929" sldId="1036"/>
            <ac:spMk id="2" creationId="{75477A5D-A6E0-680F-263A-5105449D2ED0}"/>
          </ac:spMkLst>
        </pc:spChg>
      </pc:sldChg>
      <pc:sldChg chg="modSp mod">
        <pc:chgData name="McCall, A Elizabeth (GSFC-436.0)[ASRC FEDERAL SYSTEM SOLUTIONS]" userId="d4e30a80-98cc-4a76-8c54-3593488de35b" providerId="ADAL" clId="{C30ECA04-DDE0-4D61-A2DD-496F552BA2F4}" dt="2025-02-21T20:58:17.216" v="6" actId="108"/>
        <pc:sldMkLst>
          <pc:docMk/>
          <pc:sldMk cId="1019198515" sldId="1038"/>
        </pc:sldMkLst>
        <pc:spChg chg="mod">
          <ac:chgData name="McCall, A Elizabeth (GSFC-436.0)[ASRC FEDERAL SYSTEM SOLUTIONS]" userId="d4e30a80-98cc-4a76-8c54-3593488de35b" providerId="ADAL" clId="{C30ECA04-DDE0-4D61-A2DD-496F552BA2F4}" dt="2025-02-21T20:58:17.216" v="6" actId="108"/>
          <ac:spMkLst>
            <pc:docMk/>
            <pc:sldMk cId="1019198515" sldId="1038"/>
            <ac:spMk id="5" creationId="{AEA1ADA8-1CE1-DECC-DE06-5810999EB371}"/>
          </ac:spMkLst>
        </pc:spChg>
      </pc:sldChg>
      <pc:sldChg chg="modSp mod">
        <pc:chgData name="McCall, A Elizabeth (GSFC-436.0)[ASRC FEDERAL SYSTEM SOLUTIONS]" userId="d4e30a80-98cc-4a76-8c54-3593488de35b" providerId="ADAL" clId="{C30ECA04-DDE0-4D61-A2DD-496F552BA2F4}" dt="2025-02-21T20:58:08.309" v="4" actId="404"/>
        <pc:sldMkLst>
          <pc:docMk/>
          <pc:sldMk cId="2838253961" sldId="1071"/>
        </pc:sldMkLst>
        <pc:spChg chg="mod">
          <ac:chgData name="McCall, A Elizabeth (GSFC-436.0)[ASRC FEDERAL SYSTEM SOLUTIONS]" userId="d4e30a80-98cc-4a76-8c54-3593488de35b" providerId="ADAL" clId="{C30ECA04-DDE0-4D61-A2DD-496F552BA2F4}" dt="2025-02-21T20:58:08.309" v="4" actId="404"/>
          <ac:spMkLst>
            <pc:docMk/>
            <pc:sldMk cId="2838253961" sldId="1071"/>
            <ac:spMk id="8" creationId="{02F145FC-9CAD-9A04-9FEF-BEB63463C950}"/>
          </ac:spMkLst>
        </pc:spChg>
      </pc:sldChg>
      <pc:sldMasterChg chg="modSldLayout">
        <pc:chgData name="McCall, A Elizabeth (GSFC-436.0)[ASRC FEDERAL SYSTEM SOLUTIONS]" userId="d4e30a80-98cc-4a76-8c54-3593488de35b" providerId="ADAL" clId="{C30ECA04-DDE0-4D61-A2DD-496F552BA2F4}" dt="2025-02-24T15:26:15.129" v="11"/>
        <pc:sldMasterMkLst>
          <pc:docMk/>
          <pc:sldMasterMk cId="2005591808" sldId="2147483681"/>
        </pc:sldMasterMkLst>
        <pc:sldLayoutChg chg="addSp delSp modSp mod">
          <pc:chgData name="McCall, A Elizabeth (GSFC-436.0)[ASRC FEDERAL SYSTEM SOLUTIONS]" userId="d4e30a80-98cc-4a76-8c54-3593488de35b" providerId="ADAL" clId="{C30ECA04-DDE0-4D61-A2DD-496F552BA2F4}" dt="2025-02-24T15:26:12.636" v="9"/>
          <pc:sldLayoutMkLst>
            <pc:docMk/>
            <pc:sldMasterMk cId="2005591808" sldId="2147483681"/>
            <pc:sldLayoutMk cId="2679697646" sldId="2147483682"/>
          </pc:sldLayoutMkLst>
          <pc:spChg chg="add mod">
            <ac:chgData name="McCall, A Elizabeth (GSFC-436.0)[ASRC FEDERAL SYSTEM SOLUTIONS]" userId="d4e30a80-98cc-4a76-8c54-3593488de35b" providerId="ADAL" clId="{C30ECA04-DDE0-4D61-A2DD-496F552BA2F4}" dt="2025-02-24T15:26:12.636" v="9"/>
            <ac:spMkLst>
              <pc:docMk/>
              <pc:sldMasterMk cId="2005591808" sldId="2147483681"/>
              <pc:sldLayoutMk cId="2679697646" sldId="2147483682"/>
              <ac:spMk id="4" creationId="{67174FB8-45F3-3F5C-B1E8-E9EC25607A08}"/>
            </ac:spMkLst>
          </pc:spChg>
          <pc:picChg chg="del">
            <ac:chgData name="McCall, A Elizabeth (GSFC-436.0)[ASRC FEDERAL SYSTEM SOLUTIONS]" userId="d4e30a80-98cc-4a76-8c54-3593488de35b" providerId="ADAL" clId="{C30ECA04-DDE0-4D61-A2DD-496F552BA2F4}" dt="2025-02-24T15:26:11.584" v="8" actId="478"/>
            <ac:picMkLst>
              <pc:docMk/>
              <pc:sldMasterMk cId="2005591808" sldId="2147483681"/>
              <pc:sldLayoutMk cId="2679697646" sldId="2147483682"/>
              <ac:picMk id="2" creationId="{6AEB7946-F8AF-FC43-8FA2-D649878310F6}"/>
            </ac:picMkLst>
          </pc:picChg>
        </pc:sldLayoutChg>
        <pc:sldLayoutChg chg="addSp delSp modSp mod">
          <pc:chgData name="McCall, A Elizabeth (GSFC-436.0)[ASRC FEDERAL SYSTEM SOLUTIONS]" userId="d4e30a80-98cc-4a76-8c54-3593488de35b" providerId="ADAL" clId="{C30ECA04-DDE0-4D61-A2DD-496F552BA2F4}" dt="2025-02-24T15:26:15.129" v="11"/>
          <pc:sldLayoutMkLst>
            <pc:docMk/>
            <pc:sldMasterMk cId="2005591808" sldId="2147483681"/>
            <pc:sldLayoutMk cId="3240295403" sldId="2147483690"/>
          </pc:sldLayoutMkLst>
          <pc:spChg chg="add mod">
            <ac:chgData name="McCall, A Elizabeth (GSFC-436.0)[ASRC FEDERAL SYSTEM SOLUTIONS]" userId="d4e30a80-98cc-4a76-8c54-3593488de35b" providerId="ADAL" clId="{C30ECA04-DDE0-4D61-A2DD-496F552BA2F4}" dt="2025-02-24T15:26:15.129" v="11"/>
            <ac:spMkLst>
              <pc:docMk/>
              <pc:sldMasterMk cId="2005591808" sldId="2147483681"/>
              <pc:sldLayoutMk cId="3240295403" sldId="2147483690"/>
              <ac:spMk id="4" creationId="{5CEF7C23-587A-51B2-E625-EFCD5611B72E}"/>
            </ac:spMkLst>
          </pc:spChg>
          <pc:picChg chg="del">
            <ac:chgData name="McCall, A Elizabeth (GSFC-436.0)[ASRC FEDERAL SYSTEM SOLUTIONS]" userId="d4e30a80-98cc-4a76-8c54-3593488de35b" providerId="ADAL" clId="{C30ECA04-DDE0-4D61-A2DD-496F552BA2F4}" dt="2025-02-24T15:26:14.070" v="10" actId="478"/>
            <ac:picMkLst>
              <pc:docMk/>
              <pc:sldMasterMk cId="2005591808" sldId="2147483681"/>
              <pc:sldLayoutMk cId="3240295403" sldId="2147483690"/>
              <ac:picMk id="2" creationId="{6AEB7946-F8AF-FC43-8FA2-D649878310F6}"/>
            </ac:picMkLst>
          </pc:pic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LEMS Transient Bus Power</a:t>
            </a:r>
          </a:p>
          <a:p>
            <a:pPr>
              <a:defRPr/>
            </a:pPr>
            <a:r>
              <a:rPr lang="en-US"/>
              <a:t>(Internal Components Only)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solidFill>
                <a:schemeClr val="accent1"/>
              </a:solidFill>
              <a:round/>
            </a:ln>
            <a:effectLst/>
          </c:spPr>
          <c:marker>
            <c:symbol val="none"/>
          </c:marker>
          <c:xVal>
            <c:numRef>
              <c:f>'[LEMS-A3_Thermal_ICD_v8_EPR.xlsx]PowerModes_ConOps'!$M$3:$M$129</c:f>
              <c:numCache>
                <c:formatCode>h:mm:ss</c:formatCode>
                <c:ptCount val="127"/>
                <c:pt idx="0">
                  <c:v>0</c:v>
                </c:pt>
                <c:pt idx="1">
                  <c:v>3.9234149404274308E-7</c:v>
                </c:pt>
                <c:pt idx="2">
                  <c:v>2.3579723791589501E-4</c:v>
                </c:pt>
                <c:pt idx="3">
                  <c:v>2.3618957940993774E-4</c:v>
                </c:pt>
                <c:pt idx="4">
                  <c:v>3.3898697426239806E-2</c:v>
                </c:pt>
                <c:pt idx="5">
                  <c:v>3.4134102322661661E-2</c:v>
                </c:pt>
                <c:pt idx="6">
                  <c:v>3.4134494664155697E-2</c:v>
                </c:pt>
                <c:pt idx="7">
                  <c:v>3.413488700564974E-2</c:v>
                </c:pt>
                <c:pt idx="8">
                  <c:v>6.8032407407407416E-2</c:v>
                </c:pt>
                <c:pt idx="9">
                  <c:v>6.803279974890146E-2</c:v>
                </c:pt>
                <c:pt idx="10">
                  <c:v>6.8268204645323322E-2</c:v>
                </c:pt>
                <c:pt idx="11">
                  <c:v>6.8268596986817295E-2</c:v>
                </c:pt>
                <c:pt idx="12">
                  <c:v>0.10193110483364723</c:v>
                </c:pt>
                <c:pt idx="13">
                  <c:v>0.10216650973006908</c:v>
                </c:pt>
                <c:pt idx="14">
                  <c:v>0.10216690207156306</c:v>
                </c:pt>
                <c:pt idx="15">
                  <c:v>0.10216729441305711</c:v>
                </c:pt>
                <c:pt idx="16">
                  <c:v>0.13606481481481483</c:v>
                </c:pt>
                <c:pt idx="17">
                  <c:v>0.13606520715630882</c:v>
                </c:pt>
                <c:pt idx="18">
                  <c:v>0.13630061205273072</c:v>
                </c:pt>
                <c:pt idx="19">
                  <c:v>0.13630100439422477</c:v>
                </c:pt>
                <c:pt idx="20">
                  <c:v>0.16996351224105458</c:v>
                </c:pt>
                <c:pt idx="21">
                  <c:v>0.17019891713747651</c:v>
                </c:pt>
                <c:pt idx="22">
                  <c:v>0.17019930947897041</c:v>
                </c:pt>
                <c:pt idx="23">
                  <c:v>0.17019970182046446</c:v>
                </c:pt>
                <c:pt idx="24">
                  <c:v>0.20409722222222226</c:v>
                </c:pt>
                <c:pt idx="25">
                  <c:v>0.2040976145637162</c:v>
                </c:pt>
                <c:pt idx="26">
                  <c:v>0.20433301946013815</c:v>
                </c:pt>
                <c:pt idx="27">
                  <c:v>0.2043334118016322</c:v>
                </c:pt>
                <c:pt idx="28">
                  <c:v>0.23799591964846195</c:v>
                </c:pt>
                <c:pt idx="29">
                  <c:v>0.23823132454488391</c:v>
                </c:pt>
                <c:pt idx="30">
                  <c:v>0.23823171688637781</c:v>
                </c:pt>
                <c:pt idx="31">
                  <c:v>0.23823210922787186</c:v>
                </c:pt>
                <c:pt idx="32">
                  <c:v>0.24999960765850596</c:v>
                </c:pt>
                <c:pt idx="33">
                  <c:v>0.25</c:v>
                </c:pt>
                <c:pt idx="34">
                  <c:v>0.27213002197112357</c:v>
                </c:pt>
                <c:pt idx="35">
                  <c:v>0.27213041431261764</c:v>
                </c:pt>
                <c:pt idx="36">
                  <c:v>0.27236581920903946</c:v>
                </c:pt>
                <c:pt idx="37">
                  <c:v>0.27236621155053348</c:v>
                </c:pt>
                <c:pt idx="38">
                  <c:v>0.3060283270558693</c:v>
                </c:pt>
                <c:pt idx="39">
                  <c:v>0.30602871939736342</c:v>
                </c:pt>
                <c:pt idx="40">
                  <c:v>0.30626412429378519</c:v>
                </c:pt>
                <c:pt idx="41">
                  <c:v>0.30626451663527926</c:v>
                </c:pt>
                <c:pt idx="42">
                  <c:v>0.33992663214061508</c:v>
                </c:pt>
                <c:pt idx="43">
                  <c:v>0.33992702448210915</c:v>
                </c:pt>
                <c:pt idx="44">
                  <c:v>0.34016242937853097</c:v>
                </c:pt>
                <c:pt idx="45">
                  <c:v>0.34016282172002499</c:v>
                </c:pt>
                <c:pt idx="46">
                  <c:v>0.37382493722536081</c:v>
                </c:pt>
                <c:pt idx="47">
                  <c:v>0.37382532956685494</c:v>
                </c:pt>
                <c:pt idx="48">
                  <c:v>0.3740607344632767</c:v>
                </c:pt>
                <c:pt idx="49">
                  <c:v>0.37406112680477077</c:v>
                </c:pt>
                <c:pt idx="50">
                  <c:v>0.37829841494036398</c:v>
                </c:pt>
                <c:pt idx="51">
                  <c:v>0.37829880728185805</c:v>
                </c:pt>
                <c:pt idx="52">
                  <c:v>0.40795903954802248</c:v>
                </c:pt>
                <c:pt idx="53">
                  <c:v>0.40795903954802248</c:v>
                </c:pt>
                <c:pt idx="54">
                  <c:v>0.40819444444444436</c:v>
                </c:pt>
                <c:pt idx="55">
                  <c:v>0.40819483678593838</c:v>
                </c:pt>
                <c:pt idx="56">
                  <c:v>0.44185734463276827</c:v>
                </c:pt>
                <c:pt idx="57">
                  <c:v>0.44185734463276827</c:v>
                </c:pt>
                <c:pt idx="58">
                  <c:v>0.44209274952919009</c:v>
                </c:pt>
                <c:pt idx="59">
                  <c:v>0.44209314187068416</c:v>
                </c:pt>
                <c:pt idx="60">
                  <c:v>0.475755649717514</c:v>
                </c:pt>
                <c:pt idx="61">
                  <c:v>0.475755649717514</c:v>
                </c:pt>
                <c:pt idx="62">
                  <c:v>0.47599105461393587</c:v>
                </c:pt>
                <c:pt idx="63">
                  <c:v>0.47599144695542989</c:v>
                </c:pt>
                <c:pt idx="64">
                  <c:v>0.50965395480225972</c:v>
                </c:pt>
                <c:pt idx="65">
                  <c:v>0.50965395480225972</c:v>
                </c:pt>
                <c:pt idx="66">
                  <c:v>0.50988935969868165</c:v>
                </c:pt>
                <c:pt idx="67">
                  <c:v>0.50988975204017573</c:v>
                </c:pt>
                <c:pt idx="68">
                  <c:v>0.54355225988700551</c:v>
                </c:pt>
                <c:pt idx="69">
                  <c:v>0.54355225988700551</c:v>
                </c:pt>
                <c:pt idx="70">
                  <c:v>0.54378766478342744</c:v>
                </c:pt>
                <c:pt idx="71">
                  <c:v>0.5437880571249214</c:v>
                </c:pt>
                <c:pt idx="72">
                  <c:v>0.57745056497175129</c:v>
                </c:pt>
                <c:pt idx="73">
                  <c:v>0.57745056497175129</c:v>
                </c:pt>
                <c:pt idx="74">
                  <c:v>0.57768596986817322</c:v>
                </c:pt>
                <c:pt idx="75">
                  <c:v>0.57768636220966718</c:v>
                </c:pt>
                <c:pt idx="76">
                  <c:v>0.61134887005649707</c:v>
                </c:pt>
                <c:pt idx="77">
                  <c:v>0.61134887005649707</c:v>
                </c:pt>
                <c:pt idx="78">
                  <c:v>0.611584274952919</c:v>
                </c:pt>
                <c:pt idx="79">
                  <c:v>0.61158466729441296</c:v>
                </c:pt>
                <c:pt idx="80">
                  <c:v>0.64524717514124286</c:v>
                </c:pt>
                <c:pt idx="81">
                  <c:v>0.64524717514124286</c:v>
                </c:pt>
                <c:pt idx="82">
                  <c:v>0.64548258003766457</c:v>
                </c:pt>
                <c:pt idx="83">
                  <c:v>0.64548297237915875</c:v>
                </c:pt>
                <c:pt idx="84">
                  <c:v>0.67914548022598864</c:v>
                </c:pt>
                <c:pt idx="85">
                  <c:v>0.67914548022598864</c:v>
                </c:pt>
                <c:pt idx="86">
                  <c:v>0.67938088512241035</c:v>
                </c:pt>
                <c:pt idx="87">
                  <c:v>0.67938127746390453</c:v>
                </c:pt>
                <c:pt idx="88">
                  <c:v>0.71304378531073431</c:v>
                </c:pt>
                <c:pt idx="89">
                  <c:v>0.71304378531073431</c:v>
                </c:pt>
                <c:pt idx="90">
                  <c:v>0.71327919020715613</c:v>
                </c:pt>
                <c:pt idx="91">
                  <c:v>0.7132795825486502</c:v>
                </c:pt>
                <c:pt idx="92">
                  <c:v>0.7469420903954801</c:v>
                </c:pt>
                <c:pt idx="93">
                  <c:v>0.7469420903954801</c:v>
                </c:pt>
                <c:pt idx="94">
                  <c:v>0.74717749529190192</c:v>
                </c:pt>
                <c:pt idx="95">
                  <c:v>0.74717788763339599</c:v>
                </c:pt>
                <c:pt idx="96">
                  <c:v>0.74999960765850604</c:v>
                </c:pt>
                <c:pt idx="97">
                  <c:v>0.75</c:v>
                </c:pt>
                <c:pt idx="98">
                  <c:v>0.78084039548022588</c:v>
                </c:pt>
                <c:pt idx="99">
                  <c:v>0.78084039548022588</c:v>
                </c:pt>
                <c:pt idx="100">
                  <c:v>0.7810758003766477</c:v>
                </c:pt>
                <c:pt idx="101">
                  <c:v>0.78107619271814177</c:v>
                </c:pt>
                <c:pt idx="102">
                  <c:v>0.81473870056497166</c:v>
                </c:pt>
                <c:pt idx="103">
                  <c:v>0.81473870056497166</c:v>
                </c:pt>
                <c:pt idx="104">
                  <c:v>0.81497410546139348</c:v>
                </c:pt>
                <c:pt idx="105">
                  <c:v>0.81497449780288755</c:v>
                </c:pt>
                <c:pt idx="106">
                  <c:v>0.84863700564971745</c:v>
                </c:pt>
                <c:pt idx="107">
                  <c:v>0.84863700564971745</c:v>
                </c:pt>
                <c:pt idx="108">
                  <c:v>0.84887241054613916</c:v>
                </c:pt>
                <c:pt idx="109">
                  <c:v>0.84887280288763334</c:v>
                </c:pt>
                <c:pt idx="110">
                  <c:v>0.88253531073446312</c:v>
                </c:pt>
                <c:pt idx="111">
                  <c:v>0.88253531073446312</c:v>
                </c:pt>
                <c:pt idx="112">
                  <c:v>0.88277071563088494</c:v>
                </c:pt>
                <c:pt idx="113">
                  <c:v>0.88277110797237901</c:v>
                </c:pt>
                <c:pt idx="114">
                  <c:v>0.9164336158192089</c:v>
                </c:pt>
                <c:pt idx="115">
                  <c:v>0.9164336158192089</c:v>
                </c:pt>
                <c:pt idx="116">
                  <c:v>0.91666902071563072</c:v>
                </c:pt>
                <c:pt idx="117">
                  <c:v>0.91666941305712479</c:v>
                </c:pt>
                <c:pt idx="118">
                  <c:v>0.95033192090395469</c:v>
                </c:pt>
                <c:pt idx="119">
                  <c:v>0.95033192090395469</c:v>
                </c:pt>
                <c:pt idx="120">
                  <c:v>0.95056732580037651</c:v>
                </c:pt>
                <c:pt idx="121">
                  <c:v>0.95056771814187058</c:v>
                </c:pt>
                <c:pt idx="122">
                  <c:v>0.98423022598870047</c:v>
                </c:pt>
                <c:pt idx="123">
                  <c:v>0.98423022598870047</c:v>
                </c:pt>
                <c:pt idx="124">
                  <c:v>0.98446563088512229</c:v>
                </c:pt>
                <c:pt idx="125">
                  <c:v>0.98446602322661636</c:v>
                </c:pt>
                <c:pt idx="126">
                  <c:v>1</c:v>
                </c:pt>
              </c:numCache>
            </c:numRef>
          </c:xVal>
          <c:yVal>
            <c:numRef>
              <c:f>'[LEMS-A3_Thermal_ICD_v8_EPR.xlsx]PowerModes_ConOps'!$R$3:$R$129</c:f>
              <c:numCache>
                <c:formatCode>0.000</c:formatCode>
                <c:ptCount val="127"/>
                <c:pt idx="0">
                  <c:v>1.2308999999999999</c:v>
                </c:pt>
                <c:pt idx="1">
                  <c:v>5.018250000000001</c:v>
                </c:pt>
                <c:pt idx="2">
                  <c:v>5.018250000000001</c:v>
                </c:pt>
                <c:pt idx="3">
                  <c:v>1.2308999999999999</c:v>
                </c:pt>
                <c:pt idx="4">
                  <c:v>1.2308999999999999</c:v>
                </c:pt>
                <c:pt idx="5">
                  <c:v>5.018250000000001</c:v>
                </c:pt>
                <c:pt idx="6">
                  <c:v>5.018250000000001</c:v>
                </c:pt>
                <c:pt idx="7">
                  <c:v>1.2308999999999999</c:v>
                </c:pt>
                <c:pt idx="8">
                  <c:v>1.2308999999999999</c:v>
                </c:pt>
                <c:pt idx="9">
                  <c:v>5.018250000000001</c:v>
                </c:pt>
                <c:pt idx="10">
                  <c:v>5.018250000000001</c:v>
                </c:pt>
                <c:pt idx="11">
                  <c:v>1.2308999999999999</c:v>
                </c:pt>
                <c:pt idx="12">
                  <c:v>1.2308999999999999</c:v>
                </c:pt>
                <c:pt idx="13">
                  <c:v>5.018250000000001</c:v>
                </c:pt>
                <c:pt idx="14">
                  <c:v>5.018250000000001</c:v>
                </c:pt>
                <c:pt idx="15">
                  <c:v>1.2308999999999999</c:v>
                </c:pt>
                <c:pt idx="16">
                  <c:v>1.2308999999999999</c:v>
                </c:pt>
                <c:pt idx="17">
                  <c:v>5.018250000000001</c:v>
                </c:pt>
                <c:pt idx="18">
                  <c:v>5.018250000000001</c:v>
                </c:pt>
                <c:pt idx="19">
                  <c:v>1.2308999999999999</c:v>
                </c:pt>
                <c:pt idx="20">
                  <c:v>1.2308999999999999</c:v>
                </c:pt>
                <c:pt idx="21">
                  <c:v>5.018250000000001</c:v>
                </c:pt>
                <c:pt idx="22">
                  <c:v>5.018250000000001</c:v>
                </c:pt>
                <c:pt idx="23">
                  <c:v>1.2308999999999999</c:v>
                </c:pt>
                <c:pt idx="24">
                  <c:v>1.2308999999999999</c:v>
                </c:pt>
                <c:pt idx="25">
                  <c:v>5.018250000000001</c:v>
                </c:pt>
                <c:pt idx="26">
                  <c:v>5.018250000000001</c:v>
                </c:pt>
                <c:pt idx="27">
                  <c:v>1.2308999999999999</c:v>
                </c:pt>
                <c:pt idx="28">
                  <c:v>1.2308999999999999</c:v>
                </c:pt>
                <c:pt idx="29">
                  <c:v>5.018250000000001</c:v>
                </c:pt>
                <c:pt idx="30">
                  <c:v>5.018250000000001</c:v>
                </c:pt>
                <c:pt idx="31">
                  <c:v>1.2308999999999999</c:v>
                </c:pt>
                <c:pt idx="32">
                  <c:v>1.2308999999999999</c:v>
                </c:pt>
                <c:pt idx="33">
                  <c:v>2.9732249999999998</c:v>
                </c:pt>
                <c:pt idx="34">
                  <c:v>2.9732249999999998</c:v>
                </c:pt>
                <c:pt idx="35">
                  <c:v>5.5916624999999991</c:v>
                </c:pt>
                <c:pt idx="36">
                  <c:v>5.5916624999999991</c:v>
                </c:pt>
                <c:pt idx="37">
                  <c:v>2.9732249999999998</c:v>
                </c:pt>
                <c:pt idx="38">
                  <c:v>2.9732249999999998</c:v>
                </c:pt>
                <c:pt idx="39">
                  <c:v>5.5916624999999991</c:v>
                </c:pt>
                <c:pt idx="40">
                  <c:v>5.5916624999999991</c:v>
                </c:pt>
                <c:pt idx="41">
                  <c:v>2.9732249999999998</c:v>
                </c:pt>
                <c:pt idx="42">
                  <c:v>2.9732249999999998</c:v>
                </c:pt>
                <c:pt idx="43">
                  <c:v>5.5916624999999991</c:v>
                </c:pt>
                <c:pt idx="44">
                  <c:v>5.5916624999999991</c:v>
                </c:pt>
                <c:pt idx="45">
                  <c:v>2.9732249999999998</c:v>
                </c:pt>
                <c:pt idx="46">
                  <c:v>2.9732249999999998</c:v>
                </c:pt>
                <c:pt idx="47">
                  <c:v>5.5916624999999991</c:v>
                </c:pt>
                <c:pt idx="48">
                  <c:v>5.5916624999999991</c:v>
                </c:pt>
                <c:pt idx="49">
                  <c:v>36.661162500000003</c:v>
                </c:pt>
                <c:pt idx="50">
                  <c:v>36.661162500000003</c:v>
                </c:pt>
                <c:pt idx="51">
                  <c:v>2.9732249999999998</c:v>
                </c:pt>
                <c:pt idx="52">
                  <c:v>2.9732249999999998</c:v>
                </c:pt>
                <c:pt idx="53">
                  <c:v>5.5916624999999991</c:v>
                </c:pt>
                <c:pt idx="54">
                  <c:v>5.5916624999999991</c:v>
                </c:pt>
                <c:pt idx="55">
                  <c:v>2.9732249999999998</c:v>
                </c:pt>
                <c:pt idx="56">
                  <c:v>2.9732249999999998</c:v>
                </c:pt>
                <c:pt idx="57">
                  <c:v>5.5916624999999991</c:v>
                </c:pt>
                <c:pt idx="58">
                  <c:v>5.5916624999999991</c:v>
                </c:pt>
                <c:pt idx="59">
                  <c:v>2.9732249999999998</c:v>
                </c:pt>
                <c:pt idx="60">
                  <c:v>2.9732249999999998</c:v>
                </c:pt>
                <c:pt idx="61">
                  <c:v>5.5916624999999991</c:v>
                </c:pt>
                <c:pt idx="62">
                  <c:v>5.5916624999999991</c:v>
                </c:pt>
                <c:pt idx="63">
                  <c:v>2.9732249999999998</c:v>
                </c:pt>
                <c:pt idx="64">
                  <c:v>2.9732249999999998</c:v>
                </c:pt>
                <c:pt idx="65">
                  <c:v>5.5916624999999991</c:v>
                </c:pt>
                <c:pt idx="66">
                  <c:v>5.5916624999999991</c:v>
                </c:pt>
                <c:pt idx="67">
                  <c:v>2.9732249999999998</c:v>
                </c:pt>
                <c:pt idx="68">
                  <c:v>2.9732249999999998</c:v>
                </c:pt>
                <c:pt idx="69">
                  <c:v>5.5916624999999991</c:v>
                </c:pt>
                <c:pt idx="70">
                  <c:v>5.5916624999999991</c:v>
                </c:pt>
                <c:pt idx="71">
                  <c:v>2.9732249999999998</c:v>
                </c:pt>
                <c:pt idx="72">
                  <c:v>2.9732249999999998</c:v>
                </c:pt>
                <c:pt idx="73">
                  <c:v>5.5916624999999991</c:v>
                </c:pt>
                <c:pt idx="74">
                  <c:v>5.5916624999999991</c:v>
                </c:pt>
                <c:pt idx="75">
                  <c:v>2.9732249999999998</c:v>
                </c:pt>
                <c:pt idx="76">
                  <c:v>2.9732249999999998</c:v>
                </c:pt>
                <c:pt idx="77">
                  <c:v>5.5916624999999991</c:v>
                </c:pt>
                <c:pt idx="78">
                  <c:v>5.5916624999999991</c:v>
                </c:pt>
                <c:pt idx="79">
                  <c:v>2.9732249999999998</c:v>
                </c:pt>
                <c:pt idx="80">
                  <c:v>2.9732249999999998</c:v>
                </c:pt>
                <c:pt idx="81">
                  <c:v>5.5916624999999991</c:v>
                </c:pt>
                <c:pt idx="82">
                  <c:v>5.5916624999999991</c:v>
                </c:pt>
                <c:pt idx="83">
                  <c:v>2.9732249999999998</c:v>
                </c:pt>
                <c:pt idx="84">
                  <c:v>2.9732249999999998</c:v>
                </c:pt>
                <c:pt idx="85">
                  <c:v>5.5916624999999991</c:v>
                </c:pt>
                <c:pt idx="86">
                  <c:v>5.5916624999999991</c:v>
                </c:pt>
                <c:pt idx="87">
                  <c:v>2.9732249999999998</c:v>
                </c:pt>
                <c:pt idx="88">
                  <c:v>2.9732249999999998</c:v>
                </c:pt>
                <c:pt idx="89">
                  <c:v>5.5916624999999991</c:v>
                </c:pt>
                <c:pt idx="90">
                  <c:v>5.5916624999999991</c:v>
                </c:pt>
                <c:pt idx="91">
                  <c:v>2.9732249999999998</c:v>
                </c:pt>
                <c:pt idx="92">
                  <c:v>2.9732249999999998</c:v>
                </c:pt>
                <c:pt idx="93">
                  <c:v>5.5916624999999991</c:v>
                </c:pt>
                <c:pt idx="94">
                  <c:v>5.5916624999999991</c:v>
                </c:pt>
                <c:pt idx="95">
                  <c:v>2.9732249999999998</c:v>
                </c:pt>
                <c:pt idx="96">
                  <c:v>2.9732249999999998</c:v>
                </c:pt>
                <c:pt idx="97">
                  <c:v>1.2308999999999999</c:v>
                </c:pt>
                <c:pt idx="98">
                  <c:v>1.2308999999999999</c:v>
                </c:pt>
                <c:pt idx="99">
                  <c:v>5.018250000000001</c:v>
                </c:pt>
                <c:pt idx="100">
                  <c:v>5.018250000000001</c:v>
                </c:pt>
                <c:pt idx="101">
                  <c:v>1.2308999999999999</c:v>
                </c:pt>
                <c:pt idx="102">
                  <c:v>1.2308999999999999</c:v>
                </c:pt>
                <c:pt idx="103">
                  <c:v>5.018250000000001</c:v>
                </c:pt>
                <c:pt idx="104">
                  <c:v>5.018250000000001</c:v>
                </c:pt>
                <c:pt idx="105">
                  <c:v>1.2308999999999999</c:v>
                </c:pt>
                <c:pt idx="106">
                  <c:v>1.2308999999999999</c:v>
                </c:pt>
                <c:pt idx="107">
                  <c:v>5.018250000000001</c:v>
                </c:pt>
                <c:pt idx="108">
                  <c:v>5.018250000000001</c:v>
                </c:pt>
                <c:pt idx="109">
                  <c:v>1.2308999999999999</c:v>
                </c:pt>
                <c:pt idx="110">
                  <c:v>1.2308999999999999</c:v>
                </c:pt>
                <c:pt idx="111">
                  <c:v>5.018250000000001</c:v>
                </c:pt>
                <c:pt idx="112">
                  <c:v>5.018250000000001</c:v>
                </c:pt>
                <c:pt idx="113">
                  <c:v>1.2308999999999999</c:v>
                </c:pt>
                <c:pt idx="114">
                  <c:v>1.2308999999999999</c:v>
                </c:pt>
                <c:pt idx="115">
                  <c:v>5.018250000000001</c:v>
                </c:pt>
                <c:pt idx="116">
                  <c:v>5.018250000000001</c:v>
                </c:pt>
                <c:pt idx="117">
                  <c:v>1.2308999999999999</c:v>
                </c:pt>
                <c:pt idx="118">
                  <c:v>1.2308999999999999</c:v>
                </c:pt>
                <c:pt idx="119">
                  <c:v>5.018250000000001</c:v>
                </c:pt>
                <c:pt idx="120">
                  <c:v>5.018250000000001</c:v>
                </c:pt>
                <c:pt idx="121">
                  <c:v>1.2308999999999999</c:v>
                </c:pt>
                <c:pt idx="122">
                  <c:v>1.2308999999999999</c:v>
                </c:pt>
                <c:pt idx="123">
                  <c:v>5.018250000000001</c:v>
                </c:pt>
                <c:pt idx="124">
                  <c:v>5.018250000000001</c:v>
                </c:pt>
                <c:pt idx="125">
                  <c:v>1.2308999999999999</c:v>
                </c:pt>
                <c:pt idx="126">
                  <c:v>1.2308999999999999</c:v>
                </c:pt>
              </c:numCache>
            </c:numRef>
          </c:yVal>
          <c:smooth val="0"/>
          <c:extLst>
            <c:ext xmlns:c16="http://schemas.microsoft.com/office/drawing/2014/chart" uri="{C3380CC4-5D6E-409C-BE32-E72D297353CC}">
              <c16:uniqueId val="{00000000-1F4F-4C23-BC31-8005BF884BA9}"/>
            </c:ext>
          </c:extLst>
        </c:ser>
        <c:dLbls>
          <c:showLegendKey val="0"/>
          <c:showVal val="0"/>
          <c:showCatName val="0"/>
          <c:showSerName val="0"/>
          <c:showPercent val="0"/>
          <c:showBubbleSize val="0"/>
        </c:dLbls>
        <c:axId val="-1107570448"/>
        <c:axId val="-1107569904"/>
      </c:scatterChart>
      <c:valAx>
        <c:axId val="-1107570448"/>
        <c:scaling>
          <c:orientation val="minMax"/>
          <c:max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Local Lunar Time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h:mm:ss" sourceLinked="1"/>
        <c:majorTickMark val="none"/>
        <c:minorTickMark val="none"/>
        <c:tickLblPos val="nextTo"/>
        <c:spPr>
          <a:noFill/>
          <a:ln w="9525" cap="flat" cmpd="sng" algn="ctr">
            <a:solidFill>
              <a:schemeClr val="tx1">
                <a:lumMod val="25000"/>
                <a:lumOff val="7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7569904"/>
        <c:crosses val="autoZero"/>
        <c:crossBetween val="midCat"/>
        <c:majorUnit val="4.1666667000000018E-2"/>
      </c:valAx>
      <c:valAx>
        <c:axId val="-11075699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Heat Dissipation</a:t>
                </a:r>
                <a:r>
                  <a:rPr lang="en-US" baseline="0"/>
                  <a:t> </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757044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LEMS Steady</a:t>
            </a:r>
            <a:r>
              <a:rPr lang="en-US" baseline="0"/>
              <a:t> State Nighttime Heat Loss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1-D08C-446F-97FE-892A0B0501E2}"/>
              </c:ext>
            </c:extLst>
          </c:dPt>
          <c:dPt>
            <c:idx val="1"/>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3-D08C-446F-97FE-892A0B0501E2}"/>
              </c:ext>
            </c:extLst>
          </c:dPt>
          <c:dPt>
            <c:idx val="2"/>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5-D08C-446F-97FE-892A0B0501E2}"/>
              </c:ext>
            </c:extLst>
          </c:dPt>
          <c:dPt>
            <c:idx val="3"/>
            <c:bubble3D val="0"/>
            <c:spPr>
              <a:solidFill>
                <a:srgbClr val="FBB67D"/>
              </a:solidFill>
              <a:ln w="19050">
                <a:solidFill>
                  <a:schemeClr val="lt1"/>
                </a:solidFill>
              </a:ln>
              <a:effectLst/>
            </c:spPr>
            <c:extLst>
              <c:ext xmlns:c16="http://schemas.microsoft.com/office/drawing/2014/chart" uri="{C3380CC4-5D6E-409C-BE32-E72D297353CC}">
                <c16:uniqueId val="{00000007-D08C-446F-97FE-892A0B0501E2}"/>
              </c:ext>
            </c:extLst>
          </c:dPt>
          <c:dLbls>
            <c:dLbl>
              <c:idx val="0"/>
              <c:layout>
                <c:manualLayout>
                  <c:x val="0.15367181243065686"/>
                  <c:y val="2.7322881656330931E-2"/>
                </c:manualLayout>
              </c:layout>
              <c:tx>
                <c:rich>
                  <a:bodyPr rot="0" spcFirstLastPara="1" vertOverflow="clip" horzOverflow="clip" vert="horz" wrap="square" lIns="38100" tIns="19050" rIns="38100" bIns="19050" anchor="ctr" anchorCtr="1">
                    <a:noAutofit/>
                  </a:bodyPr>
                  <a:lstStyle/>
                  <a:p>
                    <a:pPr>
                      <a:defRPr sz="1200" b="0" i="0" u="none" strike="noStrike" kern="1200" baseline="0">
                        <a:solidFill>
                          <a:schemeClr val="dk1">
                            <a:lumMod val="65000"/>
                            <a:lumOff val="35000"/>
                          </a:schemeClr>
                        </a:solidFill>
                        <a:latin typeface="+mn-lt"/>
                        <a:ea typeface="+mn-ea"/>
                        <a:cs typeface="+mn-cs"/>
                      </a:defRPr>
                    </a:pPr>
                    <a:fld id="{48CB7F1F-E8C1-47FC-B67B-5E81ADFF1606}" type="CATEGORYNAME">
                      <a:rPr lang="en-US" sz="1200"/>
                      <a:pPr>
                        <a:defRPr sz="1200"/>
                      </a:pPr>
                      <a:t>[CATEGORY NAME]</a:t>
                    </a:fld>
                    <a:endParaRPr lang="en-US" sz="1200" baseline="0" dirty="0"/>
                  </a:p>
                  <a:p>
                    <a:pPr>
                      <a:defRPr sz="1200"/>
                    </a:pPr>
                    <a:r>
                      <a:rPr lang="en-US" sz="1200" baseline="0" dirty="0"/>
                      <a:t>-0.353</a:t>
                    </a:r>
                  </a:p>
                  <a:p>
                    <a:pPr>
                      <a:defRPr sz="1200"/>
                    </a:pPr>
                    <a:r>
                      <a:rPr lang="en-US" dirty="0"/>
                      <a:t>23%</a:t>
                    </a:r>
                  </a:p>
                </c:rich>
              </c:tx>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noAutofit/>
                </a:bodyPr>
                <a:lstStyle/>
                <a:p>
                  <a:pPr>
                    <a:defRPr sz="1200" b="0" i="0" u="none" strike="noStrike" kern="1200" baseline="0">
                      <a:solidFill>
                        <a:schemeClr val="dk1">
                          <a:lumMod val="65000"/>
                          <a:lumOff val="35000"/>
                        </a:schemeClr>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spPr xmlns:c15="http://schemas.microsoft.com/office/drawing/2012/chart">
                    <a:prstGeom prst="wedgeRectCallout">
                      <a:avLst/>
                    </a:prstGeom>
                    <a:noFill/>
                    <a:ln>
                      <a:noFill/>
                    </a:ln>
                  </c15:spPr>
                  <c15:layout>
                    <c:manualLayout>
                      <c:w val="0.15065772423524823"/>
                      <c:h val="0.183593295143538"/>
                    </c:manualLayout>
                  </c15:layout>
                  <c15:dlblFieldTable/>
                  <c15:showDataLabelsRange val="0"/>
                </c:ext>
                <c:ext xmlns:c16="http://schemas.microsoft.com/office/drawing/2014/chart" uri="{C3380CC4-5D6E-409C-BE32-E72D297353CC}">
                  <c16:uniqueId val="{00000001-D08C-446F-97FE-892A0B0501E2}"/>
                </c:ext>
              </c:extLst>
            </c:dLbl>
            <c:dLbl>
              <c:idx val="1"/>
              <c:layout>
                <c:manualLayout>
                  <c:x val="3.6196334547812195E-2"/>
                  <c:y val="0.23983532756667075"/>
                </c:manualLayout>
              </c:layout>
              <c:tx>
                <c:rich>
                  <a:bodyPr rot="0" spcFirstLastPara="1" vertOverflow="clip" horzOverflow="clip" vert="horz" wrap="square" lIns="38100" tIns="19050" rIns="38100" bIns="19050" anchor="ctr" anchorCtr="1">
                    <a:spAutoFit/>
                  </a:bodyPr>
                  <a:lstStyle/>
                  <a:p>
                    <a:pPr>
                      <a:defRPr sz="1200" b="0" i="0" u="none" strike="noStrike" kern="1200" baseline="0">
                        <a:solidFill>
                          <a:schemeClr val="dk1">
                            <a:lumMod val="65000"/>
                            <a:lumOff val="35000"/>
                          </a:schemeClr>
                        </a:solidFill>
                        <a:latin typeface="+mn-lt"/>
                        <a:ea typeface="+mn-ea"/>
                        <a:cs typeface="+mn-cs"/>
                      </a:defRPr>
                    </a:pPr>
                    <a:fld id="{7B8D7590-5C42-4D06-8144-ADCFC3813AE6}" type="CATEGORYNAME">
                      <a:rPr lang="it-IT"/>
                      <a:pPr>
                        <a:defRPr sz="1200"/>
                      </a:pPr>
                      <a:t>[CATEGORY NAME]</a:t>
                    </a:fld>
                    <a:r>
                      <a:rPr lang="it-IT" baseline="0" dirty="0"/>
                      <a:t>
</a:t>
                    </a:r>
                    <a:fld id="{E5EAB8A2-19B4-4979-B085-03BC9A338AC1}" type="VALUE">
                      <a:rPr lang="it-IT" baseline="0"/>
                      <a:pPr>
                        <a:defRPr sz="1200"/>
                      </a:pPr>
                      <a:t>[VALUE]</a:t>
                    </a:fld>
                    <a:r>
                      <a:rPr lang="it-IT" baseline="0" dirty="0"/>
                      <a:t>
20%</a:t>
                    </a:r>
                  </a:p>
                </c:rich>
              </c:tx>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dk1">
                          <a:lumMod val="65000"/>
                          <a:lumOff val="35000"/>
                        </a:schemeClr>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spPr xmlns:c15="http://schemas.microsoft.com/office/drawing/2012/chart">
                    <a:prstGeom prst="wedgeRectCallout">
                      <a:avLst>
                        <a:gd name="adj1" fmla="val -93671"/>
                        <a:gd name="adj2" fmla="val -56837"/>
                      </a:avLst>
                    </a:prstGeom>
                    <a:noFill/>
                    <a:ln>
                      <a:noFill/>
                    </a:ln>
                  </c15:spPr>
                  <c15:dlblFieldTable/>
                  <c15:showDataLabelsRange val="0"/>
                </c:ext>
                <c:ext xmlns:c16="http://schemas.microsoft.com/office/drawing/2014/chart" uri="{C3380CC4-5D6E-409C-BE32-E72D297353CC}">
                  <c16:uniqueId val="{00000003-D08C-446F-97FE-892A0B0501E2}"/>
                </c:ext>
              </c:extLst>
            </c:dLbl>
            <c:dLbl>
              <c:idx val="2"/>
              <c:layout>
                <c:manualLayout>
                  <c:x val="-0.30530765781279062"/>
                  <c:y val="-4.5251827395664079E-2"/>
                </c:manualLayout>
              </c:layout>
              <c:tx>
                <c:rich>
                  <a:bodyPr rot="0" spcFirstLastPara="1" vertOverflow="clip" horzOverflow="clip" vert="horz" wrap="square" lIns="38100" tIns="19050" rIns="38100" bIns="19050" anchor="ctr" anchorCtr="1">
                    <a:spAutoFit/>
                  </a:bodyPr>
                  <a:lstStyle/>
                  <a:p>
                    <a:pPr>
                      <a:defRPr sz="1200" b="0" i="0" u="none" strike="noStrike" kern="1200" baseline="0">
                        <a:solidFill>
                          <a:schemeClr val="dk1">
                            <a:lumMod val="65000"/>
                            <a:lumOff val="35000"/>
                          </a:schemeClr>
                        </a:solidFill>
                        <a:latin typeface="+mn-lt"/>
                        <a:ea typeface="+mn-ea"/>
                        <a:cs typeface="+mn-cs"/>
                      </a:defRPr>
                    </a:pPr>
                    <a:fld id="{A63FF569-620F-4253-ACDC-508C6B162E9A}" type="CATEGORYNAME">
                      <a:rPr lang="en-US"/>
                      <a:pPr>
                        <a:defRPr sz="1200"/>
                      </a:pPr>
                      <a:t>[CATEGORY NAME]</a:t>
                    </a:fld>
                    <a:r>
                      <a:rPr lang="en-US" baseline="0" dirty="0"/>
                      <a:t>
</a:t>
                    </a:r>
                    <a:fld id="{D412BEFB-FA57-446F-9583-3A602C3799EB}" type="VALUE">
                      <a:rPr lang="en-US" baseline="0"/>
                      <a:pPr>
                        <a:defRPr sz="1200"/>
                      </a:pPr>
                      <a:t>[VALUE]</a:t>
                    </a:fld>
                    <a:r>
                      <a:rPr lang="en-US" baseline="0" dirty="0"/>
                      <a:t>
26%</a:t>
                    </a:r>
                  </a:p>
                </c:rich>
              </c:tx>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dk1">
                          <a:lumMod val="65000"/>
                          <a:lumOff val="35000"/>
                        </a:schemeClr>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spPr xmlns:c15="http://schemas.microsoft.com/office/drawing/2012/chart">
                    <a:prstGeom prst="wedgeRectCallout">
                      <a:avLst>
                        <a:gd name="adj1" fmla="val 115910"/>
                        <a:gd name="adj2" fmla="val -26682"/>
                      </a:avLst>
                    </a:prstGeom>
                    <a:noFill/>
                    <a:ln>
                      <a:noFill/>
                    </a:ln>
                  </c15:spPr>
                  <c15:dlblFieldTable/>
                  <c15:showDataLabelsRange val="0"/>
                </c:ext>
                <c:ext xmlns:c16="http://schemas.microsoft.com/office/drawing/2014/chart" uri="{C3380CC4-5D6E-409C-BE32-E72D297353CC}">
                  <c16:uniqueId val="{00000005-D08C-446F-97FE-892A0B0501E2}"/>
                </c:ext>
              </c:extLst>
            </c:dLbl>
            <c:dLbl>
              <c:idx val="3"/>
              <c:layout>
                <c:manualLayout>
                  <c:x val="-0.12151507383317157"/>
                  <c:y val="-0.16889630054692409"/>
                </c:manualLayout>
              </c:layout>
              <c:tx>
                <c:rich>
                  <a:bodyPr rot="0" spcFirstLastPara="1" vertOverflow="clip" horzOverflow="clip" vert="horz" wrap="square" lIns="38100" tIns="19050" rIns="38100" bIns="19050" anchor="ctr" anchorCtr="1">
                    <a:spAutoFit/>
                  </a:bodyPr>
                  <a:lstStyle/>
                  <a:p>
                    <a:pPr>
                      <a:defRPr sz="1200" b="0" i="0" u="none" strike="noStrike" kern="1200" baseline="0">
                        <a:solidFill>
                          <a:schemeClr val="dk1">
                            <a:lumMod val="65000"/>
                            <a:lumOff val="35000"/>
                          </a:schemeClr>
                        </a:solidFill>
                        <a:latin typeface="+mn-lt"/>
                        <a:ea typeface="+mn-ea"/>
                        <a:cs typeface="+mn-cs"/>
                      </a:defRPr>
                    </a:pPr>
                    <a:r>
                      <a:rPr lang="en-US" baseline="0" dirty="0"/>
                      <a:t>Heat Switch
</a:t>
                    </a:r>
                    <a:fld id="{97590F00-D92F-4EA8-884D-295796133510}" type="VALUE">
                      <a:rPr lang="en-US" baseline="0"/>
                      <a:pPr>
                        <a:defRPr sz="1200"/>
                      </a:pPr>
                      <a:t>[VALUE]</a:t>
                    </a:fld>
                    <a:r>
                      <a:rPr lang="en-US" baseline="0" dirty="0"/>
                      <a:t>
31%</a:t>
                    </a:r>
                  </a:p>
                </c:rich>
              </c:tx>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dk1">
                          <a:lumMod val="65000"/>
                          <a:lumOff val="35000"/>
                        </a:schemeClr>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spPr xmlns:c15="http://schemas.microsoft.com/office/drawing/2012/chart">
                    <a:prstGeom prst="wedgeRectCallout">
                      <a:avLst>
                        <a:gd name="adj1" fmla="val 114562"/>
                        <a:gd name="adj2" fmla="val 91039"/>
                      </a:avLst>
                    </a:prstGeom>
                    <a:noFill/>
                    <a:ln>
                      <a:noFill/>
                    </a:ln>
                  </c15:spPr>
                  <c15:layout>
                    <c:manualLayout>
                      <c:w val="0.16345041257439202"/>
                      <c:h val="0.18022901304912797"/>
                    </c:manualLayout>
                  </c15:layout>
                  <c15:dlblFieldTable/>
                  <c15:showDataLabelsRange val="0"/>
                </c:ext>
                <c:ext xmlns:c16="http://schemas.microsoft.com/office/drawing/2014/chart" uri="{C3380CC4-5D6E-409C-BE32-E72D297353CC}">
                  <c16:uniqueId val="{00000007-D08C-446F-97FE-892A0B0501E2}"/>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dk1">
                        <a:lumMod val="65000"/>
                        <a:lumOff val="35000"/>
                      </a:schemeClr>
                    </a:solidFill>
                    <a:latin typeface="+mn-lt"/>
                    <a:ea typeface="+mn-ea"/>
                    <a:cs typeface="+mn-cs"/>
                  </a:defRPr>
                </a:pPr>
                <a:endParaRPr lang="en-US"/>
              </a:p>
            </c:txPr>
            <c:dLblPos val="bestFit"/>
            <c:showLegendKey val="0"/>
            <c:showVal val="1"/>
            <c:showCatName val="1"/>
            <c:showSerName val="0"/>
            <c:showPercent val="1"/>
            <c:showBubbleSize val="0"/>
            <c:separator>
</c:separator>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'[SS_Cold_00p_Heatmap (2).xlsm]HeatMapVisual'!$AV$2,'[SS_Cold_00p_Heatmap (2).xlsm]HeatMapVisual'!$AV$5:$AV$7</c:f>
              <c:strCache>
                <c:ptCount val="4"/>
                <c:pt idx="0">
                  <c:v>Launch Lock</c:v>
                </c:pt>
                <c:pt idx="1">
                  <c:v>IMLI (e*=0.0028)</c:v>
                </c:pt>
                <c:pt idx="2">
                  <c:v>Signal and Power Passthrough (SAPP)</c:v>
                </c:pt>
                <c:pt idx="3">
                  <c:v>Heat Switch (JPL)</c:v>
                </c:pt>
              </c:strCache>
            </c:strRef>
          </c:cat>
          <c:val>
            <c:numRef>
              <c:f>'[SS_Cold_00p_Heatmap (2).xlsm]HeatMapVisual'!$AW$2,'[SS_Cold_00p_Heatmap (2).xlsm]HeatMapVisual'!$AW$5:$AW$7</c:f>
              <c:numCache>
                <c:formatCode>0.000</c:formatCode>
                <c:ptCount val="4"/>
                <c:pt idx="0" formatCode="General">
                  <c:v>-0.23</c:v>
                </c:pt>
                <c:pt idx="1">
                  <c:v>-0.30311199999999999</c:v>
                </c:pt>
                <c:pt idx="2">
                  <c:v>-0.39777931999999999</c:v>
                </c:pt>
                <c:pt idx="3">
                  <c:v>-0.47394439999999999</c:v>
                </c:pt>
              </c:numCache>
            </c:numRef>
          </c:val>
          <c:extLst>
            <c:ext xmlns:c16="http://schemas.microsoft.com/office/drawing/2014/chart" uri="{C3380CC4-5D6E-409C-BE32-E72D297353CC}">
              <c16:uniqueId val="{00000008-9831-4056-9971-34A3DC2E8177}"/>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image" Target="../media/image44.png"/><Relationship Id="rId4" Type="http://schemas.openxmlformats.org/officeDocument/2006/relationships/image" Target="../media/image38.png"/></Relationships>
</file>

<file path=ppt/drawings/drawing1.xml><?xml version="1.0" encoding="utf-8"?>
<c:userShapes xmlns:c="http://schemas.openxmlformats.org/drawingml/2006/chart">
  <cdr:relSizeAnchor xmlns:cdr="http://schemas.openxmlformats.org/drawingml/2006/chartDrawing">
    <cdr:from>
      <cdr:x>0.70221</cdr:x>
      <cdr:y>0.30612</cdr:y>
    </cdr:from>
    <cdr:to>
      <cdr:x>0.98337</cdr:x>
      <cdr:y>0.46517</cdr:y>
    </cdr:to>
    <cdr:pic>
      <cdr:nvPicPr>
        <cdr:cNvPr id="2" name="Picture 1" descr="A picture containing dark&#10;&#10;Description automatically generated">
          <a:extLst xmlns:a="http://schemas.openxmlformats.org/drawingml/2006/main">
            <a:ext uri="{FF2B5EF4-FFF2-40B4-BE49-F238E27FC236}">
              <a16:creationId xmlns:a16="http://schemas.microsoft.com/office/drawing/2014/main" id="{A29CA55E-59FA-30C3-D604-61769543E0F8}"/>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1" cstate="hqprint">
          <a:extLst>
            <a:ext uri="{28A0092B-C50C-407E-A947-70E740481C1C}">
              <a14:useLocalDpi xmlns:a14="http://schemas.microsoft.com/office/drawing/2010/main"/>
            </a:ext>
          </a:extLst>
        </a:blip>
        <a:srcRect xmlns:a="http://schemas.openxmlformats.org/drawingml/2006/main"/>
        <a:stretch xmlns:a="http://schemas.openxmlformats.org/drawingml/2006/main"/>
      </cdr:blipFill>
      <cdr:spPr>
        <a:xfrm xmlns:a="http://schemas.openxmlformats.org/drawingml/2006/main">
          <a:off x="4495121" y="1022650"/>
          <a:ext cx="1799815" cy="531336"/>
        </a:xfrm>
        <a:prstGeom xmlns:a="http://schemas.openxmlformats.org/drawingml/2006/main" prst="rect">
          <a:avLst/>
        </a:prstGeom>
      </cdr:spPr>
    </cdr:pic>
  </cdr:relSizeAnchor>
  <cdr:relSizeAnchor xmlns:cdr="http://schemas.openxmlformats.org/drawingml/2006/chartDrawing">
    <cdr:from>
      <cdr:x>0.74769</cdr:x>
      <cdr:y>0.55785</cdr:y>
    </cdr:from>
    <cdr:to>
      <cdr:x>0.92619</cdr:x>
      <cdr:y>0.71152</cdr:y>
    </cdr:to>
    <cdr:pic>
      <cdr:nvPicPr>
        <cdr:cNvPr id="3" name="Picture 2">
          <a:extLst xmlns:a="http://schemas.openxmlformats.org/drawingml/2006/main">
            <a:ext uri="{FF2B5EF4-FFF2-40B4-BE49-F238E27FC236}">
              <a16:creationId xmlns:a16="http://schemas.microsoft.com/office/drawing/2014/main" id="{1D20AE09-09FB-2F93-F438-8EF61FF60295}"/>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cstate="print">
          <a:extLst>
            <a:ext uri="{28A0092B-C50C-407E-A947-70E740481C1C}">
              <a14:useLocalDpi xmlns:a14="http://schemas.microsoft.com/office/drawing/2010/main"/>
            </a:ext>
          </a:extLst>
        </a:blip>
        <a:stretch xmlns:a="http://schemas.openxmlformats.org/drawingml/2006/main">
          <a:fillRect/>
        </a:stretch>
      </cdr:blipFill>
      <cdr:spPr>
        <a:xfrm xmlns:a="http://schemas.openxmlformats.org/drawingml/2006/main">
          <a:off x="4786248" y="1863586"/>
          <a:ext cx="1142633" cy="513375"/>
        </a:xfrm>
        <a:prstGeom xmlns:a="http://schemas.openxmlformats.org/drawingml/2006/main" prst="rect">
          <a:avLst/>
        </a:prstGeom>
      </cdr:spPr>
    </cdr:pic>
  </cdr:relSizeAnchor>
  <cdr:relSizeAnchor xmlns:cdr="http://schemas.openxmlformats.org/drawingml/2006/chartDrawing">
    <cdr:from>
      <cdr:x>0.0113</cdr:x>
      <cdr:y>0.51626</cdr:y>
    </cdr:from>
    <cdr:to>
      <cdr:x>0.2785</cdr:x>
      <cdr:y>0.73773</cdr:y>
    </cdr:to>
    <cdr:pic>
      <cdr:nvPicPr>
        <cdr:cNvPr id="4" name="Picture 3" descr="A picture containing text, electronics&#10;&#10;Description automatically generated">
          <a:extLst xmlns:a="http://schemas.openxmlformats.org/drawingml/2006/main">
            <a:ext uri="{FF2B5EF4-FFF2-40B4-BE49-F238E27FC236}">
              <a16:creationId xmlns:a16="http://schemas.microsoft.com/office/drawing/2014/main" id="{C27BB51A-0DAA-B9B3-9780-0AD2FBAB719E}"/>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3" cstate="print">
          <a:extLst>
            <a:ext uri="{28A0092B-C50C-407E-A947-70E740481C1C}">
              <a14:useLocalDpi xmlns:a14="http://schemas.microsoft.com/office/drawing/2010/main"/>
            </a:ext>
          </a:extLst>
        </a:blip>
        <a:srcRect xmlns:a="http://schemas.openxmlformats.org/drawingml/2006/main"/>
        <a:stretch xmlns:a="http://schemas.openxmlformats.org/drawingml/2006/main"/>
      </cdr:blipFill>
      <cdr:spPr>
        <a:xfrm xmlns:a="http://schemas.openxmlformats.org/drawingml/2006/main">
          <a:off x="72316" y="1724650"/>
          <a:ext cx="1710455" cy="739872"/>
        </a:xfrm>
        <a:prstGeom xmlns:a="http://schemas.openxmlformats.org/drawingml/2006/main" prst="rect">
          <a:avLst/>
        </a:prstGeom>
      </cdr:spPr>
    </cdr:pic>
  </cdr:relSizeAnchor>
  <cdr:relSizeAnchor xmlns:cdr="http://schemas.openxmlformats.org/drawingml/2006/chartDrawing">
    <cdr:from>
      <cdr:x>0.07246</cdr:x>
      <cdr:y>0.27484</cdr:y>
    </cdr:from>
    <cdr:to>
      <cdr:x>0.20647</cdr:x>
      <cdr:y>0.50557</cdr:y>
    </cdr:to>
    <cdr:pic>
      <cdr:nvPicPr>
        <cdr:cNvPr id="5" name="Picture 4">
          <a:extLst xmlns:a="http://schemas.openxmlformats.org/drawingml/2006/main">
            <a:ext uri="{FF2B5EF4-FFF2-40B4-BE49-F238E27FC236}">
              <a16:creationId xmlns:a16="http://schemas.microsoft.com/office/drawing/2014/main" id="{9203137B-60C9-E9D8-5601-B82C33FE3DCC}"/>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4"/>
        <a:stretch xmlns:a="http://schemas.openxmlformats.org/drawingml/2006/main">
          <a:fillRect/>
        </a:stretch>
      </cdr:blipFill>
      <cdr:spPr>
        <a:xfrm xmlns:a="http://schemas.openxmlformats.org/drawingml/2006/main">
          <a:off x="463846" y="918153"/>
          <a:ext cx="857849" cy="770796"/>
        </a:xfrm>
        <a:prstGeom xmlns:a="http://schemas.openxmlformats.org/drawingml/2006/main" prst="rect">
          <a:avLst/>
        </a:prstGeom>
      </cdr:spPr>
    </cdr:pic>
  </cdr:relSizeAnchor>
  <cdr:relSizeAnchor xmlns:cdr="http://schemas.openxmlformats.org/drawingml/2006/chartDrawing">
    <cdr:from>
      <cdr:x>0.42775</cdr:x>
      <cdr:y>0.41299</cdr:y>
    </cdr:from>
    <cdr:to>
      <cdr:x>0.57059</cdr:x>
      <cdr:y>0.68671</cdr:y>
    </cdr:to>
    <cdr:sp macro="" textlink="">
      <cdr:nvSpPr>
        <cdr:cNvPr id="6" name="Oval 5">
          <a:extLst xmlns:a="http://schemas.openxmlformats.org/drawingml/2006/main">
            <a:ext uri="{FF2B5EF4-FFF2-40B4-BE49-F238E27FC236}">
              <a16:creationId xmlns:a16="http://schemas.microsoft.com/office/drawing/2014/main" id="{0C4158E1-9C2D-E565-0421-FF82D5D86399}"/>
            </a:ext>
          </a:extLst>
        </cdr:cNvPr>
        <cdr:cNvSpPr/>
      </cdr:nvSpPr>
      <cdr:spPr>
        <a:xfrm xmlns:a="http://schemas.openxmlformats.org/drawingml/2006/main">
          <a:off x="2738184" y="1379670"/>
          <a:ext cx="914400" cy="914400"/>
        </a:xfrm>
        <a:prstGeom xmlns:a="http://schemas.openxmlformats.org/drawingml/2006/main" prst="ellipse">
          <a:avLst/>
        </a:prstGeom>
        <a:solidFill xmlns:a="http://schemas.openxmlformats.org/drawingml/2006/main">
          <a:sysClr val="window" lastClr="FFFFFF"/>
        </a:solidFill>
        <a:ln xmlns:a="http://schemas.openxmlformats.org/drawingml/2006/main">
          <a:solidFill>
            <a:sysClr val="windowText" lastClr="00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dirty="0">
              <a:solidFill>
                <a:sysClr val="windowText" lastClr="000000"/>
              </a:solidFill>
            </a:rPr>
            <a:t>Total</a:t>
          </a:r>
          <a:r>
            <a:rPr lang="en-US" baseline="0" dirty="0">
              <a:solidFill>
                <a:sysClr val="windowText" lastClr="000000"/>
              </a:solidFill>
            </a:rPr>
            <a:t> Heat Loss</a:t>
          </a:r>
        </a:p>
        <a:p xmlns:a="http://schemas.openxmlformats.org/drawingml/2006/main">
          <a:pPr algn="ctr"/>
          <a:r>
            <a:rPr lang="en-US" b="1" dirty="0">
              <a:solidFill>
                <a:sysClr val="windowText" lastClr="000000"/>
              </a:solidFill>
            </a:rPr>
            <a:t>-1.528 W</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2EDBE9-7BDA-3843-BDBC-F80A53ED7EF4}" type="datetimeFigureOut">
              <a:rPr lang="en-US" smtClean="0"/>
              <a:pPr/>
              <a:t>8/4/2025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E71631-0A93-FD41-8123-55F8FBC03666}" type="slidenum">
              <a:rPr lang="en-US" smtClean="0"/>
              <a:pPr/>
              <a:t>‹#›</a:t>
            </a:fld>
            <a:endParaRPr lang="en-US"/>
          </a:p>
        </p:txBody>
      </p:sp>
    </p:spTree>
    <p:extLst>
      <p:ext uri="{BB962C8B-B14F-4D97-AF65-F5344CB8AC3E}">
        <p14:creationId xmlns:p14="http://schemas.microsoft.com/office/powerpoint/2010/main" val="258158322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E71631-0A93-FD41-8123-55F8FBC03666}" type="slidenum">
              <a:rPr lang="en-US" smtClean="0"/>
              <a:pPr/>
              <a:t>1</a:t>
            </a:fld>
            <a:endParaRPr lang="en-US"/>
          </a:p>
        </p:txBody>
      </p:sp>
    </p:spTree>
    <p:extLst>
      <p:ext uri="{BB962C8B-B14F-4D97-AF65-F5344CB8AC3E}">
        <p14:creationId xmlns:p14="http://schemas.microsoft.com/office/powerpoint/2010/main" val="4063220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E71631-0A93-FD41-8123-55F8FBC03666}" type="slidenum">
              <a:rPr lang="en-US" smtClean="0"/>
              <a:pPr/>
              <a:t>5</a:t>
            </a:fld>
            <a:endParaRPr lang="en-US"/>
          </a:p>
        </p:txBody>
      </p:sp>
    </p:spTree>
    <p:extLst>
      <p:ext uri="{BB962C8B-B14F-4D97-AF65-F5344CB8AC3E}">
        <p14:creationId xmlns:p14="http://schemas.microsoft.com/office/powerpoint/2010/main" val="104398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E71631-0A93-FD41-8123-55F8FBC03666}" type="slidenum">
              <a:rPr lang="en-US" smtClean="0"/>
              <a:pPr/>
              <a:t>6</a:t>
            </a:fld>
            <a:endParaRPr lang="en-US"/>
          </a:p>
        </p:txBody>
      </p:sp>
    </p:spTree>
    <p:extLst>
      <p:ext uri="{BB962C8B-B14F-4D97-AF65-F5344CB8AC3E}">
        <p14:creationId xmlns:p14="http://schemas.microsoft.com/office/powerpoint/2010/main" val="3373324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E71631-0A93-FD41-8123-55F8FBC03666}" type="slidenum">
              <a:rPr lang="en-US" smtClean="0"/>
              <a:pPr/>
              <a:t>7</a:t>
            </a:fld>
            <a:endParaRPr lang="en-US"/>
          </a:p>
        </p:txBody>
      </p:sp>
    </p:spTree>
    <p:extLst>
      <p:ext uri="{BB962C8B-B14F-4D97-AF65-F5344CB8AC3E}">
        <p14:creationId xmlns:p14="http://schemas.microsoft.com/office/powerpoint/2010/main" val="2619240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Get updated central image, with IMLI semi-transparent so bus structure can be seen</a:t>
            </a:r>
          </a:p>
        </p:txBody>
      </p:sp>
      <p:sp>
        <p:nvSpPr>
          <p:cNvPr id="4" name="Slide Number Placeholder 3"/>
          <p:cNvSpPr>
            <a:spLocks noGrp="1"/>
          </p:cNvSpPr>
          <p:nvPr>
            <p:ph type="sldNum" sz="quarter" idx="5"/>
          </p:nvPr>
        </p:nvSpPr>
        <p:spPr/>
        <p:txBody>
          <a:bodyPr/>
          <a:lstStyle/>
          <a:p>
            <a:fld id="{7BE71631-0A93-FD41-8123-55F8FBC03666}" type="slidenum">
              <a:rPr lang="en-US" smtClean="0"/>
              <a:pPr/>
              <a:t>8</a:t>
            </a:fld>
            <a:endParaRPr lang="en-US"/>
          </a:p>
        </p:txBody>
      </p:sp>
    </p:spTree>
    <p:extLst>
      <p:ext uri="{BB962C8B-B14F-4D97-AF65-F5344CB8AC3E}">
        <p14:creationId xmlns:p14="http://schemas.microsoft.com/office/powerpoint/2010/main" val="3765432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E71631-0A93-FD41-8123-55F8FBC03666}" type="slidenum">
              <a:rPr lang="en-US" smtClean="0"/>
              <a:pPr/>
              <a:t>9</a:t>
            </a:fld>
            <a:endParaRPr lang="en-US"/>
          </a:p>
        </p:txBody>
      </p:sp>
    </p:spTree>
    <p:extLst>
      <p:ext uri="{BB962C8B-B14F-4D97-AF65-F5344CB8AC3E}">
        <p14:creationId xmlns:p14="http://schemas.microsoft.com/office/powerpoint/2010/main" val="654222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a:buFont typeface="Arial"/>
              <a:buChar char="•"/>
            </a:pPr>
            <a:r>
              <a:rPr lang="en-US" sz="1600">
                <a:solidFill>
                  <a:srgbClr val="FF0000"/>
                </a:solidFill>
                <a:ea typeface="Calibri"/>
                <a:cs typeface="Calibri"/>
              </a:rPr>
              <a:t>Make model pictures bigger (print out to plotter). Make video of temperature changing</a:t>
            </a:r>
          </a:p>
          <a:p>
            <a:pPr marL="291179" indent="-291179">
              <a:buFont typeface="Arial"/>
              <a:buChar char="•"/>
            </a:pPr>
            <a:r>
              <a:rPr lang="en-US" sz="1600">
                <a:solidFill>
                  <a:srgbClr val="FF0000"/>
                </a:solidFill>
                <a:ea typeface="Calibri"/>
                <a:cs typeface="Calibri"/>
              </a:rPr>
              <a:t>IRIS radio limits expected to be updated and expanded pending review of SDL TVAC data</a:t>
            </a:r>
          </a:p>
          <a:p>
            <a:pPr marL="291179" indent="-291179">
              <a:buFont typeface="Arial"/>
              <a:buChar char="•"/>
            </a:pPr>
            <a:endParaRPr lang="en-US" sz="1600">
              <a:solidFill>
                <a:srgbClr val="FF0000"/>
              </a:solidFill>
              <a:ea typeface="Calibri"/>
              <a:cs typeface="Calibri"/>
            </a:endParaRPr>
          </a:p>
          <a:p>
            <a:r>
              <a:rPr lang="en-US" sz="1600">
                <a:solidFill>
                  <a:srgbClr val="FF0000"/>
                </a:solidFill>
              </a:rPr>
              <a:t>Comments for Ethan:</a:t>
            </a:r>
            <a:endParaRPr lang="en-US"/>
          </a:p>
          <a:p>
            <a:pPr lvl="1"/>
            <a:r>
              <a:rPr lang="en-US" sz="1600">
                <a:solidFill>
                  <a:srgbClr val="FF0000"/>
                </a:solidFill>
              </a:rPr>
              <a:t>The idea to use -200C as a limit to check against is questionable. I would suggest we keep it TBD, and instead highlight the Cold Op predict for these components that are running at that extreme cold temperature. With that we can talk about where things are expected to get</a:t>
            </a:r>
          </a:p>
          <a:p>
            <a:pPr lvl="1"/>
            <a:r>
              <a:rPr lang="en-US" sz="1600">
                <a:solidFill>
                  <a:srgbClr val="FF0000"/>
                </a:solidFill>
              </a:rPr>
              <a:t>There are some inconsistencies between the TAR. The avionics card interface Op limit is +50C</a:t>
            </a:r>
          </a:p>
          <a:p>
            <a:pPr lvl="1"/>
            <a:r>
              <a:rPr lang="en-US" sz="1600">
                <a:solidFill>
                  <a:srgbClr val="FF0000"/>
                </a:solidFill>
              </a:rPr>
              <a:t>Add bullets pointing out violations and areas of concern</a:t>
            </a:r>
          </a:p>
          <a:p>
            <a:endParaRPr lang="en-US"/>
          </a:p>
        </p:txBody>
      </p:sp>
      <p:sp>
        <p:nvSpPr>
          <p:cNvPr id="4" name="Slide Number Placeholder 3"/>
          <p:cNvSpPr>
            <a:spLocks noGrp="1"/>
          </p:cNvSpPr>
          <p:nvPr>
            <p:ph type="sldNum" sz="quarter" idx="5"/>
          </p:nvPr>
        </p:nvSpPr>
        <p:spPr/>
        <p:txBody>
          <a:bodyPr/>
          <a:lstStyle/>
          <a:p>
            <a:fld id="{7BE71631-0A93-FD41-8123-55F8FBC03666}" type="slidenum">
              <a:rPr lang="en-US" smtClean="0"/>
              <a:pPr/>
              <a:t>12</a:t>
            </a:fld>
            <a:endParaRPr lang="en-US"/>
          </a:p>
        </p:txBody>
      </p:sp>
    </p:spTree>
    <p:extLst>
      <p:ext uri="{BB962C8B-B14F-4D97-AF65-F5344CB8AC3E}">
        <p14:creationId xmlns:p14="http://schemas.microsoft.com/office/powerpoint/2010/main" val="193588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Remove seismometer from thermal energy balance</a:t>
            </a:r>
          </a:p>
          <a:p>
            <a:endParaRPr lang="en-US"/>
          </a:p>
          <a:p>
            <a:r>
              <a:rPr lang="en-US"/>
              <a:t>How to spend it:</a:t>
            </a:r>
          </a:p>
          <a:p>
            <a:pPr marL="171450" indent="-171450">
              <a:buFontTx/>
              <a:buChar char="-"/>
            </a:pPr>
            <a:r>
              <a:rPr lang="en-US"/>
              <a:t>Larger radiator = faster cool down and lower temperature spike 3 </a:t>
            </a:r>
            <a:r>
              <a:rPr lang="en-US" err="1"/>
              <a:t>hr</a:t>
            </a:r>
            <a:r>
              <a:rPr lang="en-US"/>
              <a:t> comms</a:t>
            </a:r>
          </a:p>
          <a:p>
            <a:pPr marL="171450" indent="-171450">
              <a:buFontTx/>
              <a:buChar char="-"/>
            </a:pPr>
            <a:r>
              <a:rPr lang="en-US"/>
              <a:t>Higher nighttime op temp: stay above IRIS radio cold start temp, reduced battery degradation</a:t>
            </a:r>
          </a:p>
          <a:p>
            <a:pPr marL="171450" indent="-171450">
              <a:buFontTx/>
              <a:buChar char="-"/>
            </a:pPr>
            <a:r>
              <a:rPr lang="en-US"/>
              <a:t>Relax SAPP material and mounting requirements</a:t>
            </a:r>
          </a:p>
          <a:p>
            <a:pPr marL="171450" indent="-171450">
              <a:buFontTx/>
              <a:buChar char="-"/>
            </a:pPr>
            <a:r>
              <a:rPr lang="en-US"/>
              <a:t>Carry as margin for expanded site selection</a:t>
            </a:r>
          </a:p>
          <a:p>
            <a:pPr marL="171450" indent="-171450">
              <a:buFontTx/>
              <a:buChar char="-"/>
            </a:pPr>
            <a:r>
              <a:rPr lang="en-US"/>
              <a:t>Thicker thermal legs (requested by mechanical)</a:t>
            </a:r>
          </a:p>
          <a:p>
            <a:pPr marL="171450" indent="-171450">
              <a:buFontTx/>
              <a:buChar char="-"/>
            </a:pPr>
            <a:r>
              <a:rPr lang="en-US"/>
              <a:t>Relax test req.</a:t>
            </a:r>
          </a:p>
          <a:p>
            <a:pPr marL="171450" indent="-171450">
              <a:buFontTx/>
              <a:buChar char="-"/>
            </a:pPr>
            <a:r>
              <a:rPr lang="en-US"/>
              <a:t>Reduce blanket layers</a:t>
            </a:r>
          </a:p>
          <a:p>
            <a:pPr marL="171450" indent="-171450">
              <a:buFontTx/>
              <a:buChar char="-"/>
            </a:pPr>
            <a:r>
              <a:rPr lang="en-US"/>
              <a:t>Heater power to seismometer</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7BE71631-0A93-FD41-8123-55F8FBC03666}" type="slidenum">
              <a:rPr lang="en-US" smtClean="0"/>
              <a:pPr/>
              <a:t>13</a:t>
            </a:fld>
            <a:endParaRPr lang="en-US"/>
          </a:p>
        </p:txBody>
      </p:sp>
    </p:spTree>
    <p:extLst>
      <p:ext uri="{BB962C8B-B14F-4D97-AF65-F5344CB8AC3E}">
        <p14:creationId xmlns:p14="http://schemas.microsoft.com/office/powerpoint/2010/main" val="408939578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acintosh%20HD/Users/kagammage/Documents/Customer%20work/JOBS%20ON%20REVIEW/B1999-simms/Diversity_templates/PowerPoint/Meatball_CMYK_1inch.gif" TargetMode="Externa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acintosh%20HD/Users/kagammage/Documents/Customer%20work/JOBS%20ON%20REVIEW/B1999-simms/Diversity_templates/PowerPoint/Meatball_CMYK_1inch.gif" TargetMode="External"/><Relationship Id="rId4" Type="http://schemas.openxmlformats.org/officeDocument/2006/relationships/image" Target="../media/image11.png"/><Relationship Id="rId9"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acintosh%20HD/Users/kagammage/Documents/Customer%20work/JOBS%20ON%20REVIEW/B1999-simms/Diversity_templates/PowerPoint/Meatball_CMYK_1inch.gif" TargetMode="Externa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acintosh%20HD/Users/kagammage/Documents/Customer%20work/JOBS%20ON%20REVIEW/B1999-simms/Diversity_templates/PowerPoint/Meatball_CMYK_1inch.gif" TargetMode="Externa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acintosh%20HD/Users/kagammage/Documents/Customer%20work/JOBS%20ON%20REVIEW/B1999-simms/Diversity_templates/PowerPoint/Meatball_CMYK_1inch.gif" TargetMode="Externa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acintosh%20HD/Users/kagammage/Documents/Customer%20work/JOBS%20ON%20REVIEW/B1999-simms/Diversity_templates/PowerPoint/Meatball_CMYK_1inch.gif" TargetMode="Externa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Users/kacomber/Documents/CustomerWork/TO%20DO/LEMS%20PPT%20template/Regular%20size%20PowerPoint%20Template/10x7.5_guts_light.jpg" TargetMode="External"/><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No EA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logo&#10;&#10;Description automatically generated">
            <a:extLst>
              <a:ext uri="{FF2B5EF4-FFF2-40B4-BE49-F238E27FC236}">
                <a16:creationId xmlns:a16="http://schemas.microsoft.com/office/drawing/2014/main" id="{A74C0027-160C-1F23-0237-7FF6C52720F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7503" y="165898"/>
            <a:ext cx="2656924" cy="2660904"/>
          </a:xfrm>
          <a:prstGeom prst="rect">
            <a:avLst/>
          </a:prstGeom>
        </p:spPr>
      </p:pic>
      <p:pic>
        <p:nvPicPr>
          <p:cNvPr id="1066" name="Picture 1065">
            <a:extLst>
              <a:ext uri="{FF2B5EF4-FFF2-40B4-BE49-F238E27FC236}">
                <a16:creationId xmlns:a16="http://schemas.microsoft.com/office/drawing/2014/main" id="{31C4C8DC-22ED-1FEA-00A5-9EAD6B94FC5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5611906"/>
            <a:ext cx="12192000" cy="1246094"/>
          </a:xfrm>
          <a:prstGeom prst="rect">
            <a:avLst/>
          </a:prstGeom>
        </p:spPr>
      </p:pic>
      <p:grpSp>
        <p:nvGrpSpPr>
          <p:cNvPr id="1037" name="Group 1036">
            <a:extLst>
              <a:ext uri="{FF2B5EF4-FFF2-40B4-BE49-F238E27FC236}">
                <a16:creationId xmlns:a16="http://schemas.microsoft.com/office/drawing/2014/main" id="{81584CA9-EAD7-D0A0-382C-FC4696D43980}"/>
              </a:ext>
            </a:extLst>
          </p:cNvPr>
          <p:cNvGrpSpPr/>
          <p:nvPr userDrawn="1"/>
        </p:nvGrpSpPr>
        <p:grpSpPr>
          <a:xfrm>
            <a:off x="363685" y="6083566"/>
            <a:ext cx="4134424" cy="563688"/>
            <a:chOff x="1084121" y="1769120"/>
            <a:chExt cx="6641482" cy="905500"/>
          </a:xfrm>
        </p:grpSpPr>
        <p:grpSp>
          <p:nvGrpSpPr>
            <p:cNvPr id="1038" name="Group 1037">
              <a:extLst>
                <a:ext uri="{FF2B5EF4-FFF2-40B4-BE49-F238E27FC236}">
                  <a16:creationId xmlns:a16="http://schemas.microsoft.com/office/drawing/2014/main" id="{22AA97FA-37FF-D0C2-44AA-51067882E548}"/>
                </a:ext>
              </a:extLst>
            </p:cNvPr>
            <p:cNvGrpSpPr/>
            <p:nvPr userDrawn="1"/>
          </p:nvGrpSpPr>
          <p:grpSpPr>
            <a:xfrm>
              <a:off x="4081449" y="1796143"/>
              <a:ext cx="1012371" cy="878477"/>
              <a:chOff x="3680460" y="1796143"/>
              <a:chExt cx="1012371" cy="878477"/>
            </a:xfrm>
          </p:grpSpPr>
          <p:sp>
            <p:nvSpPr>
              <p:cNvPr id="1048" name="Rectangle 1047">
                <a:extLst>
                  <a:ext uri="{FF2B5EF4-FFF2-40B4-BE49-F238E27FC236}">
                    <a16:creationId xmlns:a16="http://schemas.microsoft.com/office/drawing/2014/main" id="{04C03A3F-557D-18A2-5D45-7E86E4150AC6}"/>
                  </a:ext>
                </a:extLst>
              </p:cNvPr>
              <p:cNvSpPr/>
              <p:nvPr userDrawn="1"/>
            </p:nvSpPr>
            <p:spPr bwMode="auto">
              <a:xfrm>
                <a:off x="3680460" y="1796143"/>
                <a:ext cx="1012371" cy="878477"/>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1049" name="Picture 1048">
                <a:extLst>
                  <a:ext uri="{FF2B5EF4-FFF2-40B4-BE49-F238E27FC236}">
                    <a16:creationId xmlns:a16="http://schemas.microsoft.com/office/drawing/2014/main" id="{DB9F8319-D320-BCF0-DD72-EFFAF38198D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687137" y="1809723"/>
                <a:ext cx="1001659" cy="864357"/>
              </a:xfrm>
              <a:prstGeom prst="rect">
                <a:avLst/>
              </a:prstGeom>
              <a:ln>
                <a:solidFill>
                  <a:schemeClr val="bg1"/>
                </a:solidFill>
              </a:ln>
            </p:spPr>
          </p:pic>
        </p:grpSp>
        <p:pic>
          <p:nvPicPr>
            <p:cNvPr id="1039" name="Picture 1038" descr="A picture containing text, sign, pole&#10;&#10;Description automatically generated">
              <a:extLst>
                <a:ext uri="{FF2B5EF4-FFF2-40B4-BE49-F238E27FC236}">
                  <a16:creationId xmlns:a16="http://schemas.microsoft.com/office/drawing/2014/main" id="{8D52B724-3584-B651-2D67-FEFAAEC6C695}"/>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236351" y="1792039"/>
              <a:ext cx="877825" cy="877824"/>
            </a:xfrm>
            <a:prstGeom prst="rect">
              <a:avLst/>
            </a:prstGeom>
          </p:spPr>
        </p:pic>
        <p:grpSp>
          <p:nvGrpSpPr>
            <p:cNvPr id="1040" name="Group 1039">
              <a:extLst>
                <a:ext uri="{FF2B5EF4-FFF2-40B4-BE49-F238E27FC236}">
                  <a16:creationId xmlns:a16="http://schemas.microsoft.com/office/drawing/2014/main" id="{0C3745AD-AEC6-AFA2-1FE8-B2AB5DCC43F9}"/>
                </a:ext>
              </a:extLst>
            </p:cNvPr>
            <p:cNvGrpSpPr/>
            <p:nvPr userDrawn="1"/>
          </p:nvGrpSpPr>
          <p:grpSpPr>
            <a:xfrm>
              <a:off x="1771711" y="1769120"/>
              <a:ext cx="896381" cy="896381"/>
              <a:chOff x="1690954" y="1795248"/>
              <a:chExt cx="896381" cy="896381"/>
            </a:xfrm>
          </p:grpSpPr>
          <p:sp>
            <p:nvSpPr>
              <p:cNvPr id="1046" name="Oval 1045">
                <a:extLst>
                  <a:ext uri="{FF2B5EF4-FFF2-40B4-BE49-F238E27FC236}">
                    <a16:creationId xmlns:a16="http://schemas.microsoft.com/office/drawing/2014/main" id="{084D89FC-54F1-84A5-2C3E-D679C9FB26DC}"/>
                  </a:ext>
                </a:extLst>
              </p:cNvPr>
              <p:cNvSpPr/>
              <p:nvPr userDrawn="1"/>
            </p:nvSpPr>
            <p:spPr bwMode="auto">
              <a:xfrm>
                <a:off x="1700232" y="1804526"/>
                <a:ext cx="877824" cy="877824"/>
              </a:xfrm>
              <a:prstGeom prst="ellipse">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1047" name="Picture 1046" descr="Logo&#10;&#10;Description automatically generated">
                <a:extLst>
                  <a:ext uri="{FF2B5EF4-FFF2-40B4-BE49-F238E27FC236}">
                    <a16:creationId xmlns:a16="http://schemas.microsoft.com/office/drawing/2014/main" id="{17389337-A07D-8660-0776-4CC059EDF301}"/>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690954" y="1795248"/>
                <a:ext cx="896381" cy="896381"/>
              </a:xfrm>
              <a:prstGeom prst="rect">
                <a:avLst/>
              </a:prstGeom>
            </p:spPr>
          </p:pic>
        </p:grpSp>
        <p:pic>
          <p:nvPicPr>
            <p:cNvPr id="1041" name="Picture 64" descr="Macintosh HD:Users:kagammage:Documents:Customer work:JOBS ON REVIEW:B1999-simms:Diversity_templates:PowerPoint:Meatball_CMYK_1inch.gif">
              <a:extLst>
                <a:ext uri="{FF2B5EF4-FFF2-40B4-BE49-F238E27FC236}">
                  <a16:creationId xmlns:a16="http://schemas.microsoft.com/office/drawing/2014/main" id="{128BA202-8960-723D-9A5E-4EA80ED36BB9}"/>
                </a:ext>
              </a:extLst>
            </p:cNvPr>
            <p:cNvPicPr>
              <a:picLocks noChangeAspect="1" noChangeArrowheads="1"/>
            </p:cNvPicPr>
            <p:nvPr userDrawn="1"/>
          </p:nvPicPr>
          <p:blipFill rotWithShape="1">
            <a:blip r:embed="rId8" r:link="rId9" cstate="screen">
              <a:extLst>
                <a:ext uri="{28A0092B-C50C-407E-A947-70E740481C1C}">
                  <a14:useLocalDpi xmlns:a14="http://schemas.microsoft.com/office/drawing/2010/main"/>
                </a:ext>
              </a:extLst>
            </a:blip>
            <a:srcRect t="1851" b="2465"/>
            <a:stretch>
              <a:fillRect/>
            </a:stretch>
          </p:blipFill>
          <p:spPr bwMode="auto">
            <a:xfrm>
              <a:off x="2810623" y="1796143"/>
              <a:ext cx="1128295" cy="877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42" name="Group 1041">
              <a:extLst>
                <a:ext uri="{FF2B5EF4-FFF2-40B4-BE49-F238E27FC236}">
                  <a16:creationId xmlns:a16="http://schemas.microsoft.com/office/drawing/2014/main" id="{F807ABC1-0E8A-11B8-848B-DAE8A12DFA19}"/>
                </a:ext>
              </a:extLst>
            </p:cNvPr>
            <p:cNvGrpSpPr/>
            <p:nvPr userDrawn="1"/>
          </p:nvGrpSpPr>
          <p:grpSpPr>
            <a:xfrm>
              <a:off x="6256708" y="1796143"/>
              <a:ext cx="1468895" cy="878477"/>
              <a:chOff x="5567564" y="1796143"/>
              <a:chExt cx="1468895" cy="878477"/>
            </a:xfrm>
          </p:grpSpPr>
          <p:sp>
            <p:nvSpPr>
              <p:cNvPr id="1044" name="Rectangle 1043">
                <a:extLst>
                  <a:ext uri="{FF2B5EF4-FFF2-40B4-BE49-F238E27FC236}">
                    <a16:creationId xmlns:a16="http://schemas.microsoft.com/office/drawing/2014/main" id="{7EFB51C0-E7FD-1EB5-5582-D1E0CAC4E77F}"/>
                  </a:ext>
                </a:extLst>
              </p:cNvPr>
              <p:cNvSpPr/>
              <p:nvPr userDrawn="1"/>
            </p:nvSpPr>
            <p:spPr bwMode="auto">
              <a:xfrm>
                <a:off x="5567564" y="1796143"/>
                <a:ext cx="1468895" cy="878477"/>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1045" name="Picture 1044" descr="Logo&#10;&#10;Description automatically generated">
                <a:extLst>
                  <a:ext uri="{FF2B5EF4-FFF2-40B4-BE49-F238E27FC236}">
                    <a16:creationId xmlns:a16="http://schemas.microsoft.com/office/drawing/2014/main" id="{EFB4E4C3-0023-28F1-B4EA-49C61DA1C7F8}"/>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5581959" y="1810869"/>
                <a:ext cx="1454500" cy="846649"/>
              </a:xfrm>
              <a:prstGeom prst="rect">
                <a:avLst/>
              </a:prstGeom>
            </p:spPr>
          </p:pic>
        </p:grpSp>
        <p:pic>
          <p:nvPicPr>
            <p:cNvPr id="1043" name="Picture 1042">
              <a:extLst>
                <a:ext uri="{FF2B5EF4-FFF2-40B4-BE49-F238E27FC236}">
                  <a16:creationId xmlns:a16="http://schemas.microsoft.com/office/drawing/2014/main" id="{CEB1715A-B79A-C548-C3EF-A0F7504C20E1}"/>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084121" y="1798457"/>
              <a:ext cx="545059" cy="839390"/>
            </a:xfrm>
            <a:prstGeom prst="rect">
              <a:avLst/>
            </a:prstGeom>
          </p:spPr>
        </p:pic>
      </p:grpSp>
      <p:sp>
        <p:nvSpPr>
          <p:cNvPr id="1056" name="Text Placeholder 1052">
            <a:extLst>
              <a:ext uri="{FF2B5EF4-FFF2-40B4-BE49-F238E27FC236}">
                <a16:creationId xmlns:a16="http://schemas.microsoft.com/office/drawing/2014/main" id="{433271D3-EF3A-BA0B-759F-2FF6451DA76E}"/>
              </a:ext>
            </a:extLst>
          </p:cNvPr>
          <p:cNvSpPr>
            <a:spLocks noGrp="1"/>
          </p:cNvSpPr>
          <p:nvPr>
            <p:ph type="body" sz="quarter" idx="12" hasCustomPrompt="1"/>
          </p:nvPr>
        </p:nvSpPr>
        <p:spPr>
          <a:xfrm>
            <a:off x="1765605" y="3208827"/>
            <a:ext cx="8660790" cy="584200"/>
          </a:xfrm>
          <a:prstGeom prst="rect">
            <a:avLst/>
          </a:prstGeom>
        </p:spPr>
        <p:txBody>
          <a:bodyPr/>
          <a:lstStyle>
            <a:lvl1pPr marL="0" indent="0" algn="ctr" defTabSz="457200" rtl="0" eaLnBrk="1" latinLnBrk="0" hangingPunct="1">
              <a:buNone/>
              <a:defRPr lang="en-US" sz="3200" b="1" kern="1200" dirty="0">
                <a:solidFill>
                  <a:schemeClr val="bg1"/>
                </a:solidFill>
                <a:latin typeface="Arial (Headings)"/>
                <a:ea typeface="+mn-ea"/>
                <a:cs typeface="+mn-cs"/>
              </a:defRPr>
            </a:lvl1pPr>
          </a:lstStyle>
          <a:p>
            <a:pPr lvl="0"/>
            <a:r>
              <a:rPr lang="en-US"/>
              <a:t>[Title Here]</a:t>
            </a:r>
          </a:p>
        </p:txBody>
      </p:sp>
      <p:sp>
        <p:nvSpPr>
          <p:cNvPr id="1057" name="Text Placeholder 1054">
            <a:extLst>
              <a:ext uri="{FF2B5EF4-FFF2-40B4-BE49-F238E27FC236}">
                <a16:creationId xmlns:a16="http://schemas.microsoft.com/office/drawing/2014/main" id="{0A4DDE8A-1AFA-8D69-BC71-08E0A3DF2545}"/>
              </a:ext>
            </a:extLst>
          </p:cNvPr>
          <p:cNvSpPr>
            <a:spLocks noGrp="1"/>
          </p:cNvSpPr>
          <p:nvPr>
            <p:ph type="body" sz="quarter" idx="13" hasCustomPrompt="1"/>
          </p:nvPr>
        </p:nvSpPr>
        <p:spPr>
          <a:xfrm>
            <a:off x="2518199" y="4097283"/>
            <a:ext cx="7155603" cy="1133856"/>
          </a:xfrm>
          <a:prstGeom prst="rect">
            <a:avLst/>
          </a:prstGeom>
        </p:spPr>
        <p:txBody>
          <a:bodyPr/>
          <a:lstStyle>
            <a:lvl1pPr marL="0" indent="0" algn="ctr" rtl="0" eaLnBrk="0" fontAlgn="base" hangingPunct="0">
              <a:spcBef>
                <a:spcPct val="20000"/>
              </a:spcBef>
              <a:spcAft>
                <a:spcPct val="0"/>
              </a:spcAft>
              <a:buClr>
                <a:srgbClr val="E92831"/>
              </a:buClr>
              <a:buNone/>
              <a:defRPr lang="en-US" sz="1800" dirty="0">
                <a:solidFill>
                  <a:schemeClr val="bg1"/>
                </a:solidFill>
                <a:latin typeface="+mn-lt"/>
                <a:ea typeface="+mn-ea"/>
                <a:cs typeface="+mn-cs"/>
              </a:defRPr>
            </a:lvl1pPr>
          </a:lstStyle>
          <a:p>
            <a:pPr marL="0" indent="0">
              <a:buNone/>
            </a:pPr>
            <a:r>
              <a:rPr lang="en-US" sz="1600">
                <a:solidFill>
                  <a:schemeClr val="bg1"/>
                </a:solidFill>
              </a:rPr>
              <a:t>[Author Names Here]</a:t>
            </a:r>
          </a:p>
        </p:txBody>
      </p:sp>
      <p:sp>
        <p:nvSpPr>
          <p:cNvPr id="1059" name="Text Placeholder 1058">
            <a:extLst>
              <a:ext uri="{FF2B5EF4-FFF2-40B4-BE49-F238E27FC236}">
                <a16:creationId xmlns:a16="http://schemas.microsoft.com/office/drawing/2014/main" id="{B5C176F4-8E53-625C-2218-7E9772A47A61}"/>
              </a:ext>
            </a:extLst>
          </p:cNvPr>
          <p:cNvSpPr>
            <a:spLocks noGrp="1"/>
          </p:cNvSpPr>
          <p:nvPr>
            <p:ph type="body" sz="quarter" idx="14" hasCustomPrompt="1"/>
          </p:nvPr>
        </p:nvSpPr>
        <p:spPr>
          <a:xfrm>
            <a:off x="7926440" y="6030785"/>
            <a:ext cx="3782508" cy="338554"/>
          </a:xfrm>
          <a:prstGeom prst="rect">
            <a:avLst/>
          </a:prstGeom>
        </p:spPr>
        <p:txBody>
          <a:bodyPr/>
          <a:lstStyle>
            <a:lvl1pPr marL="0" indent="0" algn="ctr">
              <a:buNone/>
              <a:defRPr>
                <a:solidFill>
                  <a:schemeClr val="bg1"/>
                </a:solidFill>
              </a:defRPr>
            </a:lvl1pPr>
            <a:lvl5pPr marL="1025525" indent="0">
              <a:buNone/>
              <a:defRPr/>
            </a:lvl5pPr>
          </a:lstStyle>
          <a:p>
            <a:pPr algn="ctr">
              <a:defRPr/>
            </a:pPr>
            <a:r>
              <a:rPr lang="en-US" sz="1600" b="1" kern="0" spc="0" baseline="0">
                <a:solidFill>
                  <a:schemeClr val="bg1"/>
                </a:solidFill>
              </a:rPr>
              <a:t>[Meeting Name Here]</a:t>
            </a:r>
          </a:p>
        </p:txBody>
      </p:sp>
      <p:sp>
        <p:nvSpPr>
          <p:cNvPr id="1065" name="Text Placeholder 1064">
            <a:extLst>
              <a:ext uri="{FF2B5EF4-FFF2-40B4-BE49-F238E27FC236}">
                <a16:creationId xmlns:a16="http://schemas.microsoft.com/office/drawing/2014/main" id="{C8B41DC1-1DCC-CEAD-FD8E-D60CE5894209}"/>
              </a:ext>
            </a:extLst>
          </p:cNvPr>
          <p:cNvSpPr>
            <a:spLocks noGrp="1"/>
          </p:cNvSpPr>
          <p:nvPr>
            <p:ph type="body" sz="quarter" idx="15" hasCustomPrompt="1"/>
          </p:nvPr>
        </p:nvSpPr>
        <p:spPr>
          <a:xfrm>
            <a:off x="7924886" y="6390669"/>
            <a:ext cx="3785616" cy="338328"/>
          </a:xfrm>
          <a:prstGeom prst="rect">
            <a:avLst/>
          </a:prstGeom>
        </p:spPr>
        <p:txBody>
          <a:bodyPr/>
          <a:lstStyle>
            <a:lvl1pPr marL="0" indent="0" algn="ctr">
              <a:buNone/>
              <a:defRPr>
                <a:solidFill>
                  <a:schemeClr val="bg1"/>
                </a:solidFill>
              </a:defRPr>
            </a:lvl1pPr>
          </a:lstStyle>
          <a:p>
            <a:pPr marL="0" marR="0" lvl="0" indent="0" algn="ctr" defTabSz="914400" rtl="0" eaLnBrk="0" fontAlgn="base" latinLnBrk="0" hangingPunct="0">
              <a:lnSpc>
                <a:spcPct val="100000"/>
              </a:lnSpc>
              <a:spcBef>
                <a:spcPct val="20000"/>
              </a:spcBef>
              <a:spcAft>
                <a:spcPct val="0"/>
              </a:spcAft>
              <a:buClr>
                <a:srgbClr val="E92831"/>
              </a:buClr>
              <a:buSzTx/>
              <a:buFontTx/>
              <a:buNone/>
              <a:tabLst/>
              <a:defRPr/>
            </a:pPr>
            <a:r>
              <a:rPr lang="en-US" sz="1600" b="1" kern="0">
                <a:solidFill>
                  <a:schemeClr val="bg1"/>
                </a:solidFill>
              </a:rPr>
              <a:t>[Date Here]</a:t>
            </a:r>
            <a:endParaRPr lang="en-US" sz="1600" b="1" kern="0" spc="0" baseline="0">
              <a:solidFill>
                <a:schemeClr val="bg1"/>
              </a:solidFill>
            </a:endParaRPr>
          </a:p>
        </p:txBody>
      </p:sp>
      <p:pic>
        <p:nvPicPr>
          <p:cNvPr id="3" name="Picture 2" descr="Logo&#10;&#10;Description automatically generated">
            <a:extLst>
              <a:ext uri="{FF2B5EF4-FFF2-40B4-BE49-F238E27FC236}">
                <a16:creationId xmlns:a16="http://schemas.microsoft.com/office/drawing/2014/main" id="{0652C50B-BB53-662D-4473-58E80D3F53B4}"/>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9726705" y="829284"/>
            <a:ext cx="1448671" cy="1344795"/>
          </a:xfrm>
          <a:prstGeom prst="rect">
            <a:avLst/>
          </a:prstGeom>
        </p:spPr>
      </p:pic>
      <p:sp>
        <p:nvSpPr>
          <p:cNvPr id="4" name="TextBox 3">
            <a:extLst>
              <a:ext uri="{FF2B5EF4-FFF2-40B4-BE49-F238E27FC236}">
                <a16:creationId xmlns:a16="http://schemas.microsoft.com/office/drawing/2014/main" id="{67174FB8-45F3-3F5C-B1E8-E9EC25607A08}"/>
              </a:ext>
            </a:extLst>
          </p:cNvPr>
          <p:cNvSpPr txBox="1"/>
          <p:nvPr userDrawn="1"/>
        </p:nvSpPr>
        <p:spPr>
          <a:xfrm>
            <a:off x="3272258" y="503927"/>
            <a:ext cx="6194073" cy="190821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C829">
                    <a:lumMod val="75000"/>
                  </a:srgbClr>
                </a:solidFill>
                <a:effectLst>
                  <a:outerShdw blurRad="38100" dist="38100" dir="2700000" algn="tl">
                    <a:srgbClr val="000000">
                      <a:alpha val="43137"/>
                    </a:srgbClr>
                  </a:outerShdw>
                </a:effectLst>
                <a:uLnTx/>
                <a:uFillTx/>
              </a:rPr>
              <a:t>LEMS-A3</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C829">
                    <a:lumMod val="60000"/>
                    <a:lumOff val="40000"/>
                  </a:srgbClr>
                </a:solidFill>
                <a:effectLst>
                  <a:outerShdw blurRad="38100" dist="38100" dir="2700000" algn="tl">
                    <a:srgbClr val="000000">
                      <a:alpha val="43137"/>
                    </a:srgbClr>
                  </a:outerShdw>
                </a:effectLst>
                <a:uLnTx/>
                <a:uFillTx/>
              </a:rPr>
              <a:t>Lunar Environment Monitoring Station for Artemis III</a:t>
            </a:r>
          </a:p>
        </p:txBody>
      </p:sp>
    </p:spTree>
    <p:extLst>
      <p:ext uri="{BB962C8B-B14F-4D97-AF65-F5344CB8AC3E}">
        <p14:creationId xmlns:p14="http://schemas.microsoft.com/office/powerpoint/2010/main" val="2679697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EA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logo&#10;&#10;Description automatically generated">
            <a:extLst>
              <a:ext uri="{FF2B5EF4-FFF2-40B4-BE49-F238E27FC236}">
                <a16:creationId xmlns:a16="http://schemas.microsoft.com/office/drawing/2014/main" id="{7DEA67EA-EF92-5BCB-4B3A-5B100589836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7503" y="165898"/>
            <a:ext cx="2656924" cy="2660904"/>
          </a:xfrm>
          <a:prstGeom prst="rect">
            <a:avLst/>
          </a:prstGeom>
        </p:spPr>
      </p:pic>
      <p:pic>
        <p:nvPicPr>
          <p:cNvPr id="1068" name="Picture 1067" descr="Logo&#10;&#10;Description automatically generated">
            <a:extLst>
              <a:ext uri="{FF2B5EF4-FFF2-40B4-BE49-F238E27FC236}">
                <a16:creationId xmlns:a16="http://schemas.microsoft.com/office/drawing/2014/main" id="{3D0E59D8-F610-0F55-090A-BA8D6FDD4E5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726705" y="829284"/>
            <a:ext cx="1448671" cy="1344795"/>
          </a:xfrm>
          <a:prstGeom prst="rect">
            <a:avLst/>
          </a:prstGeom>
        </p:spPr>
      </p:pic>
      <p:pic>
        <p:nvPicPr>
          <p:cNvPr id="1066" name="Picture 1065">
            <a:extLst>
              <a:ext uri="{FF2B5EF4-FFF2-40B4-BE49-F238E27FC236}">
                <a16:creationId xmlns:a16="http://schemas.microsoft.com/office/drawing/2014/main" id="{31C4C8DC-22ED-1FEA-00A5-9EAD6B94FC5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5611906"/>
            <a:ext cx="12192000" cy="1246094"/>
          </a:xfrm>
          <a:prstGeom prst="rect">
            <a:avLst/>
          </a:prstGeom>
        </p:spPr>
      </p:pic>
      <p:grpSp>
        <p:nvGrpSpPr>
          <p:cNvPr id="1037" name="Group 1036">
            <a:extLst>
              <a:ext uri="{FF2B5EF4-FFF2-40B4-BE49-F238E27FC236}">
                <a16:creationId xmlns:a16="http://schemas.microsoft.com/office/drawing/2014/main" id="{81584CA9-EAD7-D0A0-382C-FC4696D43980}"/>
              </a:ext>
            </a:extLst>
          </p:cNvPr>
          <p:cNvGrpSpPr/>
          <p:nvPr userDrawn="1"/>
        </p:nvGrpSpPr>
        <p:grpSpPr>
          <a:xfrm>
            <a:off x="363685" y="6083566"/>
            <a:ext cx="4134424" cy="563688"/>
            <a:chOff x="1084121" y="1769120"/>
            <a:chExt cx="6641482" cy="905500"/>
          </a:xfrm>
        </p:grpSpPr>
        <p:grpSp>
          <p:nvGrpSpPr>
            <p:cNvPr id="1038" name="Group 1037">
              <a:extLst>
                <a:ext uri="{FF2B5EF4-FFF2-40B4-BE49-F238E27FC236}">
                  <a16:creationId xmlns:a16="http://schemas.microsoft.com/office/drawing/2014/main" id="{22AA97FA-37FF-D0C2-44AA-51067882E548}"/>
                </a:ext>
              </a:extLst>
            </p:cNvPr>
            <p:cNvGrpSpPr/>
            <p:nvPr userDrawn="1"/>
          </p:nvGrpSpPr>
          <p:grpSpPr>
            <a:xfrm>
              <a:off x="4081449" y="1796143"/>
              <a:ext cx="1012371" cy="878477"/>
              <a:chOff x="3680460" y="1796143"/>
              <a:chExt cx="1012371" cy="878477"/>
            </a:xfrm>
          </p:grpSpPr>
          <p:sp>
            <p:nvSpPr>
              <p:cNvPr id="1048" name="Rectangle 1047">
                <a:extLst>
                  <a:ext uri="{FF2B5EF4-FFF2-40B4-BE49-F238E27FC236}">
                    <a16:creationId xmlns:a16="http://schemas.microsoft.com/office/drawing/2014/main" id="{04C03A3F-557D-18A2-5D45-7E86E4150AC6}"/>
                  </a:ext>
                </a:extLst>
              </p:cNvPr>
              <p:cNvSpPr/>
              <p:nvPr userDrawn="1"/>
            </p:nvSpPr>
            <p:spPr bwMode="auto">
              <a:xfrm>
                <a:off x="3680460" y="1796143"/>
                <a:ext cx="1012371" cy="878477"/>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1049" name="Picture 1048">
                <a:extLst>
                  <a:ext uri="{FF2B5EF4-FFF2-40B4-BE49-F238E27FC236}">
                    <a16:creationId xmlns:a16="http://schemas.microsoft.com/office/drawing/2014/main" id="{DB9F8319-D320-BCF0-DD72-EFFAF38198D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87137" y="1809723"/>
                <a:ext cx="1001659" cy="864357"/>
              </a:xfrm>
              <a:prstGeom prst="rect">
                <a:avLst/>
              </a:prstGeom>
              <a:ln>
                <a:solidFill>
                  <a:schemeClr val="bg1"/>
                </a:solidFill>
              </a:ln>
            </p:spPr>
          </p:pic>
        </p:grpSp>
        <p:pic>
          <p:nvPicPr>
            <p:cNvPr id="1039" name="Picture 1038" descr="A picture containing text, sign, pole&#10;&#10;Description automatically generated">
              <a:extLst>
                <a:ext uri="{FF2B5EF4-FFF2-40B4-BE49-F238E27FC236}">
                  <a16:creationId xmlns:a16="http://schemas.microsoft.com/office/drawing/2014/main" id="{8D52B724-3584-B651-2D67-FEFAAEC6C695}"/>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5236351" y="1792039"/>
              <a:ext cx="877825" cy="877824"/>
            </a:xfrm>
            <a:prstGeom prst="rect">
              <a:avLst/>
            </a:prstGeom>
          </p:spPr>
        </p:pic>
        <p:grpSp>
          <p:nvGrpSpPr>
            <p:cNvPr id="1040" name="Group 1039">
              <a:extLst>
                <a:ext uri="{FF2B5EF4-FFF2-40B4-BE49-F238E27FC236}">
                  <a16:creationId xmlns:a16="http://schemas.microsoft.com/office/drawing/2014/main" id="{0C3745AD-AEC6-AFA2-1FE8-B2AB5DCC43F9}"/>
                </a:ext>
              </a:extLst>
            </p:cNvPr>
            <p:cNvGrpSpPr/>
            <p:nvPr userDrawn="1"/>
          </p:nvGrpSpPr>
          <p:grpSpPr>
            <a:xfrm>
              <a:off x="1771711" y="1769120"/>
              <a:ext cx="896381" cy="896381"/>
              <a:chOff x="1690954" y="1795248"/>
              <a:chExt cx="896381" cy="896381"/>
            </a:xfrm>
          </p:grpSpPr>
          <p:sp>
            <p:nvSpPr>
              <p:cNvPr id="1046" name="Oval 1045">
                <a:extLst>
                  <a:ext uri="{FF2B5EF4-FFF2-40B4-BE49-F238E27FC236}">
                    <a16:creationId xmlns:a16="http://schemas.microsoft.com/office/drawing/2014/main" id="{084D89FC-54F1-84A5-2C3E-D679C9FB26DC}"/>
                  </a:ext>
                </a:extLst>
              </p:cNvPr>
              <p:cNvSpPr/>
              <p:nvPr userDrawn="1"/>
            </p:nvSpPr>
            <p:spPr bwMode="auto">
              <a:xfrm>
                <a:off x="1700232" y="1804526"/>
                <a:ext cx="877824" cy="877824"/>
              </a:xfrm>
              <a:prstGeom prst="ellipse">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1047" name="Picture 1046" descr="Logo&#10;&#10;Description automatically generated">
                <a:extLst>
                  <a:ext uri="{FF2B5EF4-FFF2-40B4-BE49-F238E27FC236}">
                    <a16:creationId xmlns:a16="http://schemas.microsoft.com/office/drawing/2014/main" id="{17389337-A07D-8660-0776-4CC059EDF301}"/>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1690954" y="1795248"/>
                <a:ext cx="896381" cy="896381"/>
              </a:xfrm>
              <a:prstGeom prst="rect">
                <a:avLst/>
              </a:prstGeom>
            </p:spPr>
          </p:pic>
        </p:grpSp>
        <p:pic>
          <p:nvPicPr>
            <p:cNvPr id="1041" name="Picture 64" descr="Macintosh HD:Users:kagammage:Documents:Customer work:JOBS ON REVIEW:B1999-simms:Diversity_templates:PowerPoint:Meatball_CMYK_1inch.gif">
              <a:extLst>
                <a:ext uri="{FF2B5EF4-FFF2-40B4-BE49-F238E27FC236}">
                  <a16:creationId xmlns:a16="http://schemas.microsoft.com/office/drawing/2014/main" id="{128BA202-8960-723D-9A5E-4EA80ED36BB9}"/>
                </a:ext>
              </a:extLst>
            </p:cNvPr>
            <p:cNvPicPr>
              <a:picLocks noChangeAspect="1" noChangeArrowheads="1"/>
            </p:cNvPicPr>
            <p:nvPr userDrawn="1"/>
          </p:nvPicPr>
          <p:blipFill rotWithShape="1">
            <a:blip r:embed="rId9" r:link="rId10" cstate="screen">
              <a:extLst>
                <a:ext uri="{28A0092B-C50C-407E-A947-70E740481C1C}">
                  <a14:useLocalDpi xmlns:a14="http://schemas.microsoft.com/office/drawing/2010/main"/>
                </a:ext>
              </a:extLst>
            </a:blip>
            <a:srcRect t="1851" b="2465"/>
            <a:stretch>
              <a:fillRect/>
            </a:stretch>
          </p:blipFill>
          <p:spPr bwMode="auto">
            <a:xfrm>
              <a:off x="2810623" y="1796143"/>
              <a:ext cx="1128295" cy="877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42" name="Group 1041">
              <a:extLst>
                <a:ext uri="{FF2B5EF4-FFF2-40B4-BE49-F238E27FC236}">
                  <a16:creationId xmlns:a16="http://schemas.microsoft.com/office/drawing/2014/main" id="{F807ABC1-0E8A-11B8-848B-DAE8A12DFA19}"/>
                </a:ext>
              </a:extLst>
            </p:cNvPr>
            <p:cNvGrpSpPr/>
            <p:nvPr userDrawn="1"/>
          </p:nvGrpSpPr>
          <p:grpSpPr>
            <a:xfrm>
              <a:off x="6256708" y="1796143"/>
              <a:ext cx="1468895" cy="878477"/>
              <a:chOff x="5567564" y="1796143"/>
              <a:chExt cx="1468895" cy="878477"/>
            </a:xfrm>
          </p:grpSpPr>
          <p:sp>
            <p:nvSpPr>
              <p:cNvPr id="1044" name="Rectangle 1043">
                <a:extLst>
                  <a:ext uri="{FF2B5EF4-FFF2-40B4-BE49-F238E27FC236}">
                    <a16:creationId xmlns:a16="http://schemas.microsoft.com/office/drawing/2014/main" id="{7EFB51C0-E7FD-1EB5-5582-D1E0CAC4E77F}"/>
                  </a:ext>
                </a:extLst>
              </p:cNvPr>
              <p:cNvSpPr/>
              <p:nvPr userDrawn="1"/>
            </p:nvSpPr>
            <p:spPr bwMode="auto">
              <a:xfrm>
                <a:off x="5567564" y="1796143"/>
                <a:ext cx="1468895" cy="878477"/>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1045" name="Picture 1044" descr="Logo&#10;&#10;Description automatically generated">
                <a:extLst>
                  <a:ext uri="{FF2B5EF4-FFF2-40B4-BE49-F238E27FC236}">
                    <a16:creationId xmlns:a16="http://schemas.microsoft.com/office/drawing/2014/main" id="{EFB4E4C3-0023-28F1-B4EA-49C61DA1C7F8}"/>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5581959" y="1810869"/>
                <a:ext cx="1454500" cy="846649"/>
              </a:xfrm>
              <a:prstGeom prst="rect">
                <a:avLst/>
              </a:prstGeom>
            </p:spPr>
          </p:pic>
        </p:grpSp>
        <p:pic>
          <p:nvPicPr>
            <p:cNvPr id="1043" name="Picture 1042">
              <a:extLst>
                <a:ext uri="{FF2B5EF4-FFF2-40B4-BE49-F238E27FC236}">
                  <a16:creationId xmlns:a16="http://schemas.microsoft.com/office/drawing/2014/main" id="{CEB1715A-B79A-C548-C3EF-A0F7504C20E1}"/>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084121" y="1798457"/>
              <a:ext cx="545059" cy="839390"/>
            </a:xfrm>
            <a:prstGeom prst="rect">
              <a:avLst/>
            </a:prstGeom>
          </p:spPr>
        </p:pic>
      </p:grpSp>
      <p:sp>
        <p:nvSpPr>
          <p:cNvPr id="1056" name="Text Placeholder 1052">
            <a:extLst>
              <a:ext uri="{FF2B5EF4-FFF2-40B4-BE49-F238E27FC236}">
                <a16:creationId xmlns:a16="http://schemas.microsoft.com/office/drawing/2014/main" id="{433271D3-EF3A-BA0B-759F-2FF6451DA76E}"/>
              </a:ext>
            </a:extLst>
          </p:cNvPr>
          <p:cNvSpPr>
            <a:spLocks noGrp="1"/>
          </p:cNvSpPr>
          <p:nvPr>
            <p:ph type="body" sz="quarter" idx="12" hasCustomPrompt="1"/>
          </p:nvPr>
        </p:nvSpPr>
        <p:spPr>
          <a:xfrm>
            <a:off x="437503" y="3208827"/>
            <a:ext cx="7155603" cy="584200"/>
          </a:xfrm>
          <a:prstGeom prst="rect">
            <a:avLst/>
          </a:prstGeom>
        </p:spPr>
        <p:txBody>
          <a:bodyPr/>
          <a:lstStyle>
            <a:lvl1pPr marL="0" indent="0" algn="l" defTabSz="457200" rtl="0" eaLnBrk="1" latinLnBrk="0" hangingPunct="1">
              <a:buNone/>
              <a:defRPr lang="en-US" sz="3200" b="1" kern="1200" dirty="0">
                <a:solidFill>
                  <a:schemeClr val="bg1"/>
                </a:solidFill>
                <a:latin typeface="Arial (Headings)"/>
                <a:ea typeface="+mn-ea"/>
                <a:cs typeface="+mn-cs"/>
              </a:defRPr>
            </a:lvl1pPr>
          </a:lstStyle>
          <a:p>
            <a:pPr lvl="0"/>
            <a:r>
              <a:rPr lang="en-US"/>
              <a:t>[Title Here]</a:t>
            </a:r>
          </a:p>
        </p:txBody>
      </p:sp>
      <p:sp>
        <p:nvSpPr>
          <p:cNvPr id="1057" name="Text Placeholder 1054">
            <a:extLst>
              <a:ext uri="{FF2B5EF4-FFF2-40B4-BE49-F238E27FC236}">
                <a16:creationId xmlns:a16="http://schemas.microsoft.com/office/drawing/2014/main" id="{0A4DDE8A-1AFA-8D69-BC71-08E0A3DF2545}"/>
              </a:ext>
            </a:extLst>
          </p:cNvPr>
          <p:cNvSpPr>
            <a:spLocks noGrp="1"/>
          </p:cNvSpPr>
          <p:nvPr>
            <p:ph type="body" sz="quarter" idx="13" hasCustomPrompt="1"/>
          </p:nvPr>
        </p:nvSpPr>
        <p:spPr>
          <a:xfrm>
            <a:off x="437503" y="4097283"/>
            <a:ext cx="7155603" cy="1133856"/>
          </a:xfrm>
          <a:prstGeom prst="rect">
            <a:avLst/>
          </a:prstGeom>
        </p:spPr>
        <p:txBody>
          <a:bodyPr/>
          <a:lstStyle>
            <a:lvl1pPr marL="0" indent="0" algn="l" rtl="0" eaLnBrk="0" fontAlgn="base" hangingPunct="0">
              <a:spcBef>
                <a:spcPct val="20000"/>
              </a:spcBef>
              <a:spcAft>
                <a:spcPct val="0"/>
              </a:spcAft>
              <a:buClr>
                <a:srgbClr val="E92831"/>
              </a:buClr>
              <a:buNone/>
              <a:defRPr lang="en-US" sz="1800" dirty="0">
                <a:solidFill>
                  <a:schemeClr val="bg1"/>
                </a:solidFill>
                <a:latin typeface="+mn-lt"/>
                <a:ea typeface="+mn-ea"/>
                <a:cs typeface="+mn-cs"/>
              </a:defRPr>
            </a:lvl1pPr>
          </a:lstStyle>
          <a:p>
            <a:pPr marL="0" indent="0">
              <a:buNone/>
            </a:pPr>
            <a:r>
              <a:rPr lang="en-US" sz="1600">
                <a:solidFill>
                  <a:schemeClr val="bg1"/>
                </a:solidFill>
              </a:rPr>
              <a:t>[Author Names Here]</a:t>
            </a:r>
          </a:p>
        </p:txBody>
      </p:sp>
      <p:sp>
        <p:nvSpPr>
          <p:cNvPr id="1059" name="Text Placeholder 1058">
            <a:extLst>
              <a:ext uri="{FF2B5EF4-FFF2-40B4-BE49-F238E27FC236}">
                <a16:creationId xmlns:a16="http://schemas.microsoft.com/office/drawing/2014/main" id="{B5C176F4-8E53-625C-2218-7E9772A47A61}"/>
              </a:ext>
            </a:extLst>
          </p:cNvPr>
          <p:cNvSpPr>
            <a:spLocks noGrp="1"/>
          </p:cNvSpPr>
          <p:nvPr>
            <p:ph type="body" sz="quarter" idx="14" hasCustomPrompt="1"/>
          </p:nvPr>
        </p:nvSpPr>
        <p:spPr>
          <a:xfrm>
            <a:off x="7926440" y="6030785"/>
            <a:ext cx="3782508" cy="338554"/>
          </a:xfrm>
          <a:prstGeom prst="rect">
            <a:avLst/>
          </a:prstGeom>
        </p:spPr>
        <p:txBody>
          <a:bodyPr/>
          <a:lstStyle>
            <a:lvl1pPr marL="0" indent="0" algn="ctr">
              <a:buNone/>
              <a:defRPr>
                <a:solidFill>
                  <a:schemeClr val="bg1"/>
                </a:solidFill>
              </a:defRPr>
            </a:lvl1pPr>
            <a:lvl5pPr marL="1025525" indent="0">
              <a:buNone/>
              <a:defRPr/>
            </a:lvl5pPr>
          </a:lstStyle>
          <a:p>
            <a:pPr algn="ctr">
              <a:defRPr/>
            </a:pPr>
            <a:r>
              <a:rPr lang="en-US" sz="1600" b="1" kern="0" spc="0" baseline="0">
                <a:solidFill>
                  <a:schemeClr val="bg1"/>
                </a:solidFill>
              </a:rPr>
              <a:t>[Meeting Name Here</a:t>
            </a:r>
          </a:p>
        </p:txBody>
      </p:sp>
      <p:sp>
        <p:nvSpPr>
          <p:cNvPr id="1065" name="Text Placeholder 1064">
            <a:extLst>
              <a:ext uri="{FF2B5EF4-FFF2-40B4-BE49-F238E27FC236}">
                <a16:creationId xmlns:a16="http://schemas.microsoft.com/office/drawing/2014/main" id="{C8B41DC1-1DCC-CEAD-FD8E-D60CE5894209}"/>
              </a:ext>
            </a:extLst>
          </p:cNvPr>
          <p:cNvSpPr>
            <a:spLocks noGrp="1"/>
          </p:cNvSpPr>
          <p:nvPr>
            <p:ph type="body" sz="quarter" idx="15" hasCustomPrompt="1"/>
          </p:nvPr>
        </p:nvSpPr>
        <p:spPr>
          <a:xfrm>
            <a:off x="7924886" y="6390669"/>
            <a:ext cx="3785616" cy="338328"/>
          </a:xfrm>
          <a:prstGeom prst="rect">
            <a:avLst/>
          </a:prstGeom>
        </p:spPr>
        <p:txBody>
          <a:bodyPr/>
          <a:lstStyle>
            <a:lvl1pPr marL="0" indent="0" algn="ctr">
              <a:buNone/>
              <a:defRPr>
                <a:solidFill>
                  <a:schemeClr val="bg1"/>
                </a:solidFill>
              </a:defRPr>
            </a:lvl1pPr>
          </a:lstStyle>
          <a:p>
            <a:pPr marL="0" marR="0" lvl="0" indent="0" algn="ctr" defTabSz="914400" rtl="0" eaLnBrk="0" fontAlgn="base" latinLnBrk="0" hangingPunct="0">
              <a:lnSpc>
                <a:spcPct val="100000"/>
              </a:lnSpc>
              <a:spcBef>
                <a:spcPct val="20000"/>
              </a:spcBef>
              <a:spcAft>
                <a:spcPct val="0"/>
              </a:spcAft>
              <a:buClr>
                <a:srgbClr val="E92831"/>
              </a:buClr>
              <a:buSzTx/>
              <a:buFontTx/>
              <a:buNone/>
              <a:tabLst/>
              <a:defRPr/>
            </a:pPr>
            <a:r>
              <a:rPr lang="en-US" sz="1600" b="1" kern="0">
                <a:solidFill>
                  <a:schemeClr val="bg1"/>
                </a:solidFill>
              </a:rPr>
              <a:t>[Date Here]</a:t>
            </a:r>
            <a:endParaRPr lang="en-US" sz="1600" b="1" kern="0" spc="0" baseline="0">
              <a:solidFill>
                <a:schemeClr val="bg1"/>
              </a:solidFill>
            </a:endParaRPr>
          </a:p>
        </p:txBody>
      </p:sp>
      <p:sp>
        <p:nvSpPr>
          <p:cNvPr id="9" name="TextBox 8">
            <a:extLst>
              <a:ext uri="{FF2B5EF4-FFF2-40B4-BE49-F238E27FC236}">
                <a16:creationId xmlns:a16="http://schemas.microsoft.com/office/drawing/2014/main" id="{8AD4DB8E-3E4A-5F7D-A3B1-D37CEA861073}"/>
              </a:ext>
            </a:extLst>
          </p:cNvPr>
          <p:cNvSpPr txBox="1"/>
          <p:nvPr userDrawn="1"/>
        </p:nvSpPr>
        <p:spPr>
          <a:xfrm>
            <a:off x="7923333" y="2725220"/>
            <a:ext cx="3785616" cy="3039294"/>
          </a:xfrm>
          <a:prstGeom prst="rect">
            <a:avLst/>
          </a:prstGeom>
          <a:noFill/>
          <a:ln>
            <a:solidFill>
              <a:schemeClr val="bg1"/>
            </a:solidFill>
          </a:ln>
        </p:spPr>
        <p:txBody>
          <a:bodyPr wrap="square">
            <a:spAutoFit/>
          </a:bodyPr>
          <a:lstStyle/>
          <a:p>
            <a:pPr marL="0" marR="0" algn="ctr">
              <a:spcBef>
                <a:spcPts val="0"/>
              </a:spcBef>
              <a:spcAft>
                <a:spcPts val="0"/>
              </a:spcAft>
            </a:pPr>
            <a:r>
              <a:rPr lang="en-US" sz="1000" b="1">
                <a:solidFill>
                  <a:schemeClr val="accent2">
                    <a:lumMod val="60000"/>
                    <a:lumOff val="40000"/>
                  </a:schemeClr>
                </a:solidFill>
                <a:effectLst/>
                <a:latin typeface="Times New Roman" panose="02020603050405020304" pitchFamily="18" charset="0"/>
                <a:ea typeface="Times New Roman" panose="02020603050405020304" pitchFamily="18" charset="0"/>
              </a:rPr>
              <a:t>EAR RESTRICTED DATA</a:t>
            </a:r>
            <a:endParaRPr lang="en-US" sz="1200">
              <a:solidFill>
                <a:schemeClr val="accent2">
                  <a:lumMod val="60000"/>
                  <a:lumOff val="40000"/>
                </a:schemeClr>
              </a:solidFill>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000" b="1">
                <a:solidFill>
                  <a:schemeClr val="accent1">
                    <a:lumMod val="60000"/>
                    <a:lumOff val="40000"/>
                  </a:schemeClr>
                </a:solidFill>
                <a:effectLst/>
                <a:latin typeface="Times New Roman" panose="02020603050405020304" pitchFamily="18" charset="0"/>
                <a:ea typeface="Times New Roman" panose="02020603050405020304" pitchFamily="18" charset="0"/>
              </a:rPr>
              <a:t>U.S. Citizens / US Permanent Residents (Green Card Holders) Only</a:t>
            </a:r>
            <a:endParaRPr lang="en-US" sz="1200">
              <a:solidFill>
                <a:schemeClr val="accent1">
                  <a:lumMod val="60000"/>
                  <a:lumOff val="40000"/>
                </a:schemeClr>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i="1">
                <a:solidFill>
                  <a:schemeClr val="accent2">
                    <a:lumMod val="60000"/>
                    <a:lumOff val="40000"/>
                  </a:schemeClr>
                </a:solidFill>
                <a:effectLst/>
                <a:latin typeface="Times New Roman" panose="02020603050405020304" pitchFamily="18" charset="0"/>
                <a:ea typeface="Times New Roman" panose="02020603050405020304" pitchFamily="18" charset="0"/>
              </a:rPr>
              <a:t>Destination Country(s):  USA ONLY—Export Not Authorized</a:t>
            </a:r>
            <a:endParaRPr lang="en-US" sz="1200">
              <a:solidFill>
                <a:schemeClr val="accent2">
                  <a:lumMod val="60000"/>
                  <a:lumOff val="40000"/>
                </a:schemeClr>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i="1">
                <a:solidFill>
                  <a:schemeClr val="accent2">
                    <a:lumMod val="60000"/>
                    <a:lumOff val="40000"/>
                  </a:schemeClr>
                </a:solidFill>
                <a:effectLst/>
                <a:latin typeface="Times New Roman" panose="02020603050405020304" pitchFamily="18" charset="0"/>
                <a:ea typeface="Times New Roman" panose="02020603050405020304" pitchFamily="18" charset="0"/>
              </a:rPr>
              <a:t>End User:   USA</a:t>
            </a:r>
            <a:endParaRPr lang="en-US" sz="1200">
              <a:solidFill>
                <a:schemeClr val="accent2">
                  <a:lumMod val="60000"/>
                  <a:lumOff val="40000"/>
                </a:schemeClr>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i="1">
                <a:solidFill>
                  <a:schemeClr val="accent2">
                    <a:lumMod val="60000"/>
                    <a:lumOff val="40000"/>
                  </a:schemeClr>
                </a:solidFill>
                <a:effectLst/>
                <a:latin typeface="Times New Roman" panose="02020603050405020304" pitchFamily="18" charset="0"/>
                <a:ea typeface="Times New Roman" panose="02020603050405020304" pitchFamily="18" charset="0"/>
              </a:rPr>
              <a:t>Export Control Classification Number:  9E515.a                 </a:t>
            </a:r>
            <a:endParaRPr lang="en-US" sz="1200">
              <a:solidFill>
                <a:schemeClr val="accent2">
                  <a:lumMod val="60000"/>
                  <a:lumOff val="40000"/>
                </a:schemeClr>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i="1">
                <a:solidFill>
                  <a:schemeClr val="accent2">
                    <a:lumMod val="60000"/>
                    <a:lumOff val="40000"/>
                  </a:schemeClr>
                </a:solidFill>
                <a:effectLst/>
                <a:latin typeface="Times New Roman" panose="02020603050405020304" pitchFamily="18" charset="0"/>
                <a:ea typeface="Times New Roman" panose="02020603050405020304" pitchFamily="18" charset="0"/>
              </a:rPr>
              <a:t>License/Exemption/Exception Number:  N/A</a:t>
            </a:r>
            <a:endParaRPr lang="en-US" sz="1200">
              <a:solidFill>
                <a:schemeClr val="accent2">
                  <a:lumMod val="60000"/>
                  <a:lumOff val="40000"/>
                </a:schemeClr>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i="1">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i="1">
                <a:solidFill>
                  <a:schemeClr val="bg1"/>
                </a:solidFill>
                <a:effectLst/>
                <a:latin typeface="Times New Roman" panose="02020603050405020304" pitchFamily="18" charset="0"/>
                <a:ea typeface="Times New Roman" panose="02020603050405020304" pitchFamily="18" charset="0"/>
              </a:rPr>
              <a:t>These items are controlled and authorized by the U.S. government for export only to the country of ultimate destination for use by the end-user herein identified.  </a:t>
            </a:r>
            <a:endParaRPr lang="en-US" sz="1200">
              <a:solidFill>
                <a:schemeClr val="bg1"/>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i="1">
                <a:solidFill>
                  <a:schemeClr val="bg1"/>
                </a:solidFill>
                <a:effectLst/>
                <a:latin typeface="Times New Roman" panose="02020603050405020304" pitchFamily="18" charset="0"/>
                <a:ea typeface="Times New Roman" panose="02020603050405020304" pitchFamily="18" charset="0"/>
              </a:rPr>
              <a:t>They may not be resold, transferred, or otherwise be disposed of, to any other country or to any person other than the authorized end-user or consignee(s), either in their original form or after being incorporated into other items, without first obtaining approval from the U.S. government or as otherwise authorized by U.S. law and regulations.</a:t>
            </a:r>
            <a:endParaRPr lang="en-US" sz="1200">
              <a:solidFill>
                <a:schemeClr val="bg1"/>
              </a:solidFill>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200">
                <a:solidFill>
                  <a:srgbClr val="FFC000"/>
                </a:solidFill>
                <a:effectLst/>
                <a:latin typeface="Times New Roman" panose="02020603050405020304" pitchFamily="18" charset="0"/>
                <a:ea typeface="Times New Roman" panose="02020603050405020304" pitchFamily="18" charset="0"/>
              </a:rPr>
              <a:t> </a:t>
            </a:r>
          </a:p>
          <a:p>
            <a:pPr marL="0" marR="0" algn="ctr">
              <a:spcBef>
                <a:spcPts val="0"/>
              </a:spcBef>
              <a:spcAft>
                <a:spcPts val="0"/>
              </a:spcAft>
            </a:pPr>
            <a:r>
              <a:rPr lang="en-US" sz="950" b="1">
                <a:solidFill>
                  <a:schemeClr val="accent2">
                    <a:lumMod val="60000"/>
                    <a:lumOff val="40000"/>
                  </a:schemeClr>
                </a:solidFill>
                <a:effectLst/>
                <a:latin typeface="TimesNewRomanPS-BoldMT"/>
                <a:ea typeface="Times New Roman" panose="02020603050405020304" pitchFamily="18" charset="0"/>
              </a:rPr>
              <a:t>Controlled by: Export Control Manager, LEMS-A3, NASA GSFC   </a:t>
            </a:r>
          </a:p>
        </p:txBody>
      </p:sp>
      <p:sp>
        <p:nvSpPr>
          <p:cNvPr id="4" name="TextBox 3">
            <a:extLst>
              <a:ext uri="{FF2B5EF4-FFF2-40B4-BE49-F238E27FC236}">
                <a16:creationId xmlns:a16="http://schemas.microsoft.com/office/drawing/2014/main" id="{5CEF7C23-587A-51B2-E625-EFCD5611B72E}"/>
              </a:ext>
            </a:extLst>
          </p:cNvPr>
          <p:cNvSpPr txBox="1"/>
          <p:nvPr userDrawn="1"/>
        </p:nvSpPr>
        <p:spPr>
          <a:xfrm>
            <a:off x="3272258" y="503927"/>
            <a:ext cx="6194073" cy="190821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C829">
                    <a:lumMod val="75000"/>
                  </a:srgbClr>
                </a:solidFill>
                <a:effectLst>
                  <a:outerShdw blurRad="38100" dist="38100" dir="2700000" algn="tl">
                    <a:srgbClr val="000000">
                      <a:alpha val="43137"/>
                    </a:srgbClr>
                  </a:outerShdw>
                </a:effectLst>
                <a:uLnTx/>
                <a:uFillTx/>
              </a:rPr>
              <a:t>LEMS-A3</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C829">
                    <a:lumMod val="60000"/>
                    <a:lumOff val="40000"/>
                  </a:srgbClr>
                </a:solidFill>
                <a:effectLst>
                  <a:outerShdw blurRad="38100" dist="38100" dir="2700000" algn="tl">
                    <a:srgbClr val="000000">
                      <a:alpha val="43137"/>
                    </a:srgbClr>
                  </a:outerShdw>
                </a:effectLst>
                <a:uLnTx/>
                <a:uFillTx/>
              </a:rPr>
              <a:t>Lunar Environment Monitoring Station for Artemis III</a:t>
            </a:r>
          </a:p>
        </p:txBody>
      </p:sp>
    </p:spTree>
    <p:extLst>
      <p:ext uri="{BB962C8B-B14F-4D97-AF65-F5344CB8AC3E}">
        <p14:creationId xmlns:p14="http://schemas.microsoft.com/office/powerpoint/2010/main" val="3240295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p:cNvSpPr>
            <a:spLocks noGrp="1" noChangeArrowheads="1"/>
          </p:cNvSpPr>
          <p:nvPr>
            <p:ph type="title"/>
          </p:nvPr>
        </p:nvSpPr>
        <p:spPr bwMode="auto">
          <a:xfrm>
            <a:off x="2878842" y="269915"/>
            <a:ext cx="6434316" cy="53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a:solidFill>
                  <a:schemeClr val="tx1"/>
                </a:solidFill>
              </a:defRPr>
            </a:lvl1pPr>
          </a:lstStyle>
          <a:p>
            <a:pPr lvl="0"/>
            <a:r>
              <a:rPr lang="en-US" altLang="en-US"/>
              <a:t>Click to edit Master title style</a:t>
            </a:r>
          </a:p>
        </p:txBody>
      </p:sp>
      <p:sp>
        <p:nvSpPr>
          <p:cNvPr id="7" name="Rectangle 13">
            <a:extLst>
              <a:ext uri="{FF2B5EF4-FFF2-40B4-BE49-F238E27FC236}">
                <a16:creationId xmlns:a16="http://schemas.microsoft.com/office/drawing/2014/main" id="{4FF6704F-96AF-0D4C-8D0E-0FFCCF3848E1}"/>
              </a:ext>
            </a:extLst>
          </p:cNvPr>
          <p:cNvSpPr>
            <a:spLocks noGrp="1" noChangeArrowheads="1"/>
          </p:cNvSpPr>
          <p:nvPr>
            <p:ph type="sldNum" sz="quarter" idx="10"/>
          </p:nvPr>
        </p:nvSpPr>
        <p:spPr>
          <a:xfrm>
            <a:off x="11324167" y="6448425"/>
            <a:ext cx="478367" cy="228600"/>
          </a:xfrm>
          <a:prstGeom prst="rect">
            <a:avLst/>
          </a:prstGeom>
        </p:spPr>
        <p:txBody>
          <a:bodyPr/>
          <a:lstStyle>
            <a:lvl1pPr algn="r">
              <a:defRPr sz="1000" b="1">
                <a:solidFill>
                  <a:schemeClr val="bg1"/>
                </a:solidFill>
                <a:effectLst>
                  <a:outerShdw blurRad="38100" dist="38100" dir="2700000" algn="tl">
                    <a:srgbClr val="000000">
                      <a:alpha val="43137"/>
                    </a:srgbClr>
                  </a:outerShdw>
                </a:effectLst>
              </a:defRPr>
            </a:lvl1pPr>
          </a:lstStyle>
          <a:p>
            <a:pPr>
              <a:defRPr/>
            </a:pPr>
            <a:fld id="{5E249F5E-BD16-4F68-BCA4-33369FC9D61D}" type="slidenum">
              <a:rPr lang="en-US" altLang="en-US"/>
              <a:pPr>
                <a:defRPr/>
              </a:pPr>
              <a:t>‹#›</a:t>
            </a:fld>
            <a:endParaRPr lang="en-US" altLang="en-US"/>
          </a:p>
        </p:txBody>
      </p:sp>
      <p:pic>
        <p:nvPicPr>
          <p:cNvPr id="3" name="Picture 4" descr="NASA Artemis">
            <a:extLst>
              <a:ext uri="{FF2B5EF4-FFF2-40B4-BE49-F238E27FC236}">
                <a16:creationId xmlns:a16="http://schemas.microsoft.com/office/drawing/2014/main" id="{0A845C37-467C-1666-767D-60578C2D57EF}"/>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868758" y="137332"/>
            <a:ext cx="1008072" cy="8023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ext, logo&#10;&#10;Description automatically generated">
            <a:extLst>
              <a:ext uri="{FF2B5EF4-FFF2-40B4-BE49-F238E27FC236}">
                <a16:creationId xmlns:a16="http://schemas.microsoft.com/office/drawing/2014/main" id="{EFDB6410-7D7A-7070-C0F4-38B7A1EDE0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1551" y="33196"/>
            <a:ext cx="2410986" cy="915301"/>
          </a:xfrm>
          <a:prstGeom prst="rect">
            <a:avLst/>
          </a:prstGeom>
        </p:spPr>
      </p:pic>
      <p:pic>
        <p:nvPicPr>
          <p:cNvPr id="22" name="Picture 64" descr="Macintosh HD:Users:kagammage:Documents:Customer work:JOBS ON REVIEW:B1999-simms:Diversity_templates:PowerPoint:Meatball_CMYK_1inch.gif">
            <a:extLst>
              <a:ext uri="{FF2B5EF4-FFF2-40B4-BE49-F238E27FC236}">
                <a16:creationId xmlns:a16="http://schemas.microsoft.com/office/drawing/2014/main" id="{463C512A-51D4-95B6-874F-A8E3B77F0012}"/>
              </a:ext>
            </a:extLst>
          </p:cNvPr>
          <p:cNvPicPr>
            <a:picLocks noChangeAspect="1" noChangeArrowheads="1"/>
          </p:cNvPicPr>
          <p:nvPr userDrawn="1"/>
        </p:nvPicPr>
        <p:blipFill>
          <a:blip r:embed="rId4" r:link="rId5" cstate="print">
            <a:extLst>
              <a:ext uri="{28A0092B-C50C-407E-A947-70E740481C1C}">
                <a14:useLocalDpi xmlns:a14="http://schemas.microsoft.com/office/drawing/2010/main"/>
              </a:ext>
            </a:extLst>
          </a:blip>
          <a:srcRect/>
          <a:stretch>
            <a:fillRect/>
          </a:stretch>
        </p:blipFill>
        <p:spPr bwMode="auto">
          <a:xfrm>
            <a:off x="10834983" y="133269"/>
            <a:ext cx="989623"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9157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23333" y="1088891"/>
            <a:ext cx="11378523" cy="4532262"/>
          </a:xfrm>
          <a:prstGeom prst="rect">
            <a:avLst/>
          </a:prstGeom>
        </p:spPr>
        <p:txBody>
          <a:bodyPr/>
          <a:lstStyle>
            <a:lvl1pPr marL="115888" indent="-115888">
              <a:buFont typeface="Wingdings" panose="05000000000000000000" pitchFamily="2" charset="2"/>
              <a:buChar char="v"/>
              <a:defRPr sz="1800"/>
            </a:lvl1pPr>
            <a:lvl2pPr>
              <a:defRPr sz="1800"/>
            </a:lvl2pPr>
            <a:lvl3pPr marL="801687" indent="-285750">
              <a:buFont typeface="Wingdings" panose="05000000000000000000" pitchFamily="2" charset="2"/>
              <a:buChar char="§"/>
              <a:defRPr sz="1800"/>
            </a:lvl3pPr>
            <a:lvl4pPr marL="911225" indent="-168275">
              <a:buFont typeface="Arial" panose="020B0604020202020204" pitchFamily="34" charset="0"/>
              <a:buChar cha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a:extLst>
              <a:ext uri="{FF2B5EF4-FFF2-40B4-BE49-F238E27FC236}">
                <a16:creationId xmlns:a16="http://schemas.microsoft.com/office/drawing/2014/main" id="{4FF6704F-96AF-0D4C-8D0E-0FFCCF3848E1}"/>
              </a:ext>
            </a:extLst>
          </p:cNvPr>
          <p:cNvSpPr>
            <a:spLocks noGrp="1" noChangeArrowheads="1"/>
          </p:cNvSpPr>
          <p:nvPr>
            <p:ph type="sldNum" sz="quarter" idx="10"/>
          </p:nvPr>
        </p:nvSpPr>
        <p:spPr>
          <a:xfrm>
            <a:off x="11324167" y="6448425"/>
            <a:ext cx="478367" cy="228600"/>
          </a:xfrm>
          <a:prstGeom prst="rect">
            <a:avLst/>
          </a:prstGeom>
        </p:spPr>
        <p:txBody>
          <a:bodyPr/>
          <a:lstStyle>
            <a:lvl1pPr algn="r">
              <a:defRPr sz="1000" b="1">
                <a:solidFill>
                  <a:schemeClr val="bg1"/>
                </a:solidFill>
                <a:effectLst>
                  <a:outerShdw blurRad="38100" dist="38100" dir="2700000" algn="tl">
                    <a:srgbClr val="000000">
                      <a:alpha val="43137"/>
                    </a:srgbClr>
                  </a:outerShdw>
                </a:effectLst>
              </a:defRPr>
            </a:lvl1pPr>
          </a:lstStyle>
          <a:p>
            <a:pPr>
              <a:defRPr/>
            </a:pPr>
            <a:fld id="{5E249F5E-BD16-4F68-BCA4-33369FC9D61D}" type="slidenum">
              <a:rPr lang="en-US" altLang="en-US"/>
              <a:pPr>
                <a:defRPr/>
              </a:pPr>
              <a:t>‹#›</a:t>
            </a:fld>
            <a:endParaRPr lang="en-US" altLang="en-US"/>
          </a:p>
        </p:txBody>
      </p:sp>
      <p:pic>
        <p:nvPicPr>
          <p:cNvPr id="4" name="Picture 4" descr="NASA Artemis">
            <a:extLst>
              <a:ext uri="{FF2B5EF4-FFF2-40B4-BE49-F238E27FC236}">
                <a16:creationId xmlns:a16="http://schemas.microsoft.com/office/drawing/2014/main" id="{9264618C-6D04-365E-112C-F6DAFD8CCA44}"/>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868758" y="137332"/>
            <a:ext cx="1008072" cy="8023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ext, logo&#10;&#10;Description automatically generated">
            <a:extLst>
              <a:ext uri="{FF2B5EF4-FFF2-40B4-BE49-F238E27FC236}">
                <a16:creationId xmlns:a16="http://schemas.microsoft.com/office/drawing/2014/main" id="{C659D500-042E-AB75-4B4C-60206D12EA0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1551" y="33196"/>
            <a:ext cx="2410986" cy="915301"/>
          </a:xfrm>
          <a:prstGeom prst="rect">
            <a:avLst/>
          </a:prstGeom>
        </p:spPr>
      </p:pic>
      <p:pic>
        <p:nvPicPr>
          <p:cNvPr id="8" name="Picture 64" descr="Macintosh HD:Users:kagammage:Documents:Customer work:JOBS ON REVIEW:B1999-simms:Diversity_templates:PowerPoint:Meatball_CMYK_1inch.gif">
            <a:extLst>
              <a:ext uri="{FF2B5EF4-FFF2-40B4-BE49-F238E27FC236}">
                <a16:creationId xmlns:a16="http://schemas.microsoft.com/office/drawing/2014/main" id="{CD94235F-E6BA-17EB-9533-227868A51D40}"/>
              </a:ext>
            </a:extLst>
          </p:cNvPr>
          <p:cNvPicPr>
            <a:picLocks noChangeAspect="1" noChangeArrowheads="1"/>
          </p:cNvPicPr>
          <p:nvPr userDrawn="1"/>
        </p:nvPicPr>
        <p:blipFill>
          <a:blip r:embed="rId4" r:link="rId5" cstate="print">
            <a:extLst>
              <a:ext uri="{28A0092B-C50C-407E-A947-70E740481C1C}">
                <a14:useLocalDpi xmlns:a14="http://schemas.microsoft.com/office/drawing/2010/main"/>
              </a:ext>
            </a:extLst>
          </a:blip>
          <a:srcRect/>
          <a:stretch>
            <a:fillRect/>
          </a:stretch>
        </p:blipFill>
        <p:spPr bwMode="auto">
          <a:xfrm>
            <a:off x="10834983" y="133269"/>
            <a:ext cx="989623"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Placeholder 1">
            <a:extLst>
              <a:ext uri="{FF2B5EF4-FFF2-40B4-BE49-F238E27FC236}">
                <a16:creationId xmlns:a16="http://schemas.microsoft.com/office/drawing/2014/main" id="{E94FA9AC-3DA9-B56E-CC61-D9D0EF3E1EDB}"/>
              </a:ext>
            </a:extLst>
          </p:cNvPr>
          <p:cNvSpPr>
            <a:spLocks noGrp="1" noChangeArrowheads="1"/>
          </p:cNvSpPr>
          <p:nvPr>
            <p:ph type="title"/>
          </p:nvPr>
        </p:nvSpPr>
        <p:spPr bwMode="auto">
          <a:xfrm>
            <a:off x="2878842" y="269915"/>
            <a:ext cx="6434316" cy="53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a:solidFill>
                  <a:schemeClr val="tx1"/>
                </a:solidFill>
              </a:defRPr>
            </a:lvl1pPr>
          </a:lstStyle>
          <a:p>
            <a:pPr lvl="0"/>
            <a:r>
              <a:rPr lang="en-US" altLang="en-US"/>
              <a:t>Click to edit Master title style</a:t>
            </a:r>
          </a:p>
        </p:txBody>
      </p:sp>
    </p:spTree>
    <p:extLst>
      <p:ext uri="{BB962C8B-B14F-4D97-AF65-F5344CB8AC3E}">
        <p14:creationId xmlns:p14="http://schemas.microsoft.com/office/powerpoint/2010/main" val="2048665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23334" y="1088895"/>
            <a:ext cx="5503333" cy="4883150"/>
          </a:xfrm>
          <a:prstGeom prst="rect">
            <a:avLst/>
          </a:prstGeom>
        </p:spPr>
        <p:txBody>
          <a:bodyPr/>
          <a:lstStyle>
            <a:lvl1pPr marL="115888" indent="-115888">
              <a:buFont typeface="Wingdings" panose="05000000000000000000" pitchFamily="2" charset="2"/>
              <a:buChar char="v"/>
              <a:defRPr sz="1800"/>
            </a:lvl1pPr>
            <a:lvl2pPr>
              <a:defRPr sz="1800"/>
            </a:lvl2pPr>
            <a:lvl3pPr marL="625475" indent="-109538">
              <a:buFont typeface="Wingdings" panose="05000000000000000000" pitchFamily="2" charset="2"/>
              <a:buChar char="§"/>
              <a:defRPr sz="1800"/>
            </a:lvl3pPr>
            <a:lvl4pPr marL="911225" indent="-168275">
              <a:buFont typeface="Arial" panose="020B0604020202020204" pitchFamily="34" charset="0"/>
              <a:buChar char="•"/>
              <a:defRPr sz="1800"/>
            </a:lvl4pPr>
            <a:lvl5pPr>
              <a:defRPr sz="1800"/>
            </a:lvl5pPr>
            <a:lvl6pPr>
              <a:defRPr sz="1800"/>
            </a:lvl6pPr>
            <a:lvl7pPr>
              <a:defRPr sz="1800"/>
            </a:lvl7pPr>
            <a:lvl8pPr>
              <a:defRPr sz="1800"/>
            </a:lvl8pPr>
            <a:lvl9pPr>
              <a:defRPr sz="1800"/>
            </a:lvl9p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9867" y="1088895"/>
            <a:ext cx="5503333" cy="4883150"/>
          </a:xfrm>
          <a:prstGeom prst="rect">
            <a:avLst/>
          </a:prstGeom>
        </p:spPr>
        <p:txBody>
          <a:bodyPr/>
          <a:lstStyle>
            <a:lvl1pPr marL="115888" indent="-115888">
              <a:buFont typeface="Wingdings" panose="05000000000000000000" pitchFamily="2" charset="2"/>
              <a:buChar char="v"/>
              <a:defRPr sz="1800"/>
            </a:lvl1pPr>
            <a:lvl2pPr>
              <a:defRPr sz="1800"/>
            </a:lvl2pPr>
            <a:lvl3pPr marL="625475" indent="-109538">
              <a:buFont typeface="Wingdings" panose="05000000000000000000" pitchFamily="2" charset="2"/>
              <a:buChar char="§"/>
              <a:defRPr sz="1800"/>
            </a:lvl3pPr>
            <a:lvl4pPr marL="911225" indent="-168275">
              <a:buFont typeface="Arial" panose="020B0604020202020204" pitchFamily="34" charset="0"/>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
            <a:extLst>
              <a:ext uri="{FF2B5EF4-FFF2-40B4-BE49-F238E27FC236}">
                <a16:creationId xmlns:a16="http://schemas.microsoft.com/office/drawing/2014/main" id="{31C7E6EC-F665-F845-AC49-9D4A9639AE9E}"/>
              </a:ext>
            </a:extLst>
          </p:cNvPr>
          <p:cNvSpPr>
            <a:spLocks noGrp="1" noChangeArrowheads="1"/>
          </p:cNvSpPr>
          <p:nvPr>
            <p:ph type="sldNum" sz="quarter" idx="10"/>
          </p:nvPr>
        </p:nvSpPr>
        <p:spPr>
          <a:xfrm>
            <a:off x="11324167" y="6448425"/>
            <a:ext cx="478367" cy="228600"/>
          </a:xfrm>
          <a:prstGeom prst="rect">
            <a:avLst/>
          </a:prstGeom>
        </p:spPr>
        <p:txBody>
          <a:bodyPr/>
          <a:lstStyle>
            <a:lvl1pPr algn="r">
              <a:defRPr sz="1000" b="1">
                <a:solidFill>
                  <a:schemeClr val="bg1"/>
                </a:solidFill>
                <a:effectLst>
                  <a:outerShdw blurRad="38100" dist="38100" dir="2700000" algn="tl">
                    <a:srgbClr val="000000">
                      <a:alpha val="43137"/>
                    </a:srgbClr>
                  </a:outerShdw>
                </a:effectLst>
              </a:defRPr>
            </a:lvl1pPr>
          </a:lstStyle>
          <a:p>
            <a:pPr>
              <a:defRPr/>
            </a:pPr>
            <a:fld id="{B8A31238-0C30-4247-B969-C293ABE7CC65}" type="slidenum">
              <a:rPr lang="en-US" altLang="en-US"/>
              <a:pPr>
                <a:defRPr/>
              </a:pPr>
              <a:t>‹#›</a:t>
            </a:fld>
            <a:endParaRPr lang="en-US" altLang="en-US"/>
          </a:p>
        </p:txBody>
      </p:sp>
      <p:pic>
        <p:nvPicPr>
          <p:cNvPr id="5" name="Picture 4" descr="NASA Artemis">
            <a:extLst>
              <a:ext uri="{FF2B5EF4-FFF2-40B4-BE49-F238E27FC236}">
                <a16:creationId xmlns:a16="http://schemas.microsoft.com/office/drawing/2014/main" id="{26037194-82BF-B7FE-D994-EEE318271B3A}"/>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868758" y="137332"/>
            <a:ext cx="1008072" cy="8023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Text, logo&#10;&#10;Description automatically generated">
            <a:extLst>
              <a:ext uri="{FF2B5EF4-FFF2-40B4-BE49-F238E27FC236}">
                <a16:creationId xmlns:a16="http://schemas.microsoft.com/office/drawing/2014/main" id="{B20696F8-45C7-EDCC-2932-E573392155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1551" y="33196"/>
            <a:ext cx="2410986" cy="915301"/>
          </a:xfrm>
          <a:prstGeom prst="rect">
            <a:avLst/>
          </a:prstGeom>
        </p:spPr>
      </p:pic>
      <p:pic>
        <p:nvPicPr>
          <p:cNvPr id="13" name="Picture 64" descr="Macintosh HD:Users:kagammage:Documents:Customer work:JOBS ON REVIEW:B1999-simms:Diversity_templates:PowerPoint:Meatball_CMYK_1inch.gif">
            <a:extLst>
              <a:ext uri="{FF2B5EF4-FFF2-40B4-BE49-F238E27FC236}">
                <a16:creationId xmlns:a16="http://schemas.microsoft.com/office/drawing/2014/main" id="{0DB2A1D0-2855-DEF5-D96C-E72FF9E5587F}"/>
              </a:ext>
            </a:extLst>
          </p:cNvPr>
          <p:cNvPicPr>
            <a:picLocks noChangeAspect="1" noChangeArrowheads="1"/>
          </p:cNvPicPr>
          <p:nvPr userDrawn="1"/>
        </p:nvPicPr>
        <p:blipFill>
          <a:blip r:embed="rId4" r:link="rId5" cstate="print">
            <a:extLst>
              <a:ext uri="{28A0092B-C50C-407E-A947-70E740481C1C}">
                <a14:useLocalDpi xmlns:a14="http://schemas.microsoft.com/office/drawing/2010/main"/>
              </a:ext>
            </a:extLst>
          </a:blip>
          <a:srcRect/>
          <a:stretch>
            <a:fillRect/>
          </a:stretch>
        </p:blipFill>
        <p:spPr bwMode="auto">
          <a:xfrm>
            <a:off x="10834983" y="133269"/>
            <a:ext cx="989623"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Placeholder 1">
            <a:extLst>
              <a:ext uri="{FF2B5EF4-FFF2-40B4-BE49-F238E27FC236}">
                <a16:creationId xmlns:a16="http://schemas.microsoft.com/office/drawing/2014/main" id="{319062F9-3D6C-8731-8CE9-D45343315A68}"/>
              </a:ext>
            </a:extLst>
          </p:cNvPr>
          <p:cNvSpPr>
            <a:spLocks noGrp="1" noChangeArrowheads="1"/>
          </p:cNvSpPr>
          <p:nvPr>
            <p:ph type="title"/>
          </p:nvPr>
        </p:nvSpPr>
        <p:spPr bwMode="auto">
          <a:xfrm>
            <a:off x="2878842" y="269915"/>
            <a:ext cx="6434316" cy="53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a:solidFill>
                  <a:schemeClr val="tx1"/>
                </a:solidFill>
              </a:defRPr>
            </a:lvl1pPr>
          </a:lstStyle>
          <a:p>
            <a:pPr lvl="0"/>
            <a:r>
              <a:rPr lang="en-US" altLang="en-US"/>
              <a:t>Click to edit Master title style</a:t>
            </a:r>
          </a:p>
        </p:txBody>
      </p:sp>
    </p:spTree>
    <p:extLst>
      <p:ext uri="{BB962C8B-B14F-4D97-AF65-F5344CB8AC3E}">
        <p14:creationId xmlns:p14="http://schemas.microsoft.com/office/powerpoint/2010/main" val="4040495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up Page">
    <p:spTree>
      <p:nvGrpSpPr>
        <p:cNvPr id="1" name=""/>
        <p:cNvGrpSpPr/>
        <p:nvPr/>
      </p:nvGrpSpPr>
      <p:grpSpPr>
        <a:xfrm>
          <a:off x="0" y="0"/>
          <a:ext cx="0" cy="0"/>
          <a:chOff x="0" y="0"/>
          <a:chExt cx="0" cy="0"/>
        </a:xfrm>
      </p:grpSpPr>
      <p:sp>
        <p:nvSpPr>
          <p:cNvPr id="6" name="Rectangle 13">
            <a:extLst>
              <a:ext uri="{FF2B5EF4-FFF2-40B4-BE49-F238E27FC236}">
                <a16:creationId xmlns:a16="http://schemas.microsoft.com/office/drawing/2014/main" id="{31C7E6EC-F665-F845-AC49-9D4A9639AE9E}"/>
              </a:ext>
            </a:extLst>
          </p:cNvPr>
          <p:cNvSpPr>
            <a:spLocks noGrp="1" noChangeArrowheads="1"/>
          </p:cNvSpPr>
          <p:nvPr>
            <p:ph type="sldNum" sz="quarter" idx="10"/>
          </p:nvPr>
        </p:nvSpPr>
        <p:spPr>
          <a:xfrm>
            <a:off x="11324167" y="6448425"/>
            <a:ext cx="478367" cy="228600"/>
          </a:xfrm>
          <a:prstGeom prst="rect">
            <a:avLst/>
          </a:prstGeom>
        </p:spPr>
        <p:txBody>
          <a:bodyPr/>
          <a:lstStyle>
            <a:lvl1pPr algn="r">
              <a:defRPr sz="1000" b="1">
                <a:solidFill>
                  <a:schemeClr val="bg1"/>
                </a:solidFill>
                <a:effectLst>
                  <a:outerShdw blurRad="38100" dist="38100" dir="2700000" algn="tl">
                    <a:srgbClr val="000000">
                      <a:alpha val="43137"/>
                    </a:srgbClr>
                  </a:outerShdw>
                </a:effectLst>
              </a:defRPr>
            </a:lvl1pPr>
          </a:lstStyle>
          <a:p>
            <a:pPr>
              <a:defRPr/>
            </a:pPr>
            <a:fld id="{B8A31238-0C30-4247-B969-C293ABE7CC65}" type="slidenum">
              <a:rPr lang="en-US" altLang="en-US"/>
              <a:pPr>
                <a:defRPr/>
              </a:pPr>
              <a:t>‹#›</a:t>
            </a:fld>
            <a:endParaRPr lang="en-US" altLang="en-US"/>
          </a:p>
        </p:txBody>
      </p:sp>
      <p:sp>
        <p:nvSpPr>
          <p:cNvPr id="14" name="Title Placeholder 1"/>
          <p:cNvSpPr txBox="1">
            <a:spLocks noChangeArrowheads="1"/>
          </p:cNvSpPr>
          <p:nvPr userDrawn="1"/>
        </p:nvSpPr>
        <p:spPr bwMode="auto">
          <a:xfrm>
            <a:off x="2224617" y="2596583"/>
            <a:ext cx="8227483" cy="53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90000"/>
              </a:lnSpc>
              <a:spcBef>
                <a:spcPct val="0"/>
              </a:spcBef>
              <a:spcAft>
                <a:spcPct val="0"/>
              </a:spcAft>
              <a:defRPr sz="2800" b="1">
                <a:solidFill>
                  <a:srgbClr val="E92831"/>
                </a:solidFill>
                <a:latin typeface="+mj-lt"/>
                <a:ea typeface="+mj-ea"/>
                <a:cs typeface="+mj-cs"/>
              </a:defRPr>
            </a:lvl1pPr>
            <a:lvl2pPr algn="ctr" rtl="0" eaLnBrk="0" fontAlgn="base" hangingPunct="0">
              <a:lnSpc>
                <a:spcPct val="90000"/>
              </a:lnSpc>
              <a:spcBef>
                <a:spcPct val="0"/>
              </a:spcBef>
              <a:spcAft>
                <a:spcPct val="0"/>
              </a:spcAft>
              <a:defRPr sz="3400" b="1">
                <a:solidFill>
                  <a:srgbClr val="E92831"/>
                </a:solidFill>
                <a:latin typeface="Arial" charset="0"/>
                <a:ea typeface="ＭＳ Ｐゴシック" charset="0"/>
                <a:cs typeface="ＭＳ Ｐゴシック" charset="0"/>
              </a:defRPr>
            </a:lvl2pPr>
            <a:lvl3pPr algn="ctr" rtl="0" eaLnBrk="0" fontAlgn="base" hangingPunct="0">
              <a:lnSpc>
                <a:spcPct val="90000"/>
              </a:lnSpc>
              <a:spcBef>
                <a:spcPct val="0"/>
              </a:spcBef>
              <a:spcAft>
                <a:spcPct val="0"/>
              </a:spcAft>
              <a:defRPr sz="3400" b="1">
                <a:solidFill>
                  <a:srgbClr val="E92831"/>
                </a:solidFill>
                <a:latin typeface="Arial" charset="0"/>
                <a:ea typeface="ＭＳ Ｐゴシック" charset="0"/>
                <a:cs typeface="ＭＳ Ｐゴシック" charset="0"/>
              </a:defRPr>
            </a:lvl3pPr>
            <a:lvl4pPr algn="ctr" rtl="0" eaLnBrk="0" fontAlgn="base" hangingPunct="0">
              <a:lnSpc>
                <a:spcPct val="90000"/>
              </a:lnSpc>
              <a:spcBef>
                <a:spcPct val="0"/>
              </a:spcBef>
              <a:spcAft>
                <a:spcPct val="0"/>
              </a:spcAft>
              <a:defRPr sz="3400" b="1">
                <a:solidFill>
                  <a:srgbClr val="E92831"/>
                </a:solidFill>
                <a:latin typeface="Arial" charset="0"/>
                <a:ea typeface="ＭＳ Ｐゴシック" charset="0"/>
                <a:cs typeface="ＭＳ Ｐゴシック" charset="0"/>
              </a:defRPr>
            </a:lvl4pPr>
            <a:lvl5pPr algn="ctr" rtl="0" eaLnBrk="0" fontAlgn="base" hangingPunct="0">
              <a:lnSpc>
                <a:spcPct val="90000"/>
              </a:lnSpc>
              <a:spcBef>
                <a:spcPct val="0"/>
              </a:spcBef>
              <a:spcAft>
                <a:spcPct val="0"/>
              </a:spcAft>
              <a:defRPr sz="3400" b="1">
                <a:solidFill>
                  <a:srgbClr val="E92831"/>
                </a:solidFill>
                <a:latin typeface="Arial" charset="0"/>
                <a:ea typeface="ＭＳ Ｐゴシック" charset="0"/>
                <a:cs typeface="ＭＳ Ｐゴシック" charset="0"/>
              </a:defRPr>
            </a:lvl5pPr>
            <a:lvl6pPr marL="457200" algn="l" rtl="0" fontAlgn="base">
              <a:lnSpc>
                <a:spcPct val="90000"/>
              </a:lnSpc>
              <a:spcBef>
                <a:spcPct val="0"/>
              </a:spcBef>
              <a:spcAft>
                <a:spcPct val="0"/>
              </a:spcAft>
              <a:defRPr sz="3000" b="1">
                <a:solidFill>
                  <a:srgbClr val="0F75BC"/>
                </a:solidFill>
                <a:latin typeface="Arial" charset="0"/>
                <a:ea typeface="ＭＳ Ｐゴシック" charset="0"/>
                <a:cs typeface="ＭＳ Ｐゴシック" charset="0"/>
              </a:defRPr>
            </a:lvl6pPr>
            <a:lvl7pPr marL="914400" algn="l" rtl="0" fontAlgn="base">
              <a:lnSpc>
                <a:spcPct val="90000"/>
              </a:lnSpc>
              <a:spcBef>
                <a:spcPct val="0"/>
              </a:spcBef>
              <a:spcAft>
                <a:spcPct val="0"/>
              </a:spcAft>
              <a:defRPr sz="3000" b="1">
                <a:solidFill>
                  <a:srgbClr val="0F75BC"/>
                </a:solidFill>
                <a:latin typeface="Arial" charset="0"/>
                <a:ea typeface="ＭＳ Ｐゴシック" charset="0"/>
                <a:cs typeface="ＭＳ Ｐゴシック" charset="0"/>
              </a:defRPr>
            </a:lvl7pPr>
            <a:lvl8pPr marL="1371600" algn="l" rtl="0" fontAlgn="base">
              <a:lnSpc>
                <a:spcPct val="90000"/>
              </a:lnSpc>
              <a:spcBef>
                <a:spcPct val="0"/>
              </a:spcBef>
              <a:spcAft>
                <a:spcPct val="0"/>
              </a:spcAft>
              <a:defRPr sz="3000" b="1">
                <a:solidFill>
                  <a:srgbClr val="0F75BC"/>
                </a:solidFill>
                <a:latin typeface="Arial" charset="0"/>
                <a:ea typeface="ＭＳ Ｐゴシック" charset="0"/>
                <a:cs typeface="ＭＳ Ｐゴシック" charset="0"/>
              </a:defRPr>
            </a:lvl8pPr>
            <a:lvl9pPr marL="1828800" algn="l" rtl="0" fontAlgn="base">
              <a:lnSpc>
                <a:spcPct val="90000"/>
              </a:lnSpc>
              <a:spcBef>
                <a:spcPct val="0"/>
              </a:spcBef>
              <a:spcAft>
                <a:spcPct val="0"/>
              </a:spcAft>
              <a:defRPr sz="3000" b="1">
                <a:solidFill>
                  <a:srgbClr val="0F75BC"/>
                </a:solidFill>
                <a:latin typeface="Arial" charset="0"/>
                <a:ea typeface="ＭＳ Ｐゴシック" charset="0"/>
                <a:cs typeface="ＭＳ Ｐゴシック" charset="0"/>
              </a:defRPr>
            </a:lvl9pPr>
          </a:lstStyle>
          <a:p>
            <a:pPr defTabSz="914400"/>
            <a:r>
              <a:rPr lang="en-US" altLang="en-US" sz="2800" kern="0">
                <a:solidFill>
                  <a:schemeClr val="tx1"/>
                </a:solidFill>
              </a:rPr>
              <a:t>Backup Slides</a:t>
            </a:r>
          </a:p>
        </p:txBody>
      </p:sp>
      <p:pic>
        <p:nvPicPr>
          <p:cNvPr id="7" name="Picture 6" descr="NASA Artemis">
            <a:extLst>
              <a:ext uri="{FF2B5EF4-FFF2-40B4-BE49-F238E27FC236}">
                <a16:creationId xmlns:a16="http://schemas.microsoft.com/office/drawing/2014/main" id="{5F023495-2275-AB0C-2983-7BBB2C4E577C}"/>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868758" y="137332"/>
            <a:ext cx="1008072" cy="8023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ext, logo&#10;&#10;Description automatically generated">
            <a:extLst>
              <a:ext uri="{FF2B5EF4-FFF2-40B4-BE49-F238E27FC236}">
                <a16:creationId xmlns:a16="http://schemas.microsoft.com/office/drawing/2014/main" id="{7FE44B1A-62BE-D055-7554-2B729D3716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1551" y="33196"/>
            <a:ext cx="2410986" cy="915301"/>
          </a:xfrm>
          <a:prstGeom prst="rect">
            <a:avLst/>
          </a:prstGeom>
        </p:spPr>
      </p:pic>
      <p:pic>
        <p:nvPicPr>
          <p:cNvPr id="15" name="Picture 64" descr="Macintosh HD:Users:kagammage:Documents:Customer work:JOBS ON REVIEW:B1999-simms:Diversity_templates:PowerPoint:Meatball_CMYK_1inch.gif">
            <a:extLst>
              <a:ext uri="{FF2B5EF4-FFF2-40B4-BE49-F238E27FC236}">
                <a16:creationId xmlns:a16="http://schemas.microsoft.com/office/drawing/2014/main" id="{67ABC2B5-7A47-31DC-F8AD-987F7B3EE9D6}"/>
              </a:ext>
            </a:extLst>
          </p:cNvPr>
          <p:cNvPicPr>
            <a:picLocks noChangeAspect="1" noChangeArrowheads="1"/>
          </p:cNvPicPr>
          <p:nvPr userDrawn="1"/>
        </p:nvPicPr>
        <p:blipFill>
          <a:blip r:embed="rId4" r:link="rId5" cstate="print">
            <a:extLst>
              <a:ext uri="{28A0092B-C50C-407E-A947-70E740481C1C}">
                <a14:useLocalDpi xmlns:a14="http://schemas.microsoft.com/office/drawing/2010/main"/>
              </a:ext>
            </a:extLst>
          </a:blip>
          <a:srcRect/>
          <a:stretch>
            <a:fillRect/>
          </a:stretch>
        </p:blipFill>
        <p:spPr bwMode="auto">
          <a:xfrm>
            <a:off x="10834983" y="133269"/>
            <a:ext cx="989623"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5497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d Slide">
    <p:bg>
      <p:bgPr>
        <a:blipFill dpi="0" rotWithShape="0">
          <a:blip r:embed="rId2" r:link="rId3"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descr="A picture containing logo&#10;&#10;Description automatically generated">
            <a:extLst>
              <a:ext uri="{FF2B5EF4-FFF2-40B4-BE49-F238E27FC236}">
                <a16:creationId xmlns:a16="http://schemas.microsoft.com/office/drawing/2014/main" id="{FECCB6FB-8D52-ECCA-DB95-8C3DE87872D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96143" y="1626445"/>
            <a:ext cx="3597347" cy="3602736"/>
          </a:xfrm>
          <a:prstGeom prst="rect">
            <a:avLst/>
          </a:prstGeom>
        </p:spPr>
      </p:pic>
      <p:sp>
        <p:nvSpPr>
          <p:cNvPr id="3" name="Rectangle 13">
            <a:extLst>
              <a:ext uri="{FF2B5EF4-FFF2-40B4-BE49-F238E27FC236}">
                <a16:creationId xmlns:a16="http://schemas.microsoft.com/office/drawing/2014/main" id="{B5373892-5E94-494A-9C40-4616769A238B}"/>
              </a:ext>
            </a:extLst>
          </p:cNvPr>
          <p:cNvSpPr>
            <a:spLocks noGrp="1" noChangeArrowheads="1"/>
          </p:cNvSpPr>
          <p:nvPr>
            <p:ph type="sldNum" sz="quarter" idx="10"/>
          </p:nvPr>
        </p:nvSpPr>
        <p:spPr>
          <a:xfrm>
            <a:off x="11324167" y="6448425"/>
            <a:ext cx="478367" cy="228600"/>
          </a:xfrm>
          <a:prstGeom prst="rect">
            <a:avLst/>
          </a:prstGeom>
        </p:spPr>
        <p:txBody>
          <a:bodyPr/>
          <a:lstStyle>
            <a:lvl1pPr algn="r">
              <a:defRPr sz="1000" b="1">
                <a:solidFill>
                  <a:schemeClr val="bg1"/>
                </a:solidFill>
                <a:effectLst>
                  <a:outerShdw blurRad="38100" dist="38100" dir="2700000" algn="tl">
                    <a:srgbClr val="000000">
                      <a:alpha val="43137"/>
                    </a:srgbClr>
                  </a:outerShdw>
                </a:effectLst>
              </a:defRPr>
            </a:lvl1pPr>
          </a:lstStyle>
          <a:p>
            <a:pPr>
              <a:defRPr/>
            </a:pPr>
            <a:fld id="{36C1E674-D9C0-4452-9AE2-D4960058BB5D}" type="slidenum">
              <a:rPr lang="en-US" altLang="en-US"/>
              <a:pPr>
                <a:defRPr/>
              </a:pPr>
              <a:t>‹#›</a:t>
            </a:fld>
            <a:endParaRPr lang="en-US" altLang="en-US"/>
          </a:p>
        </p:txBody>
      </p:sp>
      <p:sp>
        <p:nvSpPr>
          <p:cNvPr id="4" name="Rectangle 3">
            <a:extLst>
              <a:ext uri="{FF2B5EF4-FFF2-40B4-BE49-F238E27FC236}">
                <a16:creationId xmlns:a16="http://schemas.microsoft.com/office/drawing/2014/main" id="{61C76786-249B-C88D-4775-2B44AD8002C9}"/>
              </a:ext>
            </a:extLst>
          </p:cNvPr>
          <p:cNvSpPr/>
          <p:nvPr userDrawn="1"/>
        </p:nvSpPr>
        <p:spPr bwMode="auto">
          <a:xfrm>
            <a:off x="0" y="6015317"/>
            <a:ext cx="12192000" cy="224117"/>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38474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410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Users/kacomber/Documents/CustomerWork/TO%20DO/LEMS%20PPT%20template/Regular%20size%20PowerPoint%20Template/10x7.5_guts.jpg" TargetMode="Externa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0" r:link="rId11"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42F4E96-F5CC-DD4A-D3F8-BAA037AE292F}"/>
              </a:ext>
            </a:extLst>
          </p:cNvPr>
          <p:cNvSpPr txBox="1"/>
          <p:nvPr userDrawn="1"/>
        </p:nvSpPr>
        <p:spPr>
          <a:xfrm>
            <a:off x="332318" y="6437314"/>
            <a:ext cx="4950882" cy="276999"/>
          </a:xfrm>
          <a:prstGeom prst="rect">
            <a:avLst/>
          </a:prstGeom>
          <a:noFill/>
          <a:effectLst>
            <a:outerShdw blurRad="50800" dist="50800" dir="2700000" algn="tl" rotWithShape="0">
              <a:prstClr val="black"/>
            </a:outerShdw>
          </a:effectLst>
        </p:spPr>
        <p:txBody>
          <a:bodyPr wrap="square">
            <a:spAutoFit/>
          </a:bodyPr>
          <a:lstStyle/>
          <a:p>
            <a:pPr>
              <a:defRPr/>
            </a:pPr>
            <a:r>
              <a:rPr lang="en-US" sz="1200" b="1" kern="0" spc="0" baseline="0" dirty="0">
                <a:solidFill>
                  <a:schemeClr val="bg1"/>
                </a:solidFill>
                <a:effectLst>
                  <a:outerShdw blurRad="38100" dist="38100" dir="2700000" algn="tl">
                    <a:srgbClr val="000000">
                      <a:alpha val="43137"/>
                    </a:srgbClr>
                  </a:outerShdw>
                </a:effectLst>
              </a:rPr>
              <a:t>TFAWS 2025</a:t>
            </a:r>
          </a:p>
        </p:txBody>
      </p:sp>
      <p:sp>
        <p:nvSpPr>
          <p:cNvPr id="6" name="Rectangle 5">
            <a:extLst>
              <a:ext uri="{FF2B5EF4-FFF2-40B4-BE49-F238E27FC236}">
                <a16:creationId xmlns:a16="http://schemas.microsoft.com/office/drawing/2014/main" id="{7E4CD615-0F46-7B0C-7F8C-3707EF155FDA}"/>
              </a:ext>
            </a:extLst>
          </p:cNvPr>
          <p:cNvSpPr/>
          <p:nvPr userDrawn="1"/>
        </p:nvSpPr>
        <p:spPr>
          <a:xfrm>
            <a:off x="5015754" y="6437314"/>
            <a:ext cx="2160493" cy="276999"/>
          </a:xfrm>
          <a:prstGeom prst="rect">
            <a:avLst/>
          </a:prstGeom>
        </p:spPr>
        <p:txBody>
          <a:bodyPr wrap="square">
            <a:spAutoFit/>
          </a:bodyPr>
          <a:lstStyle/>
          <a:p>
            <a:pPr algn="ctr">
              <a:defRPr/>
            </a:pPr>
            <a:r>
              <a:rPr lang="en-US" sz="1200" b="1" spc="0" baseline="0" dirty="0">
                <a:solidFill>
                  <a:schemeClr val="bg1"/>
                </a:solidFill>
                <a:effectLst>
                  <a:outerShdw blurRad="38100" dist="38100" dir="2700000" algn="tl">
                    <a:srgbClr val="000000">
                      <a:alpha val="43137"/>
                    </a:srgbClr>
                  </a:outerShdw>
                </a:effectLst>
              </a:rPr>
              <a:t>Aug 4-8, 2025 </a:t>
            </a:r>
          </a:p>
        </p:txBody>
      </p:sp>
    </p:spTree>
    <p:extLst>
      <p:ext uri="{BB962C8B-B14F-4D97-AF65-F5344CB8AC3E}">
        <p14:creationId xmlns:p14="http://schemas.microsoft.com/office/powerpoint/2010/main" val="2005591808"/>
      </p:ext>
    </p:extLst>
  </p:cSld>
  <p:clrMap bg1="lt1" tx1="dk1" bg2="lt2" tx2="dk2" accent1="accent1" accent2="accent2" accent3="accent3" accent4="accent4" accent5="accent5" accent6="accent6" hlink="hlink" folHlink="folHlink"/>
  <p:sldLayoutIdLst>
    <p:sldLayoutId id="2147483682" r:id="rId1"/>
    <p:sldLayoutId id="2147483690" r:id="rId2"/>
    <p:sldLayoutId id="2147483683" r:id="rId3"/>
    <p:sldLayoutId id="2147483684" r:id="rId4"/>
    <p:sldLayoutId id="2147483686" r:id="rId5"/>
    <p:sldLayoutId id="2147483688" r:id="rId6"/>
    <p:sldLayoutId id="2147483687" r:id="rId7"/>
    <p:sldLayoutId id="2147483691" r:id="rId8"/>
  </p:sldLayoutIdLst>
  <p:hf hdr="0" dt="0"/>
  <p:txStyles>
    <p:titleStyle>
      <a:lvl1pPr algn="ctr" rtl="0" eaLnBrk="0" fontAlgn="base" hangingPunct="0">
        <a:lnSpc>
          <a:spcPct val="90000"/>
        </a:lnSpc>
        <a:spcBef>
          <a:spcPct val="0"/>
        </a:spcBef>
        <a:spcAft>
          <a:spcPct val="0"/>
        </a:spcAft>
        <a:defRPr sz="2800" b="1">
          <a:solidFill>
            <a:srgbClr val="E92831"/>
          </a:solidFill>
          <a:latin typeface="+mj-lt"/>
          <a:ea typeface="+mj-ea"/>
          <a:cs typeface="+mj-cs"/>
        </a:defRPr>
      </a:lvl1pPr>
      <a:lvl2pPr algn="ctr" rtl="0" eaLnBrk="0" fontAlgn="base" hangingPunct="0">
        <a:lnSpc>
          <a:spcPct val="90000"/>
        </a:lnSpc>
        <a:spcBef>
          <a:spcPct val="0"/>
        </a:spcBef>
        <a:spcAft>
          <a:spcPct val="0"/>
        </a:spcAft>
        <a:defRPr sz="3400" b="1">
          <a:solidFill>
            <a:srgbClr val="E92831"/>
          </a:solidFill>
          <a:latin typeface="Arial" charset="0"/>
          <a:ea typeface="ＭＳ Ｐゴシック" charset="0"/>
          <a:cs typeface="ＭＳ Ｐゴシック" charset="0"/>
        </a:defRPr>
      </a:lvl2pPr>
      <a:lvl3pPr algn="ctr" rtl="0" eaLnBrk="0" fontAlgn="base" hangingPunct="0">
        <a:lnSpc>
          <a:spcPct val="90000"/>
        </a:lnSpc>
        <a:spcBef>
          <a:spcPct val="0"/>
        </a:spcBef>
        <a:spcAft>
          <a:spcPct val="0"/>
        </a:spcAft>
        <a:defRPr sz="3400" b="1">
          <a:solidFill>
            <a:srgbClr val="E92831"/>
          </a:solidFill>
          <a:latin typeface="Arial" charset="0"/>
          <a:ea typeface="ＭＳ Ｐゴシック" charset="0"/>
          <a:cs typeface="ＭＳ Ｐゴシック" charset="0"/>
        </a:defRPr>
      </a:lvl3pPr>
      <a:lvl4pPr algn="ctr" rtl="0" eaLnBrk="0" fontAlgn="base" hangingPunct="0">
        <a:lnSpc>
          <a:spcPct val="90000"/>
        </a:lnSpc>
        <a:spcBef>
          <a:spcPct val="0"/>
        </a:spcBef>
        <a:spcAft>
          <a:spcPct val="0"/>
        </a:spcAft>
        <a:defRPr sz="3400" b="1">
          <a:solidFill>
            <a:srgbClr val="E92831"/>
          </a:solidFill>
          <a:latin typeface="Arial" charset="0"/>
          <a:ea typeface="ＭＳ Ｐゴシック" charset="0"/>
          <a:cs typeface="ＭＳ Ｐゴシック" charset="0"/>
        </a:defRPr>
      </a:lvl4pPr>
      <a:lvl5pPr algn="ctr" rtl="0" eaLnBrk="0" fontAlgn="base" hangingPunct="0">
        <a:lnSpc>
          <a:spcPct val="90000"/>
        </a:lnSpc>
        <a:spcBef>
          <a:spcPct val="0"/>
        </a:spcBef>
        <a:spcAft>
          <a:spcPct val="0"/>
        </a:spcAft>
        <a:defRPr sz="3400" b="1">
          <a:solidFill>
            <a:srgbClr val="E92831"/>
          </a:solidFill>
          <a:latin typeface="Arial" charset="0"/>
          <a:ea typeface="ＭＳ Ｐゴシック" charset="0"/>
          <a:cs typeface="ＭＳ Ｐゴシック" charset="0"/>
        </a:defRPr>
      </a:lvl5pPr>
      <a:lvl6pPr marL="457200" algn="l" rtl="0" fontAlgn="base">
        <a:lnSpc>
          <a:spcPct val="90000"/>
        </a:lnSpc>
        <a:spcBef>
          <a:spcPct val="0"/>
        </a:spcBef>
        <a:spcAft>
          <a:spcPct val="0"/>
        </a:spcAft>
        <a:defRPr sz="3000" b="1">
          <a:solidFill>
            <a:srgbClr val="0F75BC"/>
          </a:solidFill>
          <a:latin typeface="Arial" charset="0"/>
          <a:ea typeface="ＭＳ Ｐゴシック" charset="0"/>
          <a:cs typeface="ＭＳ Ｐゴシック" charset="0"/>
        </a:defRPr>
      </a:lvl6pPr>
      <a:lvl7pPr marL="914400" algn="l" rtl="0" fontAlgn="base">
        <a:lnSpc>
          <a:spcPct val="90000"/>
        </a:lnSpc>
        <a:spcBef>
          <a:spcPct val="0"/>
        </a:spcBef>
        <a:spcAft>
          <a:spcPct val="0"/>
        </a:spcAft>
        <a:defRPr sz="3000" b="1">
          <a:solidFill>
            <a:srgbClr val="0F75BC"/>
          </a:solidFill>
          <a:latin typeface="Arial" charset="0"/>
          <a:ea typeface="ＭＳ Ｐゴシック" charset="0"/>
          <a:cs typeface="ＭＳ Ｐゴシック" charset="0"/>
        </a:defRPr>
      </a:lvl7pPr>
      <a:lvl8pPr marL="1371600" algn="l" rtl="0" fontAlgn="base">
        <a:lnSpc>
          <a:spcPct val="90000"/>
        </a:lnSpc>
        <a:spcBef>
          <a:spcPct val="0"/>
        </a:spcBef>
        <a:spcAft>
          <a:spcPct val="0"/>
        </a:spcAft>
        <a:defRPr sz="3000" b="1">
          <a:solidFill>
            <a:srgbClr val="0F75BC"/>
          </a:solidFill>
          <a:latin typeface="Arial" charset="0"/>
          <a:ea typeface="ＭＳ Ｐゴシック" charset="0"/>
          <a:cs typeface="ＭＳ Ｐゴシック" charset="0"/>
        </a:defRPr>
      </a:lvl8pPr>
      <a:lvl9pPr marL="1828800" algn="l" rtl="0" fontAlgn="base">
        <a:lnSpc>
          <a:spcPct val="90000"/>
        </a:lnSpc>
        <a:spcBef>
          <a:spcPct val="0"/>
        </a:spcBef>
        <a:spcAft>
          <a:spcPct val="0"/>
        </a:spcAft>
        <a:defRPr sz="3000" b="1">
          <a:solidFill>
            <a:srgbClr val="0F75BC"/>
          </a:solidFill>
          <a:latin typeface="Arial" charset="0"/>
          <a:ea typeface="ＭＳ Ｐゴシック" charset="0"/>
          <a:cs typeface="ＭＳ Ｐゴシック" charset="0"/>
        </a:defRPr>
      </a:lvl9pPr>
    </p:titleStyle>
    <p:bodyStyle>
      <a:lvl1pPr marL="115888" indent="-115888" algn="l" rtl="0" eaLnBrk="0" fontAlgn="base" hangingPunct="0">
        <a:spcBef>
          <a:spcPct val="20000"/>
        </a:spcBef>
        <a:spcAft>
          <a:spcPct val="0"/>
        </a:spcAft>
        <a:buClr>
          <a:srgbClr val="E92831"/>
        </a:buClr>
        <a:buChar char="•"/>
        <a:defRPr sz="1600">
          <a:solidFill>
            <a:schemeClr val="tx1"/>
          </a:solidFill>
          <a:latin typeface="+mn-lt"/>
          <a:ea typeface="+mn-ea"/>
          <a:cs typeface="+mn-cs"/>
        </a:defRPr>
      </a:lvl1pPr>
      <a:lvl2pPr marL="401638" indent="-171450" algn="l" rtl="0" eaLnBrk="0" fontAlgn="base" hangingPunct="0">
        <a:spcBef>
          <a:spcPct val="20000"/>
        </a:spcBef>
        <a:spcAft>
          <a:spcPct val="0"/>
        </a:spcAft>
        <a:buClr>
          <a:srgbClr val="E92831"/>
        </a:buClr>
        <a:buChar char="–"/>
        <a:defRPr sz="1600">
          <a:solidFill>
            <a:schemeClr val="tx1"/>
          </a:solidFill>
          <a:latin typeface="+mn-lt"/>
          <a:ea typeface="+mn-ea"/>
        </a:defRPr>
      </a:lvl2pPr>
      <a:lvl3pPr marL="625475" indent="-109538" algn="l" rtl="0" eaLnBrk="0" fontAlgn="base" hangingPunct="0">
        <a:spcBef>
          <a:spcPct val="20000"/>
        </a:spcBef>
        <a:spcAft>
          <a:spcPct val="0"/>
        </a:spcAft>
        <a:buClr>
          <a:srgbClr val="E92831"/>
        </a:buClr>
        <a:buChar char="•"/>
        <a:defRPr sz="1600">
          <a:solidFill>
            <a:schemeClr val="tx1"/>
          </a:solidFill>
          <a:latin typeface="+mn-lt"/>
          <a:ea typeface="+mn-ea"/>
        </a:defRPr>
      </a:lvl3pPr>
      <a:lvl4pPr marL="911225" indent="-168275" algn="l" rtl="0" eaLnBrk="0" fontAlgn="base" hangingPunct="0">
        <a:spcBef>
          <a:spcPct val="20000"/>
        </a:spcBef>
        <a:spcAft>
          <a:spcPct val="0"/>
        </a:spcAft>
        <a:buClr>
          <a:srgbClr val="E92831"/>
        </a:buClr>
        <a:buChar char="–"/>
        <a:defRPr sz="1600">
          <a:solidFill>
            <a:schemeClr val="tx1"/>
          </a:solidFill>
          <a:latin typeface="+mn-lt"/>
          <a:ea typeface="+mn-ea"/>
        </a:defRPr>
      </a:lvl4pPr>
      <a:lvl5pPr marL="1201738" indent="-176213" algn="l" rtl="0" eaLnBrk="0" fontAlgn="base" hangingPunct="0">
        <a:spcBef>
          <a:spcPct val="20000"/>
        </a:spcBef>
        <a:spcAft>
          <a:spcPct val="0"/>
        </a:spcAft>
        <a:buClr>
          <a:srgbClr val="E92831"/>
        </a:buClr>
        <a:buChar char="»"/>
        <a:defRPr sz="1600">
          <a:solidFill>
            <a:schemeClr val="tx1"/>
          </a:solidFill>
          <a:latin typeface="+mn-lt"/>
          <a:ea typeface="+mn-ea"/>
        </a:defRPr>
      </a:lvl5pPr>
      <a:lvl6pPr marL="1658938" indent="-176213" algn="l" rtl="0" fontAlgn="base">
        <a:spcBef>
          <a:spcPct val="20000"/>
        </a:spcBef>
        <a:spcAft>
          <a:spcPct val="0"/>
        </a:spcAft>
        <a:buClr>
          <a:srgbClr val="0075BD"/>
        </a:buClr>
        <a:buChar char="»"/>
        <a:defRPr sz="1600">
          <a:solidFill>
            <a:schemeClr val="tx1"/>
          </a:solidFill>
          <a:latin typeface="+mn-lt"/>
          <a:ea typeface="+mn-ea"/>
        </a:defRPr>
      </a:lvl6pPr>
      <a:lvl7pPr marL="2116138" indent="-176213" algn="l" rtl="0" fontAlgn="base">
        <a:spcBef>
          <a:spcPct val="20000"/>
        </a:spcBef>
        <a:spcAft>
          <a:spcPct val="0"/>
        </a:spcAft>
        <a:buClr>
          <a:srgbClr val="0075BD"/>
        </a:buClr>
        <a:buChar char="»"/>
        <a:defRPr sz="1600">
          <a:solidFill>
            <a:schemeClr val="tx1"/>
          </a:solidFill>
          <a:latin typeface="+mn-lt"/>
          <a:ea typeface="+mn-ea"/>
        </a:defRPr>
      </a:lvl7pPr>
      <a:lvl8pPr marL="2573338" indent="-176213" algn="l" rtl="0" fontAlgn="base">
        <a:spcBef>
          <a:spcPct val="20000"/>
        </a:spcBef>
        <a:spcAft>
          <a:spcPct val="0"/>
        </a:spcAft>
        <a:buClr>
          <a:srgbClr val="0075BD"/>
        </a:buClr>
        <a:buChar char="»"/>
        <a:defRPr sz="1600">
          <a:solidFill>
            <a:schemeClr val="tx1"/>
          </a:solidFill>
          <a:latin typeface="+mn-lt"/>
          <a:ea typeface="+mn-ea"/>
        </a:defRPr>
      </a:lvl8pPr>
      <a:lvl9pPr marL="3030538" indent="-176213" algn="l" rtl="0" fontAlgn="base">
        <a:spcBef>
          <a:spcPct val="20000"/>
        </a:spcBef>
        <a:spcAft>
          <a:spcPct val="0"/>
        </a:spcAft>
        <a:buClr>
          <a:srgbClr val="0075BD"/>
        </a:buClr>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2" Type="http://schemas.openxmlformats.org/officeDocument/2006/relationships/hyperlink" Target="https://ntrs.nasa.gov/api/citations/20240010276/downloads/Lunar_Latitude_and_Terrain_Radiator_Sensitivity_V2.pdf?attachment=true"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hyperlink" Target="https://ttu-ir.tdl.org/server/api/core/bitstreams/abec92a4-06cd-4e58-a8dd-43294edb2b6f/content"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E230EC06-7441-5286-715C-76BA4D4C331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NASA draws from Apollo emblem for new Artemis program logo | collectSPACE">
            <a:extLst>
              <a:ext uri="{FF2B5EF4-FFF2-40B4-BE49-F238E27FC236}">
                <a16:creationId xmlns:a16="http://schemas.microsoft.com/office/drawing/2014/main" id="{B26E7563-18A0-5C06-0D6A-514A935C4FE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54692" y="285695"/>
            <a:ext cx="1334270" cy="13342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logo&#10;&#10;Description automatically generated">
            <a:extLst>
              <a:ext uri="{FF2B5EF4-FFF2-40B4-BE49-F238E27FC236}">
                <a16:creationId xmlns:a16="http://schemas.microsoft.com/office/drawing/2014/main" id="{4FCEFE7F-15F5-D8E8-943B-45F3B3237C9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88962" y="285695"/>
            <a:ext cx="1332276" cy="1334270"/>
          </a:xfrm>
          <a:prstGeom prst="rect">
            <a:avLst/>
          </a:prstGeom>
        </p:spPr>
      </p:pic>
      <p:pic>
        <p:nvPicPr>
          <p:cNvPr id="2" name="Picture 1">
            <a:extLst>
              <a:ext uri="{FF2B5EF4-FFF2-40B4-BE49-F238E27FC236}">
                <a16:creationId xmlns:a16="http://schemas.microsoft.com/office/drawing/2014/main" id="{C4B3562B-1E46-4458-BBAA-89A16B50B55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87902" y="5547360"/>
            <a:ext cx="456465" cy="252457"/>
          </a:xfrm>
          <a:prstGeom prst="rect">
            <a:avLst/>
          </a:prstGeom>
        </p:spPr>
      </p:pic>
      <p:pic>
        <p:nvPicPr>
          <p:cNvPr id="5" name="Picture 4">
            <a:extLst>
              <a:ext uri="{FF2B5EF4-FFF2-40B4-BE49-F238E27FC236}">
                <a16:creationId xmlns:a16="http://schemas.microsoft.com/office/drawing/2014/main" id="{A12FAC45-CAC3-858B-60B3-3519C055457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71243" y="6150187"/>
            <a:ext cx="384799" cy="212820"/>
          </a:xfrm>
          <a:prstGeom prst="rect">
            <a:avLst/>
          </a:prstGeom>
        </p:spPr>
      </p:pic>
      <p:sp>
        <p:nvSpPr>
          <p:cNvPr id="7" name="TextBox 6">
            <a:extLst>
              <a:ext uri="{FF2B5EF4-FFF2-40B4-BE49-F238E27FC236}">
                <a16:creationId xmlns:a16="http://schemas.microsoft.com/office/drawing/2014/main" id="{67174FB8-45F3-3F5C-B1E8-E9EC25607A08}"/>
              </a:ext>
            </a:extLst>
          </p:cNvPr>
          <p:cNvSpPr txBox="1"/>
          <p:nvPr/>
        </p:nvSpPr>
        <p:spPr>
          <a:xfrm>
            <a:off x="766419" y="1168906"/>
            <a:ext cx="6237496" cy="230832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rPr>
              <a:t>LEMS-A3</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rPr>
              <a:t>Lunar Environment Monitoring Station Thermal Control Subsystem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endParaRPr>
          </a:p>
          <a:p>
            <a:pPr algn="ctr" defTabSz="914400">
              <a:defRPr/>
            </a:pPr>
            <a:r>
              <a:rPr kumimoji="0" lang="en-US" sz="1400" i="0" u="none" strike="noStrike" kern="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rPr>
              <a:t>Juan Rodriguez-Ruiz, GSFC 545</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chemeClr val="bg1">
                    <a:lumMod val="65000"/>
                  </a:schemeClr>
                </a:solidFill>
                <a:effectLst>
                  <a:outerShdw blurRad="38100" dist="38100" dir="2700000" algn="tl">
                    <a:srgbClr val="000000">
                      <a:alpha val="43137"/>
                    </a:srgbClr>
                  </a:outerShdw>
                </a:effectLst>
              </a:rPr>
              <a:t>Ethan Burbridge, Vertex Aerospace / GSFC 545</a:t>
            </a:r>
          </a:p>
        </p:txBody>
      </p:sp>
      <p:sp>
        <p:nvSpPr>
          <p:cNvPr id="9" name="TextBox 8">
            <a:extLst>
              <a:ext uri="{FF2B5EF4-FFF2-40B4-BE49-F238E27FC236}">
                <a16:creationId xmlns:a16="http://schemas.microsoft.com/office/drawing/2014/main" id="{742F4E96-F5CC-DD4A-D3F8-BAA037AE292F}"/>
              </a:ext>
            </a:extLst>
          </p:cNvPr>
          <p:cNvSpPr txBox="1"/>
          <p:nvPr/>
        </p:nvSpPr>
        <p:spPr>
          <a:xfrm>
            <a:off x="237204" y="6437314"/>
            <a:ext cx="4950882" cy="276999"/>
          </a:xfrm>
          <a:prstGeom prst="rect">
            <a:avLst/>
          </a:prstGeom>
          <a:noFill/>
          <a:effectLst>
            <a:outerShdw blurRad="50800" dist="50800" dir="2700000" algn="tl" rotWithShape="0">
              <a:prstClr val="black"/>
            </a:outerShdw>
          </a:effectLst>
        </p:spPr>
        <p:txBody>
          <a:bodyPr wrap="square">
            <a:spAutoFit/>
          </a:bodyPr>
          <a:lstStyle/>
          <a:p>
            <a:pPr>
              <a:defRPr/>
            </a:pPr>
            <a:r>
              <a:rPr lang="en-US" sz="1200" b="1" kern="0" spc="0" baseline="0" dirty="0">
                <a:solidFill>
                  <a:schemeClr val="bg1"/>
                </a:solidFill>
                <a:effectLst>
                  <a:outerShdw blurRad="38100" dist="38100" dir="2700000" algn="tl">
                    <a:srgbClr val="000000">
                      <a:alpha val="43137"/>
                    </a:srgbClr>
                  </a:outerShdw>
                </a:effectLst>
              </a:rPr>
              <a:t>Thermal And Fluids Analysis Workshop</a:t>
            </a:r>
          </a:p>
        </p:txBody>
      </p:sp>
      <p:sp>
        <p:nvSpPr>
          <p:cNvPr id="10" name="Rectangle 9">
            <a:extLst>
              <a:ext uri="{FF2B5EF4-FFF2-40B4-BE49-F238E27FC236}">
                <a16:creationId xmlns:a16="http://schemas.microsoft.com/office/drawing/2014/main" id="{7E4CD615-0F46-7B0C-7F8C-3707EF155FDA}"/>
              </a:ext>
            </a:extLst>
          </p:cNvPr>
          <p:cNvSpPr/>
          <p:nvPr/>
        </p:nvSpPr>
        <p:spPr>
          <a:xfrm>
            <a:off x="5015754" y="6437314"/>
            <a:ext cx="2160493" cy="276999"/>
          </a:xfrm>
          <a:prstGeom prst="rect">
            <a:avLst/>
          </a:prstGeom>
        </p:spPr>
        <p:txBody>
          <a:bodyPr wrap="square">
            <a:spAutoFit/>
          </a:bodyPr>
          <a:lstStyle/>
          <a:p>
            <a:pPr algn="ctr">
              <a:defRPr/>
            </a:pPr>
            <a:r>
              <a:rPr lang="en-US" sz="1200" b="1" dirty="0">
                <a:solidFill>
                  <a:schemeClr val="bg1"/>
                </a:solidFill>
                <a:effectLst>
                  <a:outerShdw blurRad="38100" dist="38100" dir="2700000" algn="tl">
                    <a:srgbClr val="000000">
                      <a:alpha val="43137"/>
                    </a:srgbClr>
                  </a:outerShdw>
                </a:effectLst>
              </a:rPr>
              <a:t>August</a:t>
            </a:r>
            <a:r>
              <a:rPr lang="en-US" sz="1200" b="1" spc="0" baseline="0" dirty="0">
                <a:solidFill>
                  <a:schemeClr val="bg1"/>
                </a:solidFill>
                <a:effectLst>
                  <a:outerShdw blurRad="38100" dist="38100" dir="2700000" algn="tl">
                    <a:srgbClr val="000000">
                      <a:alpha val="43137"/>
                    </a:srgbClr>
                  </a:outerShdw>
                </a:effectLst>
              </a:rPr>
              <a:t> 4-8, 2025 </a:t>
            </a:r>
          </a:p>
        </p:txBody>
      </p:sp>
      <p:sp>
        <p:nvSpPr>
          <p:cNvPr id="11" name="TextBox 10">
            <a:extLst>
              <a:ext uri="{FF2B5EF4-FFF2-40B4-BE49-F238E27FC236}">
                <a16:creationId xmlns:a16="http://schemas.microsoft.com/office/drawing/2014/main" id="{742F4E96-F5CC-DD4A-D3F8-BAA037AE292F}"/>
              </a:ext>
            </a:extLst>
          </p:cNvPr>
          <p:cNvSpPr txBox="1"/>
          <p:nvPr/>
        </p:nvSpPr>
        <p:spPr>
          <a:xfrm>
            <a:off x="7003915" y="6437313"/>
            <a:ext cx="4950882" cy="276999"/>
          </a:xfrm>
          <a:prstGeom prst="rect">
            <a:avLst/>
          </a:prstGeom>
          <a:noFill/>
          <a:effectLst>
            <a:outerShdw blurRad="50800" dist="50800" dir="2700000" algn="tl" rotWithShape="0">
              <a:prstClr val="black"/>
            </a:outerShdw>
          </a:effectLst>
        </p:spPr>
        <p:txBody>
          <a:bodyPr wrap="square">
            <a:spAutoFit/>
          </a:bodyPr>
          <a:lstStyle/>
          <a:p>
            <a:pPr algn="r">
              <a:defRPr/>
            </a:pPr>
            <a:r>
              <a:rPr lang="en-US" sz="1200" b="1" kern="0" spc="0" baseline="0" dirty="0">
                <a:solidFill>
                  <a:schemeClr val="bg1"/>
                </a:solidFill>
                <a:effectLst>
                  <a:outerShdw blurRad="38100" dist="38100" dir="2700000" algn="tl">
                    <a:srgbClr val="000000">
                      <a:alpha val="43137"/>
                    </a:srgbClr>
                  </a:outerShdw>
                </a:effectLst>
              </a:rPr>
              <a:t>TC&amp;P XI - 03</a:t>
            </a:r>
          </a:p>
        </p:txBody>
      </p:sp>
    </p:spTree>
    <p:extLst>
      <p:ext uri="{BB962C8B-B14F-4D97-AF65-F5344CB8AC3E}">
        <p14:creationId xmlns:p14="http://schemas.microsoft.com/office/powerpoint/2010/main" val="2994081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3333" y="1088891"/>
            <a:ext cx="5713307" cy="4532262"/>
          </a:xfrm>
        </p:spPr>
        <p:txBody>
          <a:bodyPr/>
          <a:lstStyle/>
          <a:p>
            <a:r>
              <a:rPr lang="en-US" sz="1400" dirty="0"/>
              <a:t>Steady-state and transient cases are used for system analysis and trade studies</a:t>
            </a:r>
          </a:p>
          <a:p>
            <a:pPr lvl="1"/>
            <a:r>
              <a:rPr lang="en-US" sz="1400" dirty="0"/>
              <a:t>Lunar surface conditions change slowly relative to LEMS thermal constant so steady state analysis is appropriate</a:t>
            </a:r>
          </a:p>
          <a:p>
            <a:r>
              <a:rPr lang="en-US" sz="1400" dirty="0"/>
              <a:t>Human Landing System (HLS) trunk temperatures vary -40 C to +45 C during all transit phases</a:t>
            </a:r>
          </a:p>
          <a:p>
            <a:pPr lvl="1"/>
            <a:r>
              <a:rPr lang="en-US" sz="1400" dirty="0"/>
              <a:t>LEMS-A3 will be non-operational in the trunk so temperatures are validated by limits</a:t>
            </a:r>
          </a:p>
          <a:p>
            <a:r>
              <a:rPr lang="en-US" sz="1400" dirty="0"/>
              <a:t>EOL properties have 20% dust coverage (a = 0.53) as weighted average with coating optical properties </a:t>
            </a:r>
          </a:p>
          <a:p>
            <a:pPr lvl="1"/>
            <a:r>
              <a:rPr lang="en-US" sz="1400" dirty="0"/>
              <a:t>(a’ = </a:t>
            </a:r>
            <a:r>
              <a:rPr lang="en-US" sz="1400" dirty="0" err="1"/>
              <a:t>a_coating</a:t>
            </a:r>
            <a:r>
              <a:rPr lang="en-US" sz="1400" dirty="0"/>
              <a:t>*(80%) + </a:t>
            </a:r>
            <a:r>
              <a:rPr lang="en-US" sz="1400" dirty="0" err="1"/>
              <a:t>a_dust</a:t>
            </a:r>
            <a:r>
              <a:rPr lang="en-US" sz="1400" dirty="0"/>
              <a:t>*(20%))</a:t>
            </a:r>
          </a:p>
          <a:p>
            <a:r>
              <a:rPr lang="en-US" sz="1400" dirty="0"/>
              <a:t>Radiator size is reduced in the hot cases to account for potential near-field terrain</a:t>
            </a:r>
          </a:p>
        </p:txBody>
      </p:sp>
      <p:sp>
        <p:nvSpPr>
          <p:cNvPr id="3" name="Slide Number Placeholder 2"/>
          <p:cNvSpPr>
            <a:spLocks noGrp="1"/>
          </p:cNvSpPr>
          <p:nvPr>
            <p:ph type="sldNum" sz="quarter" idx="10"/>
          </p:nvPr>
        </p:nvSpPr>
        <p:spPr/>
        <p:txBody>
          <a:bodyPr/>
          <a:lstStyle/>
          <a:p>
            <a:pPr>
              <a:defRPr/>
            </a:pPr>
            <a:fld id="{5E249F5E-BD16-4F68-BCA4-33369FC9D61D}" type="slidenum">
              <a:rPr lang="en-US" altLang="en-US" smtClean="0"/>
              <a:pPr>
                <a:defRPr/>
              </a:pPr>
              <a:t>10</a:t>
            </a:fld>
            <a:endParaRPr lang="en-US" altLang="en-US"/>
          </a:p>
        </p:txBody>
      </p:sp>
      <p:sp>
        <p:nvSpPr>
          <p:cNvPr id="4" name="Title 3"/>
          <p:cNvSpPr>
            <a:spLocks noGrp="1"/>
          </p:cNvSpPr>
          <p:nvPr>
            <p:ph type="title"/>
          </p:nvPr>
        </p:nvSpPr>
        <p:spPr/>
        <p:txBody>
          <a:bodyPr/>
          <a:lstStyle/>
          <a:p>
            <a:r>
              <a:rPr lang="en-US" dirty="0"/>
              <a:t>Analysis Case Sets</a:t>
            </a:r>
          </a:p>
        </p:txBody>
      </p:sp>
      <p:graphicFrame>
        <p:nvGraphicFramePr>
          <p:cNvPr id="5" name="Table 4">
            <a:extLst>
              <a:ext uri="{FF2B5EF4-FFF2-40B4-BE49-F238E27FC236}">
                <a16:creationId xmlns:a16="http://schemas.microsoft.com/office/drawing/2014/main" id="{14D34771-8F28-B88E-4E47-8195AFD96C13}"/>
              </a:ext>
            </a:extLst>
          </p:cNvPr>
          <p:cNvGraphicFramePr>
            <a:graphicFrameLocks noGrp="1"/>
          </p:cNvGraphicFramePr>
          <p:nvPr>
            <p:extLst>
              <p:ext uri="{D42A27DB-BD31-4B8C-83A1-F6EECF244321}">
                <p14:modId xmlns:p14="http://schemas.microsoft.com/office/powerpoint/2010/main" val="4150100739"/>
              </p:ext>
            </p:extLst>
          </p:nvPr>
        </p:nvGraphicFramePr>
        <p:xfrm>
          <a:off x="6136640" y="1088891"/>
          <a:ext cx="5665894" cy="3790950"/>
        </p:xfrm>
        <a:graphic>
          <a:graphicData uri="http://schemas.openxmlformats.org/drawingml/2006/table">
            <a:tbl>
              <a:tblPr/>
              <a:tblGrid>
                <a:gridCol w="1438265">
                  <a:extLst>
                    <a:ext uri="{9D8B030D-6E8A-4147-A177-3AD203B41FA5}">
                      <a16:colId xmlns:a16="http://schemas.microsoft.com/office/drawing/2014/main" val="1124049606"/>
                    </a:ext>
                  </a:extLst>
                </a:gridCol>
                <a:gridCol w="1438265">
                  <a:extLst>
                    <a:ext uri="{9D8B030D-6E8A-4147-A177-3AD203B41FA5}">
                      <a16:colId xmlns:a16="http://schemas.microsoft.com/office/drawing/2014/main" val="161179300"/>
                    </a:ext>
                  </a:extLst>
                </a:gridCol>
                <a:gridCol w="697341">
                  <a:extLst>
                    <a:ext uri="{9D8B030D-6E8A-4147-A177-3AD203B41FA5}">
                      <a16:colId xmlns:a16="http://schemas.microsoft.com/office/drawing/2014/main" val="2536733604"/>
                    </a:ext>
                  </a:extLst>
                </a:gridCol>
                <a:gridCol w="697341">
                  <a:extLst>
                    <a:ext uri="{9D8B030D-6E8A-4147-A177-3AD203B41FA5}">
                      <a16:colId xmlns:a16="http://schemas.microsoft.com/office/drawing/2014/main" val="700184671"/>
                    </a:ext>
                  </a:extLst>
                </a:gridCol>
                <a:gridCol w="697341">
                  <a:extLst>
                    <a:ext uri="{9D8B030D-6E8A-4147-A177-3AD203B41FA5}">
                      <a16:colId xmlns:a16="http://schemas.microsoft.com/office/drawing/2014/main" val="1030978191"/>
                    </a:ext>
                  </a:extLst>
                </a:gridCol>
                <a:gridCol w="697341">
                  <a:extLst>
                    <a:ext uri="{9D8B030D-6E8A-4147-A177-3AD203B41FA5}">
                      <a16:colId xmlns:a16="http://schemas.microsoft.com/office/drawing/2014/main" val="404235406"/>
                    </a:ext>
                  </a:extLst>
                </a:gridCol>
              </a:tblGrid>
              <a:tr h="485775">
                <a:tc gridSpan="2">
                  <a:txBody>
                    <a:bodyPr/>
                    <a:lstStyle/>
                    <a:p>
                      <a:pPr algn="ctr" rtl="0" fontAlgn="ctr"/>
                      <a:r>
                        <a:rPr lang="en-US" sz="1200" b="0" i="0" u="none" strike="noStrike" dirty="0">
                          <a:solidFill>
                            <a:srgbClr val="000000"/>
                          </a:solidFill>
                          <a:effectLst/>
                          <a:latin typeface="+mn-lt"/>
                        </a:rPr>
                        <a:t>Case Name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algn="ctr" rtl="0" fontAlgn="ctr"/>
                      <a:r>
                        <a:rPr lang="en-US" sz="1200" b="0" i="0" u="none" strike="noStrike">
                          <a:solidFill>
                            <a:srgbClr val="000000"/>
                          </a:solidFill>
                          <a:effectLst/>
                          <a:latin typeface="+mn-lt"/>
                        </a:rPr>
                        <a:t>Steady State Cold Op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Steady State Hot Op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Transient Cold Op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Transient Hot Op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72384408"/>
                  </a:ext>
                </a:extLst>
              </a:tr>
              <a:tr h="190500">
                <a:tc rowSpan="2">
                  <a:txBody>
                    <a:bodyPr/>
                    <a:lstStyle/>
                    <a:p>
                      <a:pPr algn="ctr" rtl="0" fontAlgn="ctr"/>
                      <a:r>
                        <a:rPr lang="en-US" sz="1200" b="0" i="0" u="none" strike="noStrike">
                          <a:solidFill>
                            <a:srgbClr val="000000"/>
                          </a:solidFill>
                          <a:effectLst/>
                          <a:latin typeface="+mn-lt"/>
                        </a:rPr>
                        <a:t>Power State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Op Mode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rtl="0" fontAlgn="ctr"/>
                      <a:r>
                        <a:rPr lang="en-US" sz="1200" b="0" i="0" u="none" strike="noStrike" dirty="0">
                          <a:solidFill>
                            <a:srgbClr val="000000"/>
                          </a:solidFill>
                          <a:effectLst/>
                          <a:latin typeface="+mn-lt"/>
                        </a:rPr>
                        <a:t>Transient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rtl="0" fontAlgn="ctr"/>
                      <a:r>
                        <a:rPr lang="en-US" sz="1200" b="0" i="0" u="none" strike="noStrike" dirty="0">
                          <a:solidFill>
                            <a:srgbClr val="000000"/>
                          </a:solidFill>
                          <a:effectLst/>
                          <a:latin typeface="+mn-lt"/>
                        </a:rPr>
                        <a:t>Transient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48307575"/>
                  </a:ext>
                </a:extLst>
              </a:tr>
              <a:tr h="190500">
                <a:tc vMerge="1">
                  <a:txBody>
                    <a:bodyPr/>
                    <a:lstStyle/>
                    <a:p>
                      <a:endParaRPr lang="en-US"/>
                    </a:p>
                  </a:txBody>
                  <a:tcPr/>
                </a:tc>
                <a:tc>
                  <a:txBody>
                    <a:bodyPr/>
                    <a:lstStyle/>
                    <a:p>
                      <a:pPr algn="ctr" rtl="0" fontAlgn="ctr"/>
                      <a:r>
                        <a:rPr lang="en-US" sz="1200" b="0" i="0" u="none" strike="noStrike">
                          <a:solidFill>
                            <a:srgbClr val="000000"/>
                          </a:solidFill>
                          <a:effectLst/>
                          <a:latin typeface="+mn-lt"/>
                        </a:rPr>
                        <a:t>Biasing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CBE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MEV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364910652"/>
                  </a:ext>
                </a:extLst>
              </a:tr>
              <a:tr h="323850">
                <a:tc gridSpan="2">
                  <a:txBody>
                    <a:bodyPr/>
                    <a:lstStyle/>
                    <a:p>
                      <a:pPr algn="ctr" rtl="0" fontAlgn="ctr"/>
                      <a:r>
                        <a:rPr lang="en-US" sz="1200" b="0" i="0" u="none" strike="noStrike">
                          <a:solidFill>
                            <a:srgbClr val="000000"/>
                          </a:solidFill>
                          <a:effectLst/>
                          <a:latin typeface="+mn-lt"/>
                        </a:rPr>
                        <a:t>Coatings BOL/EOL Biasing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algn="ctr" rtl="0" fontAlgn="ctr"/>
                      <a:r>
                        <a:rPr lang="en-US" sz="1200" b="0" i="0" u="none" strike="noStrike">
                          <a:solidFill>
                            <a:srgbClr val="000000"/>
                          </a:solidFill>
                          <a:effectLst/>
                          <a:latin typeface="+mn-lt"/>
                        </a:rPr>
                        <a:t>BOL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EOL + dust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BOL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EOL + dust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62830633"/>
                  </a:ext>
                </a:extLst>
              </a:tr>
              <a:tr h="323850">
                <a:tc rowSpan="4">
                  <a:txBody>
                    <a:bodyPr/>
                    <a:lstStyle/>
                    <a:p>
                      <a:pPr algn="ctr" rtl="0" fontAlgn="ctr"/>
                      <a:r>
                        <a:rPr lang="en-US" sz="1200" b="0" i="0" u="none" strike="noStrike">
                          <a:solidFill>
                            <a:srgbClr val="000000"/>
                          </a:solidFill>
                          <a:effectLst/>
                          <a:latin typeface="+mn-lt"/>
                        </a:rPr>
                        <a:t>Environment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Local Lunar Time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5:30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12:00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One Lunation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One Lunation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04503398"/>
                  </a:ext>
                </a:extLst>
              </a:tr>
              <a:tr h="190500">
                <a:tc vMerge="1">
                  <a:txBody>
                    <a:bodyPr/>
                    <a:lstStyle/>
                    <a:p>
                      <a:endParaRPr lang="en-US"/>
                    </a:p>
                  </a:txBody>
                  <a:tcPr/>
                </a:tc>
                <a:tc>
                  <a:txBody>
                    <a:bodyPr/>
                    <a:lstStyle/>
                    <a:p>
                      <a:pPr algn="ctr" rtl="0" fontAlgn="ctr"/>
                      <a:r>
                        <a:rPr lang="en-US" sz="1200" b="0" i="0" u="none" strike="noStrike">
                          <a:solidFill>
                            <a:srgbClr val="000000"/>
                          </a:solidFill>
                          <a:effectLst/>
                          <a:latin typeface="+mn-lt"/>
                        </a:rPr>
                        <a:t>Solar Heat Flux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1310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1426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1310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1426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5727315"/>
                  </a:ext>
                </a:extLst>
              </a:tr>
              <a:tr h="190500">
                <a:tc vMerge="1">
                  <a:txBody>
                    <a:bodyPr/>
                    <a:lstStyle/>
                    <a:p>
                      <a:endParaRPr lang="en-US"/>
                    </a:p>
                  </a:txBody>
                  <a:tcPr/>
                </a:tc>
                <a:tc>
                  <a:txBody>
                    <a:bodyPr/>
                    <a:lstStyle/>
                    <a:p>
                      <a:pPr algn="ctr" rtl="0" fontAlgn="ctr"/>
                      <a:r>
                        <a:rPr lang="en-US" sz="1200" b="0" i="0" u="none" strike="noStrike" dirty="0">
                          <a:solidFill>
                            <a:srgbClr val="000000"/>
                          </a:solidFill>
                          <a:effectLst/>
                          <a:latin typeface="+mn-lt"/>
                        </a:rPr>
                        <a:t>Lunar IR </a:t>
                      </a:r>
                      <a:r>
                        <a:rPr lang="en-US" sz="1200" b="0" i="0" u="none" strike="noStrike" dirty="0" err="1">
                          <a:solidFill>
                            <a:srgbClr val="000000"/>
                          </a:solidFill>
                          <a:effectLst/>
                          <a:latin typeface="+mn-lt"/>
                        </a:rPr>
                        <a:t>emiss</a:t>
                      </a:r>
                      <a:endParaRPr lang="en-US" sz="1200" b="0" i="0" u="none" strike="noStrike" dirty="0">
                        <a:solidFill>
                          <a:srgbClr val="000000"/>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0.95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0.98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0.95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0.98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54917810"/>
                  </a:ext>
                </a:extLst>
              </a:tr>
              <a:tr h="190500">
                <a:tc vMerge="1">
                  <a:txBody>
                    <a:bodyPr/>
                    <a:lstStyle/>
                    <a:p>
                      <a:endParaRPr lang="en-US"/>
                    </a:p>
                  </a:txBody>
                  <a:tcPr/>
                </a:tc>
                <a:tc>
                  <a:txBody>
                    <a:bodyPr/>
                    <a:lstStyle/>
                    <a:p>
                      <a:pPr algn="ctr" rtl="0" fontAlgn="ctr"/>
                      <a:r>
                        <a:rPr lang="en-US" sz="1200" b="0" i="0" u="none" strike="noStrike">
                          <a:solidFill>
                            <a:srgbClr val="000000"/>
                          </a:solidFill>
                          <a:effectLst/>
                          <a:latin typeface="+mn-lt"/>
                        </a:rPr>
                        <a:t>Lunar Albedo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0.47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0.53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0.47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01518872"/>
                  </a:ext>
                </a:extLst>
              </a:tr>
              <a:tr h="190500">
                <a:tc rowSpan="5">
                  <a:txBody>
                    <a:bodyPr/>
                    <a:lstStyle/>
                    <a:p>
                      <a:pPr algn="ctr" rtl="0" fontAlgn="ctr"/>
                      <a:r>
                        <a:rPr lang="en-US" sz="1200" b="0" i="0" u="none" strike="noStrike">
                          <a:solidFill>
                            <a:srgbClr val="000000"/>
                          </a:solidFill>
                          <a:effectLst/>
                          <a:latin typeface="+mn-lt"/>
                        </a:rPr>
                        <a:t>Spacecraft Attitude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Latitude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dirty="0">
                          <a:solidFill>
                            <a:srgbClr val="000000"/>
                          </a:solidFill>
                          <a:effectLst/>
                          <a:latin typeface="+mn-lt"/>
                        </a:rPr>
                        <a:t>90S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dirty="0">
                          <a:solidFill>
                            <a:srgbClr val="000000"/>
                          </a:solidFill>
                          <a:effectLst/>
                          <a:latin typeface="+mn-lt"/>
                        </a:rPr>
                        <a:t>83.5S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dirty="0">
                          <a:solidFill>
                            <a:srgbClr val="000000"/>
                          </a:solidFill>
                          <a:effectLst/>
                          <a:latin typeface="+mn-lt"/>
                        </a:rPr>
                        <a:t>90S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dirty="0">
                          <a:solidFill>
                            <a:srgbClr val="000000"/>
                          </a:solidFill>
                          <a:effectLst/>
                          <a:latin typeface="+mn-lt"/>
                        </a:rPr>
                        <a:t>83.5S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92339466"/>
                  </a:ext>
                </a:extLst>
              </a:tr>
              <a:tr h="190500">
                <a:tc vMerge="1">
                  <a:txBody>
                    <a:bodyPr/>
                    <a:lstStyle/>
                    <a:p>
                      <a:endParaRPr lang="en-US"/>
                    </a:p>
                  </a:txBody>
                  <a:tcPr/>
                </a:tc>
                <a:tc>
                  <a:txBody>
                    <a:bodyPr/>
                    <a:lstStyle/>
                    <a:p>
                      <a:pPr algn="ctr" rtl="0" fontAlgn="ctr"/>
                      <a:r>
                        <a:rPr lang="en-US" sz="1200" b="0" i="0" u="none" strike="noStrike">
                          <a:solidFill>
                            <a:srgbClr val="000000"/>
                          </a:solidFill>
                          <a:effectLst/>
                          <a:latin typeface="+mn-lt"/>
                        </a:rPr>
                        <a:t>Moon Abberation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1.543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1.543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27786637"/>
                  </a:ext>
                </a:extLst>
              </a:tr>
              <a:tr h="190500">
                <a:tc vMerge="1">
                  <a:txBody>
                    <a:bodyPr/>
                    <a:lstStyle/>
                    <a:p>
                      <a:endParaRPr lang="en-US"/>
                    </a:p>
                  </a:txBody>
                  <a:tcPr/>
                </a:tc>
                <a:tc>
                  <a:txBody>
                    <a:bodyPr/>
                    <a:lstStyle/>
                    <a:p>
                      <a:pPr algn="ctr" fontAlgn="ctr"/>
                      <a:r>
                        <a:rPr lang="en-US" sz="1200" b="0" i="0" u="none" strike="noStrike">
                          <a:solidFill>
                            <a:srgbClr val="000000"/>
                          </a:solidFill>
                          <a:effectLst/>
                          <a:latin typeface="+mn-lt"/>
                        </a:rPr>
                        <a:t>Surface Inclination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0514607"/>
                  </a:ext>
                </a:extLst>
              </a:tr>
              <a:tr h="190500">
                <a:tc vMerge="1">
                  <a:txBody>
                    <a:bodyPr/>
                    <a:lstStyle/>
                    <a:p>
                      <a:endParaRPr lang="en-US"/>
                    </a:p>
                  </a:txBody>
                  <a:tcPr/>
                </a:tc>
                <a:tc>
                  <a:txBody>
                    <a:bodyPr/>
                    <a:lstStyle/>
                    <a:p>
                      <a:pPr algn="ctr" fontAlgn="ctr"/>
                      <a:r>
                        <a:rPr lang="en-US" sz="1200" b="0" i="0" u="none" strike="noStrike">
                          <a:solidFill>
                            <a:srgbClr val="000000"/>
                          </a:solidFill>
                          <a:effectLst/>
                          <a:latin typeface="+mn-lt"/>
                        </a:rPr>
                        <a:t>Spacecraft Inclindation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16902513"/>
                  </a:ext>
                </a:extLst>
              </a:tr>
              <a:tr h="323850">
                <a:tc vMerge="1">
                  <a:txBody>
                    <a:bodyPr/>
                    <a:lstStyle/>
                    <a:p>
                      <a:endParaRPr lang="en-US"/>
                    </a:p>
                  </a:txBody>
                  <a:tcPr/>
                </a:tc>
                <a:tc>
                  <a:txBody>
                    <a:bodyPr/>
                    <a:lstStyle/>
                    <a:p>
                      <a:pPr algn="ctr" rtl="0" fontAlgn="ctr"/>
                      <a:r>
                        <a:rPr lang="en-US" sz="1200" b="0" i="0" u="none" strike="noStrike">
                          <a:solidFill>
                            <a:srgbClr val="000000"/>
                          </a:solidFill>
                          <a:effectLst/>
                          <a:latin typeface="+mn-lt"/>
                        </a:rPr>
                        <a:t>Effective Spacecraft Beta Angle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13.053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13.053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82719558"/>
                  </a:ext>
                </a:extLst>
              </a:tr>
              <a:tr h="190500">
                <a:tc gridSpan="2">
                  <a:txBody>
                    <a:bodyPr/>
                    <a:lstStyle/>
                    <a:p>
                      <a:pPr algn="ctr" rtl="0" fontAlgn="ctr"/>
                      <a:r>
                        <a:rPr lang="en-US" sz="1200" b="0" i="0" u="sng" strike="noStrike">
                          <a:solidFill>
                            <a:srgbClr val="0563C1"/>
                          </a:solidFill>
                          <a:effectLst/>
                          <a:latin typeface="+mn-lt"/>
                          <a:hlinkClick r:id="rId2"/>
                        </a:rPr>
                        <a:t>Bus Radiator Terrain Derate*</a:t>
                      </a:r>
                      <a:endParaRPr lang="en-US" sz="1200" b="0" i="0" u="sng" strike="noStrike">
                        <a:solidFill>
                          <a:srgbClr val="0563C1"/>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algn="ctr" rtl="0" fontAlgn="ctr"/>
                      <a:r>
                        <a:rPr lang="en-US" sz="1200" b="0" i="0" u="none" strike="noStrike">
                          <a:solidFill>
                            <a:srgbClr val="000000"/>
                          </a:solidFill>
                          <a:effectLst/>
                          <a:latin typeface="+mn-lt"/>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200" b="0" i="0" u="none" strike="noStrike" dirty="0">
                          <a:solidFill>
                            <a:srgbClr val="000000"/>
                          </a:solidFill>
                          <a:effectLst/>
                          <a:latin typeface="+mn-lt"/>
                        </a:rPr>
                        <a:t>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58444780"/>
                  </a:ext>
                </a:extLst>
              </a:tr>
            </a:tbl>
          </a:graphicData>
        </a:graphic>
      </p:graphicFrame>
    </p:spTree>
    <p:extLst>
      <p:ext uri="{BB962C8B-B14F-4D97-AF65-F5344CB8AC3E}">
        <p14:creationId xmlns:p14="http://schemas.microsoft.com/office/powerpoint/2010/main" val="2123025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P4">
            <a:hlinkClick r:id="" action="ppaction://media"/>
            <a:extLst>
              <a:ext uri="{FF2B5EF4-FFF2-40B4-BE49-F238E27FC236}">
                <a16:creationId xmlns:a16="http://schemas.microsoft.com/office/drawing/2014/main" id="{481D5D6B-9573-B001-15E5-0C61FD489AF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8857" y="944725"/>
            <a:ext cx="10858500" cy="5094746"/>
          </a:xfrm>
          <a:prstGeom prst="rect">
            <a:avLst/>
          </a:prstGeom>
        </p:spPr>
      </p:pic>
      <p:pic>
        <p:nvPicPr>
          <p:cNvPr id="2" name="Picture 1"/>
          <p:cNvPicPr>
            <a:picLocks noChangeAspect="1"/>
          </p:cNvPicPr>
          <p:nvPr/>
        </p:nvPicPr>
        <p:blipFill>
          <a:blip r:embed="rId5"/>
          <a:stretch>
            <a:fillRect/>
          </a:stretch>
        </p:blipFill>
        <p:spPr>
          <a:xfrm>
            <a:off x="7685454" y="986790"/>
            <a:ext cx="4279055" cy="4968240"/>
          </a:xfrm>
          <a:prstGeom prst="rect">
            <a:avLst/>
          </a:prstGeom>
        </p:spPr>
      </p:pic>
      <p:sp>
        <p:nvSpPr>
          <p:cNvPr id="6" name="Title 5">
            <a:extLst>
              <a:ext uri="{FF2B5EF4-FFF2-40B4-BE49-F238E27FC236}">
                <a16:creationId xmlns:a16="http://schemas.microsoft.com/office/drawing/2014/main" id="{260B53BB-8EC2-A13E-BF89-381E9D3EE8FC}"/>
              </a:ext>
            </a:extLst>
          </p:cNvPr>
          <p:cNvSpPr>
            <a:spLocks noGrp="1"/>
          </p:cNvSpPr>
          <p:nvPr>
            <p:ph type="title"/>
          </p:nvPr>
        </p:nvSpPr>
        <p:spPr/>
        <p:txBody>
          <a:bodyPr/>
          <a:lstStyle/>
          <a:p>
            <a:r>
              <a:rPr lang="en-US" dirty="0"/>
              <a:t>Hot Operational Thermal Transient</a:t>
            </a:r>
          </a:p>
        </p:txBody>
      </p:sp>
      <p:sp>
        <p:nvSpPr>
          <p:cNvPr id="50" name="Rectangle 49">
            <a:extLst>
              <a:ext uri="{FF2B5EF4-FFF2-40B4-BE49-F238E27FC236}">
                <a16:creationId xmlns:a16="http://schemas.microsoft.com/office/drawing/2014/main" id="{0BC02349-8044-608D-B825-C1A9729C168E}"/>
              </a:ext>
            </a:extLst>
          </p:cNvPr>
          <p:cNvSpPr/>
          <p:nvPr/>
        </p:nvSpPr>
        <p:spPr bwMode="auto">
          <a:xfrm>
            <a:off x="8131456" y="1520544"/>
            <a:ext cx="895048" cy="1340844"/>
          </a:xfrm>
          <a:prstGeom prst="rect">
            <a:avLst/>
          </a:prstGeom>
          <a:solidFill>
            <a:schemeClr val="tx1">
              <a:lumMod val="75000"/>
              <a:lumOff val="25000"/>
              <a:alpha val="20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21771" tIns="10886" rIns="21771" bIns="10886" numCol="1" rtlCol="0" anchor="t" anchorCtr="0" compatLnSpc="1">
            <a:prstTxWarp prst="textNoShape">
              <a:avLst/>
            </a:prstTxWarp>
          </a:bodyPr>
          <a:lstStyle/>
          <a:p>
            <a:pPr defTabSz="217719" eaLnBrk="0" fontAlgn="base" hangingPunct="0">
              <a:spcBef>
                <a:spcPct val="0"/>
              </a:spcBef>
              <a:spcAft>
                <a:spcPct val="0"/>
              </a:spcAft>
            </a:pPr>
            <a:endParaRPr lang="en-US" sz="571">
              <a:solidFill>
                <a:srgbClr val="000000"/>
              </a:solidFill>
              <a:latin typeface="Arial" charset="0"/>
              <a:ea typeface="ＭＳ Ｐゴシック" charset="0"/>
              <a:cs typeface="ＭＳ Ｐゴシック" charset="0"/>
            </a:endParaRPr>
          </a:p>
        </p:txBody>
      </p:sp>
      <p:sp>
        <p:nvSpPr>
          <p:cNvPr id="51" name="Rectangle 50">
            <a:extLst>
              <a:ext uri="{FF2B5EF4-FFF2-40B4-BE49-F238E27FC236}">
                <a16:creationId xmlns:a16="http://schemas.microsoft.com/office/drawing/2014/main" id="{291D6969-7AE1-BB33-3E14-84356F6D1BC8}"/>
              </a:ext>
            </a:extLst>
          </p:cNvPr>
          <p:cNvSpPr/>
          <p:nvPr/>
        </p:nvSpPr>
        <p:spPr bwMode="auto">
          <a:xfrm>
            <a:off x="10810551" y="1522704"/>
            <a:ext cx="895048" cy="1340844"/>
          </a:xfrm>
          <a:prstGeom prst="rect">
            <a:avLst/>
          </a:prstGeom>
          <a:solidFill>
            <a:schemeClr val="tx1">
              <a:lumMod val="75000"/>
              <a:lumOff val="25000"/>
              <a:alpha val="20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21771" tIns="10886" rIns="21771" bIns="10886" numCol="1" rtlCol="0" anchor="t" anchorCtr="0" compatLnSpc="1">
            <a:prstTxWarp prst="textNoShape">
              <a:avLst/>
            </a:prstTxWarp>
          </a:bodyPr>
          <a:lstStyle/>
          <a:p>
            <a:pPr defTabSz="217719" eaLnBrk="0" fontAlgn="base" hangingPunct="0">
              <a:spcBef>
                <a:spcPct val="0"/>
              </a:spcBef>
              <a:spcAft>
                <a:spcPct val="0"/>
              </a:spcAft>
            </a:pPr>
            <a:endParaRPr lang="en-US" sz="571">
              <a:solidFill>
                <a:srgbClr val="000000"/>
              </a:solidFill>
              <a:latin typeface="Arial" charset="0"/>
              <a:ea typeface="ＭＳ Ｐゴシック" charset="0"/>
              <a:cs typeface="ＭＳ Ｐゴシック" charset="0"/>
            </a:endParaRPr>
          </a:p>
        </p:txBody>
      </p:sp>
      <p:sp>
        <p:nvSpPr>
          <p:cNvPr id="52" name="Rectangle 51">
            <a:extLst>
              <a:ext uri="{FF2B5EF4-FFF2-40B4-BE49-F238E27FC236}">
                <a16:creationId xmlns:a16="http://schemas.microsoft.com/office/drawing/2014/main" id="{EF8A6099-8397-652D-4D44-FCDD6F026108}"/>
              </a:ext>
            </a:extLst>
          </p:cNvPr>
          <p:cNvSpPr/>
          <p:nvPr/>
        </p:nvSpPr>
        <p:spPr bwMode="auto">
          <a:xfrm>
            <a:off x="8131456" y="4025900"/>
            <a:ext cx="895047" cy="1169869"/>
          </a:xfrm>
          <a:prstGeom prst="rect">
            <a:avLst/>
          </a:prstGeom>
          <a:solidFill>
            <a:schemeClr val="tx1">
              <a:lumMod val="75000"/>
              <a:lumOff val="25000"/>
              <a:alpha val="20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21771" tIns="10886" rIns="21771" bIns="10886" numCol="1" rtlCol="0" anchor="t" anchorCtr="0" compatLnSpc="1">
            <a:prstTxWarp prst="textNoShape">
              <a:avLst/>
            </a:prstTxWarp>
          </a:bodyPr>
          <a:lstStyle/>
          <a:p>
            <a:pPr defTabSz="217719" eaLnBrk="0" fontAlgn="base" hangingPunct="0">
              <a:spcBef>
                <a:spcPct val="0"/>
              </a:spcBef>
              <a:spcAft>
                <a:spcPct val="0"/>
              </a:spcAft>
            </a:pPr>
            <a:endParaRPr lang="en-US" sz="571">
              <a:solidFill>
                <a:srgbClr val="000000"/>
              </a:solidFill>
              <a:latin typeface="Arial" charset="0"/>
              <a:ea typeface="ＭＳ Ｐゴシック" charset="0"/>
              <a:cs typeface="ＭＳ Ｐゴシック" charset="0"/>
            </a:endParaRPr>
          </a:p>
        </p:txBody>
      </p:sp>
      <p:sp>
        <p:nvSpPr>
          <p:cNvPr id="53" name="Rectangle 52">
            <a:extLst>
              <a:ext uri="{FF2B5EF4-FFF2-40B4-BE49-F238E27FC236}">
                <a16:creationId xmlns:a16="http://schemas.microsoft.com/office/drawing/2014/main" id="{F09D8B0F-433C-0E9A-B1A4-E03DA1D9654C}"/>
              </a:ext>
            </a:extLst>
          </p:cNvPr>
          <p:cNvSpPr/>
          <p:nvPr/>
        </p:nvSpPr>
        <p:spPr bwMode="auto">
          <a:xfrm>
            <a:off x="10813575" y="4025900"/>
            <a:ext cx="892024" cy="1172029"/>
          </a:xfrm>
          <a:prstGeom prst="rect">
            <a:avLst/>
          </a:prstGeom>
          <a:solidFill>
            <a:schemeClr val="tx1">
              <a:lumMod val="75000"/>
              <a:lumOff val="25000"/>
              <a:alpha val="20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21771" tIns="10886" rIns="21771" bIns="10886" numCol="1" rtlCol="0" anchor="t" anchorCtr="0" compatLnSpc="1">
            <a:prstTxWarp prst="textNoShape">
              <a:avLst/>
            </a:prstTxWarp>
          </a:bodyPr>
          <a:lstStyle/>
          <a:p>
            <a:pPr defTabSz="217719" eaLnBrk="0" fontAlgn="base" hangingPunct="0">
              <a:spcBef>
                <a:spcPct val="0"/>
              </a:spcBef>
              <a:spcAft>
                <a:spcPct val="0"/>
              </a:spcAft>
            </a:pPr>
            <a:endParaRPr lang="en-US" sz="571">
              <a:solidFill>
                <a:srgbClr val="000000"/>
              </a:solidFill>
              <a:latin typeface="Arial" charset="0"/>
              <a:ea typeface="ＭＳ Ｐゴシック" charset="0"/>
              <a:cs typeface="ＭＳ Ｐゴシック" charset="0"/>
            </a:endParaRPr>
          </a:p>
        </p:txBody>
      </p:sp>
      <p:grpSp>
        <p:nvGrpSpPr>
          <p:cNvPr id="48" name="Group 47">
            <a:extLst>
              <a:ext uri="{FF2B5EF4-FFF2-40B4-BE49-F238E27FC236}">
                <a16:creationId xmlns:a16="http://schemas.microsoft.com/office/drawing/2014/main" id="{265884A4-961C-CE57-634B-BE5D7F89F2B1}"/>
              </a:ext>
            </a:extLst>
          </p:cNvPr>
          <p:cNvGrpSpPr/>
          <p:nvPr/>
        </p:nvGrpSpPr>
        <p:grpSpPr>
          <a:xfrm>
            <a:off x="8134803" y="1521732"/>
            <a:ext cx="3629" cy="3676196"/>
            <a:chOff x="34166175" y="6391275"/>
            <a:chExt cx="15240" cy="15440025"/>
          </a:xfrm>
        </p:grpSpPr>
        <p:grpSp>
          <p:nvGrpSpPr>
            <p:cNvPr id="42" name="Group 41">
              <a:extLst>
                <a:ext uri="{FF2B5EF4-FFF2-40B4-BE49-F238E27FC236}">
                  <a16:creationId xmlns:a16="http://schemas.microsoft.com/office/drawing/2014/main" id="{A8D715FD-A60F-2E0F-C148-EBC299D4B54D}"/>
                </a:ext>
              </a:extLst>
            </p:cNvPr>
            <p:cNvGrpSpPr/>
            <p:nvPr/>
          </p:nvGrpSpPr>
          <p:grpSpPr>
            <a:xfrm>
              <a:off x="34166175" y="6391275"/>
              <a:ext cx="0" cy="5635625"/>
              <a:chOff x="34007425" y="6391275"/>
              <a:chExt cx="0" cy="5635625"/>
            </a:xfrm>
          </p:grpSpPr>
          <p:cxnSp>
            <p:nvCxnSpPr>
              <p:cNvPr id="33" name="Straight Arrow Connector 32">
                <a:extLst>
                  <a:ext uri="{FF2B5EF4-FFF2-40B4-BE49-F238E27FC236}">
                    <a16:creationId xmlns:a16="http://schemas.microsoft.com/office/drawing/2014/main" id="{2F8893A9-BFF4-CD91-3053-7D27519DD1DC}"/>
                  </a:ext>
                </a:extLst>
              </p:cNvPr>
              <p:cNvCxnSpPr>
                <a:cxnSpLocks/>
              </p:cNvCxnSpPr>
              <p:nvPr/>
            </p:nvCxnSpPr>
            <p:spPr bwMode="auto">
              <a:xfrm>
                <a:off x="34007425" y="6391275"/>
                <a:ext cx="0" cy="5410200"/>
              </a:xfrm>
              <a:prstGeom prst="straightConnector1">
                <a:avLst/>
              </a:prstGeom>
              <a:ln w="19050">
                <a:solidFill>
                  <a:schemeClr val="accent2">
                    <a:shade val="95000"/>
                    <a:satMod val="105000"/>
                    <a:alpha val="40000"/>
                  </a:schemeClr>
                </a:solidFill>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1">
                <a:schemeClr val="accent2"/>
              </a:lnRef>
              <a:fillRef idx="0">
                <a:schemeClr val="accent2"/>
              </a:fillRef>
              <a:effectRef idx="0">
                <a:schemeClr val="accent2"/>
              </a:effectRef>
              <a:fontRef idx="minor">
                <a:schemeClr val="tx1"/>
              </a:fontRef>
            </p:style>
          </p:cxnSp>
          <p:cxnSp>
            <p:nvCxnSpPr>
              <p:cNvPr id="36" name="Straight Arrow Connector 35">
                <a:extLst>
                  <a:ext uri="{FF2B5EF4-FFF2-40B4-BE49-F238E27FC236}">
                    <a16:creationId xmlns:a16="http://schemas.microsoft.com/office/drawing/2014/main" id="{1EA7F9D0-F9EC-95A5-0231-F3FFCBDCE903}"/>
                  </a:ext>
                </a:extLst>
              </p:cNvPr>
              <p:cNvCxnSpPr>
                <a:cxnSpLocks/>
              </p:cNvCxnSpPr>
              <p:nvPr/>
            </p:nvCxnSpPr>
            <p:spPr bwMode="auto">
              <a:xfrm>
                <a:off x="34007425" y="11801475"/>
                <a:ext cx="0" cy="225425"/>
              </a:xfrm>
              <a:prstGeom prst="straightConnector1">
                <a:avLst/>
              </a:prstGeom>
              <a:ln w="19050">
                <a:headEnd type="none" w="med" len="med"/>
                <a:tailEnd type="triangl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1">
                <a:schemeClr val="accent2"/>
              </a:lnRef>
              <a:fillRef idx="0">
                <a:schemeClr val="accent2"/>
              </a:fillRef>
              <a:effectRef idx="0">
                <a:schemeClr val="accent2"/>
              </a:effectRef>
              <a:fontRef idx="minor">
                <a:schemeClr val="tx1"/>
              </a:fontRef>
            </p:style>
          </p:cxnSp>
        </p:grpSp>
        <p:grpSp>
          <p:nvGrpSpPr>
            <p:cNvPr id="43" name="Group 42">
              <a:extLst>
                <a:ext uri="{FF2B5EF4-FFF2-40B4-BE49-F238E27FC236}">
                  <a16:creationId xmlns:a16="http://schemas.microsoft.com/office/drawing/2014/main" id="{0F489A8C-6C50-945B-A084-C3FB259F2683}"/>
                </a:ext>
              </a:extLst>
            </p:cNvPr>
            <p:cNvGrpSpPr/>
            <p:nvPr/>
          </p:nvGrpSpPr>
          <p:grpSpPr>
            <a:xfrm>
              <a:off x="34181415" y="16908780"/>
              <a:ext cx="0" cy="4922520"/>
              <a:chOff x="34007425" y="6418580"/>
              <a:chExt cx="0" cy="4922520"/>
            </a:xfrm>
          </p:grpSpPr>
          <p:cxnSp>
            <p:nvCxnSpPr>
              <p:cNvPr id="44" name="Straight Arrow Connector 43">
                <a:extLst>
                  <a:ext uri="{FF2B5EF4-FFF2-40B4-BE49-F238E27FC236}">
                    <a16:creationId xmlns:a16="http://schemas.microsoft.com/office/drawing/2014/main" id="{BC3E900B-70C1-02DA-CE7A-80BC0A242E47}"/>
                  </a:ext>
                </a:extLst>
              </p:cNvPr>
              <p:cNvCxnSpPr>
                <a:cxnSpLocks/>
              </p:cNvCxnSpPr>
              <p:nvPr/>
            </p:nvCxnSpPr>
            <p:spPr bwMode="auto">
              <a:xfrm>
                <a:off x="34007425" y="6418580"/>
                <a:ext cx="0" cy="4640580"/>
              </a:xfrm>
              <a:prstGeom prst="straightConnector1">
                <a:avLst/>
              </a:prstGeom>
              <a:ln w="19050">
                <a:solidFill>
                  <a:schemeClr val="accent2">
                    <a:shade val="95000"/>
                    <a:satMod val="105000"/>
                    <a:alpha val="40000"/>
                  </a:schemeClr>
                </a:solidFill>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1">
                <a:schemeClr val="accent2"/>
              </a:lnRef>
              <a:fillRef idx="0">
                <a:schemeClr val="accent2"/>
              </a:fillRef>
              <a:effectRef idx="0">
                <a:schemeClr val="accent2"/>
              </a:effectRef>
              <a:fontRef idx="minor">
                <a:schemeClr val="tx1"/>
              </a:fontRef>
            </p:style>
          </p:cxnSp>
          <p:cxnSp>
            <p:nvCxnSpPr>
              <p:cNvPr id="45" name="Straight Arrow Connector 44">
                <a:extLst>
                  <a:ext uri="{FF2B5EF4-FFF2-40B4-BE49-F238E27FC236}">
                    <a16:creationId xmlns:a16="http://schemas.microsoft.com/office/drawing/2014/main" id="{D6EC4CE3-7D89-5848-A68E-C2F956A675E6}"/>
                  </a:ext>
                </a:extLst>
              </p:cNvPr>
              <p:cNvCxnSpPr>
                <a:cxnSpLocks/>
              </p:cNvCxnSpPr>
              <p:nvPr/>
            </p:nvCxnSpPr>
            <p:spPr bwMode="auto">
              <a:xfrm>
                <a:off x="34007425" y="11115675"/>
                <a:ext cx="0" cy="225425"/>
              </a:xfrm>
              <a:prstGeom prst="straightConnector1">
                <a:avLst/>
              </a:prstGeom>
              <a:ln w="19050">
                <a:headEnd type="none" w="med" len="med"/>
                <a:tailEnd type="triangl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1">
                <a:schemeClr val="accent2"/>
              </a:lnRef>
              <a:fillRef idx="0">
                <a:schemeClr val="accent2"/>
              </a:fillRef>
              <a:effectRef idx="0">
                <a:schemeClr val="accent2"/>
              </a:effectRef>
              <a:fontRef idx="minor">
                <a:schemeClr val="tx1"/>
              </a:fontRef>
            </p:style>
          </p:cxnSp>
        </p:grpSp>
      </p:grpSp>
      <p:sp>
        <p:nvSpPr>
          <p:cNvPr id="16" name="Slide Number Placeholder 2"/>
          <p:cNvSpPr>
            <a:spLocks noGrp="1"/>
          </p:cNvSpPr>
          <p:nvPr>
            <p:ph type="sldNum" sz="quarter" idx="10"/>
          </p:nvPr>
        </p:nvSpPr>
        <p:spPr>
          <a:xfrm>
            <a:off x="11324167" y="6448425"/>
            <a:ext cx="478367" cy="228600"/>
          </a:xfrm>
        </p:spPr>
        <p:txBody>
          <a:bodyPr/>
          <a:lstStyle/>
          <a:p>
            <a:pPr>
              <a:defRPr/>
            </a:pPr>
            <a:r>
              <a:rPr lang="en-US" altLang="en-US" dirty="0"/>
              <a:t>10</a:t>
            </a:r>
          </a:p>
        </p:txBody>
      </p:sp>
    </p:spTree>
    <p:extLst>
      <p:ext uri="{BB962C8B-B14F-4D97-AF65-F5344CB8AC3E}">
        <p14:creationId xmlns:p14="http://schemas.microsoft.com/office/powerpoint/2010/main" val="2859684517"/>
      </p:ext>
    </p:extLst>
  </p:cSld>
  <p:clrMapOvr>
    <a:masterClrMapping/>
  </p:clrMapOvr>
  <p:transition spd="slow" advClick="0" advTm="8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999" fill="hold"/>
                                        <p:tgtEl>
                                          <p:spTgt spid="23"/>
                                        </p:tgtEl>
                                      </p:cBhvr>
                                    </p:cmd>
                                  </p:childTnLst>
                                </p:cTn>
                              </p:par>
                              <p:par>
                                <p:cTn id="7" presetID="42" presetClass="path" presetSubtype="0" fill="hold" nodeType="withEffect">
                                  <p:stCondLst>
                                    <p:cond delay="0"/>
                                  </p:stCondLst>
                                  <p:childTnLst>
                                    <p:animMotion origin="layout" path="M 2.87698E-7 -4.02116E-6 L 0.293 0.00017 " pathEditMode="relative" rAng="0" ptsTypes="AA">
                                      <p:cBhvr>
                                        <p:cTn id="8" dur="84990" fill="hold"/>
                                        <p:tgtEl>
                                          <p:spTgt spid="48"/>
                                        </p:tgtEl>
                                        <p:attrNameLst>
                                          <p:attrName>ppt_x</p:attrName>
                                          <p:attrName>ppt_y</p:attrName>
                                        </p:attrNameLst>
                                      </p:cBhvr>
                                      <p:rCtr x="14648" y="6"/>
                                    </p:animMotion>
                                  </p:childTnLst>
                                </p:cTn>
                              </p:par>
                            </p:childTnLst>
                          </p:cTn>
                        </p:par>
                      </p:childTnLst>
                    </p:cTn>
                  </p:par>
                  <p:par>
                    <p:cTn id="9" fill="hold">
                      <p:stCondLst>
                        <p:cond delay="indefinite"/>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6DB5D5-9417-2D62-C4B1-63482ECE8901}"/>
              </a:ext>
            </a:extLst>
          </p:cNvPr>
          <p:cNvSpPr>
            <a:spLocks noGrp="1"/>
          </p:cNvSpPr>
          <p:nvPr>
            <p:ph idx="1"/>
          </p:nvPr>
        </p:nvSpPr>
        <p:spPr>
          <a:xfrm>
            <a:off x="67854" y="1103522"/>
            <a:ext cx="3394523" cy="4532262"/>
          </a:xfrm>
        </p:spPr>
        <p:txBody>
          <a:bodyPr lIns="91440" tIns="45720" rIns="91440" bIns="45720" anchor="t"/>
          <a:lstStyle/>
          <a:p>
            <a:pPr marL="115570"/>
            <a:r>
              <a:rPr lang="en-US" sz="1400" dirty="0">
                <a:cs typeface="Arial"/>
              </a:rPr>
              <a:t>Steady state predicts are conservative compared to transient predicts</a:t>
            </a:r>
          </a:p>
          <a:p>
            <a:pPr marL="401320" lvl="1"/>
            <a:r>
              <a:rPr lang="en-US" sz="1400" dirty="0">
                <a:cs typeface="Arial"/>
              </a:rPr>
              <a:t>Hot Op does not include </a:t>
            </a:r>
            <a:r>
              <a:rPr lang="en-US" sz="1400" dirty="0" err="1">
                <a:cs typeface="Arial"/>
              </a:rPr>
              <a:t>comms</a:t>
            </a:r>
            <a:r>
              <a:rPr lang="en-US" sz="1400" dirty="0">
                <a:cs typeface="Arial"/>
              </a:rPr>
              <a:t> session</a:t>
            </a:r>
          </a:p>
          <a:p>
            <a:pPr marL="115570"/>
            <a:r>
              <a:rPr lang="en-US" sz="1400" dirty="0">
                <a:cs typeface="Arial"/>
              </a:rPr>
              <a:t>Solar array limit violation is being addressed via testing and with the vendor</a:t>
            </a:r>
          </a:p>
        </p:txBody>
      </p:sp>
      <p:sp>
        <p:nvSpPr>
          <p:cNvPr id="3" name="Slide Number Placeholder 2">
            <a:extLst>
              <a:ext uri="{FF2B5EF4-FFF2-40B4-BE49-F238E27FC236}">
                <a16:creationId xmlns:a16="http://schemas.microsoft.com/office/drawing/2014/main" id="{2F11063D-BF75-EB2E-A44B-30716EC66BF7}"/>
              </a:ext>
            </a:extLst>
          </p:cNvPr>
          <p:cNvSpPr>
            <a:spLocks noGrp="1"/>
          </p:cNvSpPr>
          <p:nvPr>
            <p:ph type="sldNum" sz="quarter" idx="10"/>
          </p:nvPr>
        </p:nvSpPr>
        <p:spPr/>
        <p:txBody>
          <a:bodyPr/>
          <a:lstStyle/>
          <a:p>
            <a:pPr>
              <a:defRPr/>
            </a:pPr>
            <a:fld id="{5E249F5E-BD16-4F68-BCA4-33369FC9D61D}" type="slidenum">
              <a:rPr lang="en-US" altLang="en-US" smtClean="0"/>
              <a:pPr>
                <a:defRPr/>
              </a:pPr>
              <a:t>12</a:t>
            </a:fld>
            <a:endParaRPr lang="en-US" altLang="en-US"/>
          </a:p>
        </p:txBody>
      </p:sp>
      <p:sp>
        <p:nvSpPr>
          <p:cNvPr id="4" name="Title 3">
            <a:extLst>
              <a:ext uri="{FF2B5EF4-FFF2-40B4-BE49-F238E27FC236}">
                <a16:creationId xmlns:a16="http://schemas.microsoft.com/office/drawing/2014/main" id="{39495038-4FFB-D4FD-B341-B01E900B1027}"/>
              </a:ext>
            </a:extLst>
          </p:cNvPr>
          <p:cNvSpPr>
            <a:spLocks noGrp="1"/>
          </p:cNvSpPr>
          <p:nvPr>
            <p:ph type="title"/>
          </p:nvPr>
        </p:nvSpPr>
        <p:spPr/>
        <p:txBody>
          <a:bodyPr/>
          <a:lstStyle/>
          <a:p>
            <a:r>
              <a:rPr lang="en-US"/>
              <a:t>Steady State Results</a:t>
            </a:r>
          </a:p>
        </p:txBody>
      </p:sp>
      <p:graphicFrame>
        <p:nvGraphicFramePr>
          <p:cNvPr id="8" name="Table 7">
            <a:extLst>
              <a:ext uri="{FF2B5EF4-FFF2-40B4-BE49-F238E27FC236}">
                <a16:creationId xmlns:a16="http://schemas.microsoft.com/office/drawing/2014/main" id="{373661C1-8AFA-E52D-7BA0-863598CCB4A3}"/>
              </a:ext>
            </a:extLst>
          </p:cNvPr>
          <p:cNvGraphicFramePr>
            <a:graphicFrameLocks noGrp="1"/>
          </p:cNvGraphicFramePr>
          <p:nvPr>
            <p:extLst>
              <p:ext uri="{D42A27DB-BD31-4B8C-83A1-F6EECF244321}">
                <p14:modId xmlns:p14="http://schemas.microsoft.com/office/powerpoint/2010/main" val="2181653212"/>
              </p:ext>
            </p:extLst>
          </p:nvPr>
        </p:nvGraphicFramePr>
        <p:xfrm>
          <a:off x="3463556" y="1137062"/>
          <a:ext cx="4845785" cy="4517539"/>
        </p:xfrm>
        <a:graphic>
          <a:graphicData uri="http://schemas.openxmlformats.org/drawingml/2006/table">
            <a:tbl>
              <a:tblPr/>
              <a:tblGrid>
                <a:gridCol w="1690391">
                  <a:extLst>
                    <a:ext uri="{9D8B030D-6E8A-4147-A177-3AD203B41FA5}">
                      <a16:colId xmlns:a16="http://schemas.microsoft.com/office/drawing/2014/main" val="3035504151"/>
                    </a:ext>
                  </a:extLst>
                </a:gridCol>
                <a:gridCol w="416097">
                  <a:extLst>
                    <a:ext uri="{9D8B030D-6E8A-4147-A177-3AD203B41FA5}">
                      <a16:colId xmlns:a16="http://schemas.microsoft.com/office/drawing/2014/main" val="186680796"/>
                    </a:ext>
                  </a:extLst>
                </a:gridCol>
                <a:gridCol w="416097">
                  <a:extLst>
                    <a:ext uri="{9D8B030D-6E8A-4147-A177-3AD203B41FA5}">
                      <a16:colId xmlns:a16="http://schemas.microsoft.com/office/drawing/2014/main" val="3567419118"/>
                    </a:ext>
                  </a:extLst>
                </a:gridCol>
                <a:gridCol w="580800">
                  <a:extLst>
                    <a:ext uri="{9D8B030D-6E8A-4147-A177-3AD203B41FA5}">
                      <a16:colId xmlns:a16="http://schemas.microsoft.com/office/drawing/2014/main" val="445518237"/>
                    </a:ext>
                  </a:extLst>
                </a:gridCol>
                <a:gridCol w="580800">
                  <a:extLst>
                    <a:ext uri="{9D8B030D-6E8A-4147-A177-3AD203B41FA5}">
                      <a16:colId xmlns:a16="http://schemas.microsoft.com/office/drawing/2014/main" val="2136552216"/>
                    </a:ext>
                  </a:extLst>
                </a:gridCol>
                <a:gridCol w="580800">
                  <a:extLst>
                    <a:ext uri="{9D8B030D-6E8A-4147-A177-3AD203B41FA5}">
                      <a16:colId xmlns:a16="http://schemas.microsoft.com/office/drawing/2014/main" val="2078163356"/>
                    </a:ext>
                  </a:extLst>
                </a:gridCol>
                <a:gridCol w="580800">
                  <a:extLst>
                    <a:ext uri="{9D8B030D-6E8A-4147-A177-3AD203B41FA5}">
                      <a16:colId xmlns:a16="http://schemas.microsoft.com/office/drawing/2014/main" val="4218066507"/>
                    </a:ext>
                  </a:extLst>
                </a:gridCol>
              </a:tblGrid>
              <a:tr h="214772">
                <a:tc rowSpan="3">
                  <a:txBody>
                    <a:bodyPr/>
                    <a:lstStyle/>
                    <a:p>
                      <a:pPr algn="ctr" fontAlgn="ctr"/>
                      <a:r>
                        <a:rPr lang="en-US" sz="1200" b="1" i="0" u="none" strike="noStrike" dirty="0">
                          <a:solidFill>
                            <a:srgbClr val="000000"/>
                          </a:solidFill>
                          <a:effectLst/>
                          <a:latin typeface="Calibri" panose="020F0502020204030204" pitchFamily="34" charset="0"/>
                        </a:rPr>
                        <a:t>Description</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gridSpan="2">
                  <a:txBody>
                    <a:bodyPr/>
                    <a:lstStyle/>
                    <a:p>
                      <a:pPr algn="ctr" fontAlgn="ctr"/>
                      <a:r>
                        <a:rPr lang="en-US" sz="1200" b="1" i="0" u="none" strike="noStrike" dirty="0">
                          <a:solidFill>
                            <a:srgbClr val="000000"/>
                          </a:solidFill>
                          <a:effectLst/>
                          <a:latin typeface="Calibri" panose="020F0502020204030204" pitchFamily="34" charset="0"/>
                        </a:rPr>
                        <a:t>Op Limits</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hMerge="1">
                  <a:txBody>
                    <a:bodyPr/>
                    <a:lstStyle/>
                    <a:p>
                      <a:endParaRPr lang="en-US"/>
                    </a:p>
                  </a:txBody>
                  <a:tcPr/>
                </a:tc>
                <a:tc gridSpan="2">
                  <a:txBody>
                    <a:bodyPr/>
                    <a:lstStyle/>
                    <a:p>
                      <a:pPr algn="ctr" fontAlgn="ctr"/>
                      <a:r>
                        <a:rPr lang="en-US" sz="1200" b="1" i="0" u="none" strike="noStrike">
                          <a:solidFill>
                            <a:srgbClr val="000000"/>
                          </a:solidFill>
                          <a:effectLst/>
                          <a:latin typeface="Calibri" panose="020F0502020204030204" pitchFamily="34" charset="0"/>
                        </a:rPr>
                        <a:t>Cold Op SS</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200" b="1" i="0" u="none" strike="noStrike" dirty="0">
                          <a:solidFill>
                            <a:srgbClr val="000000"/>
                          </a:solidFill>
                          <a:effectLst/>
                          <a:latin typeface="Calibri" panose="020F0502020204030204" pitchFamily="34" charset="0"/>
                        </a:rPr>
                        <a:t>Hot Op SS</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864360885"/>
                  </a:ext>
                </a:extLst>
              </a:tr>
              <a:tr h="153295">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algn="ctr" fontAlgn="ctr"/>
                      <a:r>
                        <a:rPr lang="en-US" sz="1200" b="1" i="0" u="none" strike="noStrike">
                          <a:solidFill>
                            <a:srgbClr val="000000"/>
                          </a:solidFill>
                          <a:effectLst/>
                          <a:latin typeface="Calibri" panose="020F0502020204030204" pitchFamily="34" charset="0"/>
                        </a:rPr>
                        <a:t>Predict</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1" i="0" u="none" strike="noStrike">
                          <a:solidFill>
                            <a:srgbClr val="000000"/>
                          </a:solidFill>
                          <a:effectLst/>
                          <a:latin typeface="Calibri" panose="020F0502020204030204" pitchFamily="34" charset="0"/>
                        </a:rPr>
                        <a:t>Margin</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1" i="0" u="none" strike="noStrike">
                          <a:solidFill>
                            <a:srgbClr val="000000"/>
                          </a:solidFill>
                          <a:effectLst/>
                          <a:latin typeface="Calibri" panose="020F0502020204030204" pitchFamily="34" charset="0"/>
                        </a:rPr>
                        <a:t>Predict</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1" i="0" u="none" strike="noStrike">
                          <a:solidFill>
                            <a:srgbClr val="000000"/>
                          </a:solidFill>
                          <a:effectLst/>
                          <a:latin typeface="Calibri" panose="020F0502020204030204" pitchFamily="34" charset="0"/>
                        </a:rPr>
                        <a:t>Margin</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0849850"/>
                  </a:ext>
                </a:extLst>
              </a:tr>
              <a:tr h="159682">
                <a:tc vMerge="1">
                  <a:txBody>
                    <a:bodyPr/>
                    <a:lstStyle/>
                    <a:p>
                      <a:endParaRPr lang="en-US"/>
                    </a:p>
                  </a:txBody>
                  <a:tcPr/>
                </a:tc>
                <a:tc>
                  <a:txBody>
                    <a:bodyPr/>
                    <a:lstStyle/>
                    <a:p>
                      <a:pPr algn="ctr" fontAlgn="ctr"/>
                      <a:r>
                        <a:rPr lang="en-US" sz="1200" b="1" i="0" u="none" strike="noStrike">
                          <a:solidFill>
                            <a:srgbClr val="000000"/>
                          </a:solidFill>
                          <a:effectLst/>
                          <a:latin typeface="Calibri" panose="020F0502020204030204" pitchFamily="34" charset="0"/>
                        </a:rPr>
                        <a:t>Min</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1" i="0" u="none" strike="noStrike">
                          <a:solidFill>
                            <a:srgbClr val="000000"/>
                          </a:solidFill>
                          <a:effectLst/>
                          <a:latin typeface="Calibri" panose="020F0502020204030204" pitchFamily="34" charset="0"/>
                        </a:rPr>
                        <a:t>Max</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1" i="0" u="none" strike="noStrike">
                          <a:solidFill>
                            <a:srgbClr val="000000"/>
                          </a:solidFill>
                          <a:effectLst/>
                          <a:latin typeface="Calibri" panose="020F0502020204030204" pitchFamily="34" charset="0"/>
                        </a:rPr>
                        <a:t>[°C]</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1" i="0" u="none" strike="noStrike">
                          <a:solidFill>
                            <a:srgbClr val="000000"/>
                          </a:solidFill>
                          <a:effectLst/>
                          <a:latin typeface="Calibri" panose="020F0502020204030204" pitchFamily="34" charset="0"/>
                        </a:rPr>
                        <a:t>Min</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1" i="0" u="none" strike="noStrike">
                          <a:solidFill>
                            <a:srgbClr val="000000"/>
                          </a:solidFill>
                          <a:effectLst/>
                          <a:latin typeface="Calibri" panose="020F0502020204030204" pitchFamily="34" charset="0"/>
                        </a:rPr>
                        <a:t>[°C]</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1" i="0" u="none" strike="noStrike">
                          <a:solidFill>
                            <a:srgbClr val="000000"/>
                          </a:solidFill>
                          <a:effectLst/>
                          <a:latin typeface="Calibri" panose="020F0502020204030204" pitchFamily="34" charset="0"/>
                        </a:rPr>
                        <a:t>Max</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76414875"/>
                  </a:ext>
                </a:extLst>
              </a:tr>
              <a:tr h="153295">
                <a:tc>
                  <a:txBody>
                    <a:bodyPr/>
                    <a:lstStyle/>
                    <a:p>
                      <a:pPr algn="l" fontAlgn="b"/>
                      <a:r>
                        <a:rPr lang="en-US" sz="1200" b="0" i="0" u="none" strike="noStrike" dirty="0">
                          <a:solidFill>
                            <a:srgbClr val="000000"/>
                          </a:solidFill>
                          <a:effectLst/>
                          <a:latin typeface="Calibri" panose="020F0502020204030204" pitchFamily="34" charset="0"/>
                        </a:rPr>
                        <a:t>Avionics, PROC</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-35</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60</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Calibri" panose="020F0502020204030204" pitchFamily="34" charset="0"/>
                        </a:rPr>
                        <a:t>-24.8</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E2EFDA"/>
                          </a:solidFill>
                          <a:effectLst/>
                          <a:latin typeface="Calibri" panose="020F0502020204030204" pitchFamily="34" charset="0"/>
                        </a:rPr>
                        <a:t>10.2</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ctr" fontAlgn="b"/>
                      <a:r>
                        <a:rPr lang="en-US" sz="1200" b="0" i="0" u="none" strike="noStrike">
                          <a:solidFill>
                            <a:srgbClr val="000000"/>
                          </a:solidFill>
                          <a:effectLst/>
                          <a:latin typeface="Calibri" panose="020F0502020204030204" pitchFamily="34" charset="0"/>
                        </a:rPr>
                        <a:t>35.2</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E2EFDA"/>
                          </a:solidFill>
                          <a:effectLst/>
                          <a:latin typeface="Calibri" panose="020F0502020204030204" pitchFamily="34" charset="0"/>
                        </a:rPr>
                        <a:t>24.8</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2131668594"/>
                  </a:ext>
                </a:extLst>
              </a:tr>
              <a:tr h="153295">
                <a:tc>
                  <a:txBody>
                    <a:bodyPr/>
                    <a:lstStyle/>
                    <a:p>
                      <a:pPr algn="l" fontAlgn="b"/>
                      <a:r>
                        <a:rPr lang="en-US" sz="1200" b="0" i="0" u="none" strike="noStrike" dirty="0">
                          <a:solidFill>
                            <a:srgbClr val="000000"/>
                          </a:solidFill>
                          <a:effectLst/>
                          <a:latin typeface="Calibri" panose="020F0502020204030204" pitchFamily="34" charset="0"/>
                        </a:rPr>
                        <a:t>Avionics, HMS</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-35</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60</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Calibri" panose="020F0502020204030204" pitchFamily="34" charset="0"/>
                        </a:rPr>
                        <a:t>-24.0</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E2EFDA"/>
                          </a:solidFill>
                          <a:effectLst/>
                          <a:latin typeface="Calibri" panose="020F0502020204030204" pitchFamily="34" charset="0"/>
                        </a:rPr>
                        <a:t>11.0</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ctr" fontAlgn="b"/>
                      <a:r>
                        <a:rPr lang="en-US" sz="1200" b="0" i="0" u="none" strike="noStrike">
                          <a:solidFill>
                            <a:srgbClr val="000000"/>
                          </a:solidFill>
                          <a:effectLst/>
                          <a:latin typeface="Calibri" panose="020F0502020204030204" pitchFamily="34" charset="0"/>
                        </a:rPr>
                        <a:t>36.3</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E2EFDA"/>
                          </a:solidFill>
                          <a:effectLst/>
                          <a:latin typeface="Calibri" panose="020F0502020204030204" pitchFamily="34" charset="0"/>
                        </a:rPr>
                        <a:t>23.7</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231365325"/>
                  </a:ext>
                </a:extLst>
              </a:tr>
              <a:tr h="153295">
                <a:tc>
                  <a:txBody>
                    <a:bodyPr/>
                    <a:lstStyle/>
                    <a:p>
                      <a:pPr algn="l" fontAlgn="b"/>
                      <a:r>
                        <a:rPr lang="en-US" sz="1200" b="0" i="0" u="none" strike="noStrike" dirty="0">
                          <a:solidFill>
                            <a:srgbClr val="000000"/>
                          </a:solidFill>
                          <a:effectLst/>
                          <a:latin typeface="Calibri" panose="020F0502020204030204" pitchFamily="34" charset="0"/>
                        </a:rPr>
                        <a:t>Avionics, HMS-D</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-35</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60</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Calibri" panose="020F0502020204030204" pitchFamily="34" charset="0"/>
                        </a:rPr>
                        <a:t>-24.4</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E2EFDA"/>
                          </a:solidFill>
                          <a:effectLst/>
                          <a:latin typeface="Calibri" panose="020F0502020204030204" pitchFamily="34" charset="0"/>
                        </a:rPr>
                        <a:t>10.6</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ctr" fontAlgn="b"/>
                      <a:r>
                        <a:rPr lang="en-US" sz="1200" b="0" i="0" u="none" strike="noStrike">
                          <a:solidFill>
                            <a:srgbClr val="000000"/>
                          </a:solidFill>
                          <a:effectLst/>
                          <a:latin typeface="Calibri" panose="020F0502020204030204" pitchFamily="34" charset="0"/>
                        </a:rPr>
                        <a:t>35.9</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E2EFDA"/>
                          </a:solidFill>
                          <a:effectLst/>
                          <a:latin typeface="Calibri" panose="020F0502020204030204" pitchFamily="34" charset="0"/>
                        </a:rPr>
                        <a:t>24.1</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2644829343"/>
                  </a:ext>
                </a:extLst>
              </a:tr>
              <a:tr h="153295">
                <a:tc>
                  <a:txBody>
                    <a:bodyPr/>
                    <a:lstStyle/>
                    <a:p>
                      <a:pPr algn="l" fontAlgn="b"/>
                      <a:r>
                        <a:rPr lang="en-US" sz="1200" b="0" i="0" u="none" strike="noStrike" dirty="0">
                          <a:solidFill>
                            <a:srgbClr val="000000"/>
                          </a:solidFill>
                          <a:effectLst/>
                          <a:latin typeface="Calibri" panose="020F0502020204030204" pitchFamily="34" charset="0"/>
                        </a:rPr>
                        <a:t>Avionics, LVPC</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-35</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60</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Calibri" panose="020F0502020204030204" pitchFamily="34" charset="0"/>
                        </a:rPr>
                        <a:t>-24.6</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E2EFDA"/>
                          </a:solidFill>
                          <a:effectLst/>
                          <a:latin typeface="Calibri" panose="020F0502020204030204" pitchFamily="34" charset="0"/>
                        </a:rPr>
                        <a:t>10.4</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ctr" fontAlgn="b"/>
                      <a:r>
                        <a:rPr lang="en-US" sz="1200" b="0" i="0" u="none" strike="noStrike">
                          <a:solidFill>
                            <a:srgbClr val="000000"/>
                          </a:solidFill>
                          <a:effectLst/>
                          <a:latin typeface="Calibri" panose="020F0502020204030204" pitchFamily="34" charset="0"/>
                        </a:rPr>
                        <a:t>35.4</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E2EFDA"/>
                          </a:solidFill>
                          <a:effectLst/>
                          <a:latin typeface="Calibri" panose="020F0502020204030204" pitchFamily="34" charset="0"/>
                        </a:rPr>
                        <a:t>24.6</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102496651"/>
                  </a:ext>
                </a:extLst>
              </a:tr>
              <a:tr h="153295">
                <a:tc>
                  <a:txBody>
                    <a:bodyPr/>
                    <a:lstStyle/>
                    <a:p>
                      <a:pPr algn="l" fontAlgn="b"/>
                      <a:r>
                        <a:rPr lang="en-US" sz="1200" b="0" i="0" u="none" strike="noStrike" dirty="0">
                          <a:solidFill>
                            <a:srgbClr val="000000"/>
                          </a:solidFill>
                          <a:effectLst/>
                          <a:latin typeface="Calibri" panose="020F0502020204030204" pitchFamily="34" charset="0"/>
                        </a:rPr>
                        <a:t>Avionics, Special Services</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-35</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60</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Calibri" panose="020F0502020204030204" pitchFamily="34" charset="0"/>
                        </a:rPr>
                        <a:t>-24.4</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E2EFDA"/>
                          </a:solidFill>
                          <a:effectLst/>
                          <a:latin typeface="Calibri" panose="020F0502020204030204" pitchFamily="34" charset="0"/>
                        </a:rPr>
                        <a:t>10.6</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ctr" fontAlgn="b"/>
                      <a:r>
                        <a:rPr lang="en-US" sz="1200" b="0" i="0" u="none" strike="noStrike">
                          <a:solidFill>
                            <a:srgbClr val="000000"/>
                          </a:solidFill>
                          <a:effectLst/>
                          <a:latin typeface="Calibri" panose="020F0502020204030204" pitchFamily="34" charset="0"/>
                        </a:rPr>
                        <a:t>35.6</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E2EFDA"/>
                          </a:solidFill>
                          <a:effectLst/>
                          <a:latin typeface="Calibri" panose="020F0502020204030204" pitchFamily="34" charset="0"/>
                        </a:rPr>
                        <a:t>24.4</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2439380711"/>
                  </a:ext>
                </a:extLst>
              </a:tr>
              <a:tr h="153295">
                <a:tc>
                  <a:txBody>
                    <a:bodyPr/>
                    <a:lstStyle/>
                    <a:p>
                      <a:pPr algn="l" fontAlgn="b"/>
                      <a:r>
                        <a:rPr lang="en-US" sz="1200" b="0" i="0" u="none" strike="noStrike">
                          <a:solidFill>
                            <a:srgbClr val="000000"/>
                          </a:solidFill>
                          <a:effectLst/>
                          <a:latin typeface="Calibri" panose="020F0502020204030204" pitchFamily="34" charset="0"/>
                        </a:rPr>
                        <a:t>Battery</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-35</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50</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Calibri" panose="020F0502020204030204" pitchFamily="34" charset="0"/>
                        </a:rPr>
                        <a:t>-27.2</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E2EFDA"/>
                          </a:solidFill>
                          <a:effectLst/>
                          <a:latin typeface="Calibri" panose="020F0502020204030204" pitchFamily="34" charset="0"/>
                        </a:rPr>
                        <a:t>7.8</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ctr" fontAlgn="b"/>
                      <a:r>
                        <a:rPr lang="en-US" sz="1200" b="0" i="0" u="none" strike="noStrike">
                          <a:solidFill>
                            <a:srgbClr val="000000"/>
                          </a:solidFill>
                          <a:effectLst/>
                          <a:latin typeface="Calibri" panose="020F0502020204030204" pitchFamily="34" charset="0"/>
                        </a:rPr>
                        <a:t>31.4</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E2EFDA"/>
                          </a:solidFill>
                          <a:effectLst/>
                          <a:latin typeface="Calibri" panose="020F0502020204030204" pitchFamily="34" charset="0"/>
                        </a:rPr>
                        <a:t>18.6</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3342463341"/>
                  </a:ext>
                </a:extLst>
              </a:tr>
              <a:tr h="153295">
                <a:tc>
                  <a:txBody>
                    <a:bodyPr/>
                    <a:lstStyle/>
                    <a:p>
                      <a:pPr algn="l" fontAlgn="b"/>
                      <a:r>
                        <a:rPr lang="en-US" sz="1200" b="0" i="0" u="none" strike="noStrike" dirty="0">
                          <a:solidFill>
                            <a:srgbClr val="000000"/>
                          </a:solidFill>
                          <a:effectLst/>
                          <a:latin typeface="Calibri" panose="020F0502020204030204" pitchFamily="34" charset="0"/>
                        </a:rPr>
                        <a:t>LGA RX</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-210</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70</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Calibri" panose="020F0502020204030204" pitchFamily="34" charset="0"/>
                        </a:rPr>
                        <a:t>-189.9</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E2EFDA"/>
                          </a:solidFill>
                          <a:effectLst/>
                          <a:latin typeface="Calibri" panose="020F0502020204030204" pitchFamily="34" charset="0"/>
                        </a:rPr>
                        <a:t>20.1</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ctr" fontAlgn="b"/>
                      <a:r>
                        <a:rPr lang="en-US" sz="1200" b="0" i="0" u="none" strike="noStrike">
                          <a:solidFill>
                            <a:srgbClr val="000000"/>
                          </a:solidFill>
                          <a:effectLst/>
                          <a:latin typeface="Calibri" panose="020F0502020204030204" pitchFamily="34" charset="0"/>
                        </a:rPr>
                        <a:t>34.0</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E2EFDA"/>
                          </a:solidFill>
                          <a:effectLst/>
                          <a:latin typeface="Calibri" panose="020F0502020204030204" pitchFamily="34" charset="0"/>
                        </a:rPr>
                        <a:t>36.0</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1422970115"/>
                  </a:ext>
                </a:extLst>
              </a:tr>
              <a:tr h="153295">
                <a:tc>
                  <a:txBody>
                    <a:bodyPr/>
                    <a:lstStyle/>
                    <a:p>
                      <a:pPr algn="l" fontAlgn="b"/>
                      <a:r>
                        <a:rPr lang="en-US" sz="1200" b="0" i="0" u="none" strike="noStrike" dirty="0">
                          <a:solidFill>
                            <a:srgbClr val="000000"/>
                          </a:solidFill>
                          <a:effectLst/>
                          <a:latin typeface="Calibri" panose="020F0502020204030204" pitchFamily="34" charset="0"/>
                        </a:rPr>
                        <a:t>LGA TX</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-210</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70</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Calibri" panose="020F0502020204030204" pitchFamily="34" charset="0"/>
                        </a:rPr>
                        <a:t>-190.1</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E2EFDA"/>
                          </a:solidFill>
                          <a:effectLst/>
                          <a:latin typeface="Calibri" panose="020F0502020204030204" pitchFamily="34" charset="0"/>
                        </a:rPr>
                        <a:t>19.9</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ctr" fontAlgn="b"/>
                      <a:r>
                        <a:rPr lang="en-US" sz="1200" b="0" i="0" u="none" strike="noStrike">
                          <a:solidFill>
                            <a:srgbClr val="000000"/>
                          </a:solidFill>
                          <a:effectLst/>
                          <a:latin typeface="Calibri" panose="020F0502020204030204" pitchFamily="34" charset="0"/>
                        </a:rPr>
                        <a:t>36.9</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E2EFDA"/>
                          </a:solidFill>
                          <a:effectLst/>
                          <a:latin typeface="Calibri" panose="020F0502020204030204" pitchFamily="34" charset="0"/>
                        </a:rPr>
                        <a:t>33.1</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641024663"/>
                  </a:ext>
                </a:extLst>
              </a:tr>
              <a:tr h="153295">
                <a:tc>
                  <a:txBody>
                    <a:bodyPr/>
                    <a:lstStyle/>
                    <a:p>
                      <a:pPr algn="l" fontAlgn="b"/>
                      <a:r>
                        <a:rPr lang="en-US" sz="1200" b="0" i="0" u="none" strike="noStrike">
                          <a:solidFill>
                            <a:srgbClr val="000000"/>
                          </a:solidFill>
                          <a:effectLst/>
                          <a:latin typeface="Calibri" panose="020F0502020204030204" pitchFamily="34" charset="0"/>
                        </a:rPr>
                        <a:t>IRIS LNA</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-30</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60</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Calibri" panose="020F0502020204030204" pitchFamily="34" charset="0"/>
                        </a:rPr>
                        <a:t>-27.6</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dirty="0">
                          <a:solidFill>
                            <a:srgbClr val="9C5700"/>
                          </a:solidFill>
                          <a:effectLst/>
                          <a:latin typeface="Calibri" panose="020F0502020204030204" pitchFamily="34" charset="0"/>
                        </a:rPr>
                        <a:t>2.4</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ctr" fontAlgn="b"/>
                      <a:r>
                        <a:rPr lang="en-US" sz="1200" b="0" i="0" u="none" strike="noStrike">
                          <a:solidFill>
                            <a:srgbClr val="000000"/>
                          </a:solidFill>
                          <a:effectLst/>
                          <a:latin typeface="Calibri" panose="020F0502020204030204" pitchFamily="34" charset="0"/>
                        </a:rPr>
                        <a:t>29.0</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E2EFDA"/>
                          </a:solidFill>
                          <a:effectLst/>
                          <a:latin typeface="Calibri" panose="020F0502020204030204" pitchFamily="34" charset="0"/>
                        </a:rPr>
                        <a:t>31.0</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2847755075"/>
                  </a:ext>
                </a:extLst>
              </a:tr>
              <a:tr h="153295">
                <a:tc>
                  <a:txBody>
                    <a:bodyPr/>
                    <a:lstStyle/>
                    <a:p>
                      <a:pPr algn="l" fontAlgn="b"/>
                      <a:r>
                        <a:rPr lang="en-US" sz="1200" b="0" i="0" u="none" strike="noStrike" dirty="0">
                          <a:solidFill>
                            <a:srgbClr val="000000"/>
                          </a:solidFill>
                          <a:effectLst/>
                          <a:latin typeface="Calibri" panose="020F0502020204030204" pitchFamily="34" charset="0"/>
                        </a:rPr>
                        <a:t>MGA 1</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-210</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70</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Calibri" panose="020F0502020204030204" pitchFamily="34" charset="0"/>
                        </a:rPr>
                        <a:t>-189.5</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E2EFDA"/>
                          </a:solidFill>
                          <a:effectLst/>
                          <a:latin typeface="Calibri" panose="020F0502020204030204" pitchFamily="34" charset="0"/>
                        </a:rPr>
                        <a:t>20.5</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ctr" fontAlgn="b"/>
                      <a:r>
                        <a:rPr lang="en-US" sz="1200" b="0" i="0" u="none" strike="noStrike">
                          <a:solidFill>
                            <a:srgbClr val="000000"/>
                          </a:solidFill>
                          <a:effectLst/>
                          <a:latin typeface="Calibri" panose="020F0502020204030204" pitchFamily="34" charset="0"/>
                        </a:rPr>
                        <a:t>17.9</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E2EFDA"/>
                          </a:solidFill>
                          <a:effectLst/>
                          <a:latin typeface="Calibri" panose="020F0502020204030204" pitchFamily="34" charset="0"/>
                        </a:rPr>
                        <a:t>52.1</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3260993428"/>
                  </a:ext>
                </a:extLst>
              </a:tr>
              <a:tr h="153295">
                <a:tc>
                  <a:txBody>
                    <a:bodyPr/>
                    <a:lstStyle/>
                    <a:p>
                      <a:pPr algn="l" fontAlgn="b"/>
                      <a:r>
                        <a:rPr lang="en-US" sz="1200" b="0" i="0" u="none" strike="noStrike" dirty="0">
                          <a:solidFill>
                            <a:srgbClr val="000000"/>
                          </a:solidFill>
                          <a:effectLst/>
                          <a:latin typeface="Calibri" panose="020F0502020204030204" pitchFamily="34" charset="0"/>
                        </a:rPr>
                        <a:t>MGA 2</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-210</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70</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Calibri" panose="020F0502020204030204" pitchFamily="34" charset="0"/>
                        </a:rPr>
                        <a:t>-189.4</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E2EFDA"/>
                          </a:solidFill>
                          <a:effectLst/>
                          <a:latin typeface="Calibri" panose="020F0502020204030204" pitchFamily="34" charset="0"/>
                        </a:rPr>
                        <a:t>20.6</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ctr" fontAlgn="b"/>
                      <a:r>
                        <a:rPr lang="en-US" sz="1200" b="0" i="0" u="none" strike="noStrike">
                          <a:solidFill>
                            <a:srgbClr val="000000"/>
                          </a:solidFill>
                          <a:effectLst/>
                          <a:latin typeface="Calibri" panose="020F0502020204030204" pitchFamily="34" charset="0"/>
                        </a:rPr>
                        <a:t>17.0</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E2EFDA"/>
                          </a:solidFill>
                          <a:effectLst/>
                          <a:latin typeface="Calibri" panose="020F0502020204030204" pitchFamily="34" charset="0"/>
                        </a:rPr>
                        <a:t>53.0</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1750546158"/>
                  </a:ext>
                </a:extLst>
              </a:tr>
              <a:tr h="153295">
                <a:tc>
                  <a:txBody>
                    <a:bodyPr/>
                    <a:lstStyle/>
                    <a:p>
                      <a:pPr algn="l" fontAlgn="b"/>
                      <a:r>
                        <a:rPr lang="en-US" sz="1200" b="0" i="0" u="none" strike="noStrike">
                          <a:solidFill>
                            <a:srgbClr val="000000"/>
                          </a:solidFill>
                          <a:effectLst/>
                          <a:latin typeface="Calibri" panose="020F0502020204030204" pitchFamily="34" charset="0"/>
                        </a:rPr>
                        <a:t>IRIS SSPA</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-30</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60</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Calibri" panose="020F0502020204030204" pitchFamily="34" charset="0"/>
                        </a:rPr>
                        <a:t>-27.5</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dirty="0">
                          <a:solidFill>
                            <a:srgbClr val="9C5700"/>
                          </a:solidFill>
                          <a:effectLst/>
                          <a:latin typeface="Calibri" panose="020F0502020204030204" pitchFamily="34" charset="0"/>
                        </a:rPr>
                        <a:t>2.5</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ctr" fontAlgn="b"/>
                      <a:r>
                        <a:rPr lang="en-US" sz="1200" b="0" i="0" u="none" strike="noStrike">
                          <a:solidFill>
                            <a:srgbClr val="000000"/>
                          </a:solidFill>
                          <a:effectLst/>
                          <a:latin typeface="Calibri" panose="020F0502020204030204" pitchFamily="34" charset="0"/>
                        </a:rPr>
                        <a:t>29.0</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E2EFDA"/>
                          </a:solidFill>
                          <a:effectLst/>
                          <a:latin typeface="Calibri" panose="020F0502020204030204" pitchFamily="34" charset="0"/>
                        </a:rPr>
                        <a:t>31.0</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2141672509"/>
                  </a:ext>
                </a:extLst>
              </a:tr>
              <a:tr h="153295">
                <a:tc>
                  <a:txBody>
                    <a:bodyPr/>
                    <a:lstStyle/>
                    <a:p>
                      <a:pPr algn="l" fontAlgn="b"/>
                      <a:r>
                        <a:rPr lang="en-US" sz="1200" b="0" i="0" u="none" strike="noStrike">
                          <a:solidFill>
                            <a:srgbClr val="000000"/>
                          </a:solidFill>
                          <a:effectLst/>
                          <a:latin typeface="Calibri" panose="020F0502020204030204" pitchFamily="34" charset="0"/>
                        </a:rPr>
                        <a:t>IRIS Transponder</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-30</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60</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Calibri" panose="020F0502020204030204" pitchFamily="34" charset="0"/>
                        </a:rPr>
                        <a:t>-27.3</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dirty="0">
                          <a:solidFill>
                            <a:srgbClr val="9C5700"/>
                          </a:solidFill>
                          <a:effectLst/>
                          <a:latin typeface="Calibri" panose="020F0502020204030204" pitchFamily="34" charset="0"/>
                        </a:rPr>
                        <a:t>2.7</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ctr" fontAlgn="b"/>
                      <a:r>
                        <a:rPr lang="en-US" sz="1200" b="0" i="0" u="none" strike="noStrike">
                          <a:solidFill>
                            <a:srgbClr val="000000"/>
                          </a:solidFill>
                          <a:effectLst/>
                          <a:latin typeface="Calibri" panose="020F0502020204030204" pitchFamily="34" charset="0"/>
                        </a:rPr>
                        <a:t>30.4</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E2EFDA"/>
                          </a:solidFill>
                          <a:effectLst/>
                          <a:latin typeface="Calibri" panose="020F0502020204030204" pitchFamily="34" charset="0"/>
                        </a:rPr>
                        <a:t>29.6</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895613977"/>
                  </a:ext>
                </a:extLst>
              </a:tr>
              <a:tr h="153295">
                <a:tc>
                  <a:txBody>
                    <a:bodyPr/>
                    <a:lstStyle/>
                    <a:p>
                      <a:pPr algn="l" fontAlgn="b"/>
                      <a:r>
                        <a:rPr lang="en-US" sz="1200" b="0" i="0" u="none" strike="noStrike">
                          <a:solidFill>
                            <a:srgbClr val="000000"/>
                          </a:solidFill>
                          <a:effectLst/>
                          <a:latin typeface="Calibri" panose="020F0502020204030204" pitchFamily="34" charset="0"/>
                        </a:rPr>
                        <a:t>EPS</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-30</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60</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Calibri" panose="020F0502020204030204" pitchFamily="34" charset="0"/>
                        </a:rPr>
                        <a:t>-27.0</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dirty="0">
                          <a:solidFill>
                            <a:srgbClr val="9C5700"/>
                          </a:solidFill>
                          <a:effectLst/>
                          <a:latin typeface="Calibri" panose="020F0502020204030204" pitchFamily="34" charset="0"/>
                        </a:rPr>
                        <a:t>3.0</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ctr" fontAlgn="b"/>
                      <a:r>
                        <a:rPr lang="en-US" sz="1200" b="0" i="0" u="none" strike="noStrike">
                          <a:solidFill>
                            <a:srgbClr val="000000"/>
                          </a:solidFill>
                          <a:effectLst/>
                          <a:latin typeface="Calibri" panose="020F0502020204030204" pitchFamily="34" charset="0"/>
                        </a:rPr>
                        <a:t>32.5</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E2EFDA"/>
                          </a:solidFill>
                          <a:effectLst/>
                          <a:latin typeface="Calibri" panose="020F0502020204030204" pitchFamily="34" charset="0"/>
                        </a:rPr>
                        <a:t>27.5</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2524352381"/>
                  </a:ext>
                </a:extLst>
              </a:tr>
              <a:tr h="153295">
                <a:tc>
                  <a:txBody>
                    <a:bodyPr/>
                    <a:lstStyle/>
                    <a:p>
                      <a:pPr algn="l" fontAlgn="b"/>
                      <a:r>
                        <a:rPr lang="en-US" sz="1200" b="0" i="0" u="none" strike="noStrike">
                          <a:solidFill>
                            <a:srgbClr val="000000"/>
                          </a:solidFill>
                          <a:effectLst/>
                          <a:latin typeface="Calibri" panose="020F0502020204030204" pitchFamily="34" charset="0"/>
                        </a:rPr>
                        <a:t>CSS 1</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-200</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80</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Calibri" panose="020F0502020204030204" pitchFamily="34" charset="0"/>
                        </a:rPr>
                        <a:t>-189.2</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dirty="0">
                          <a:solidFill>
                            <a:srgbClr val="E2EFDA"/>
                          </a:solidFill>
                          <a:effectLst/>
                          <a:latin typeface="Calibri" panose="020F0502020204030204" pitchFamily="34" charset="0"/>
                        </a:rPr>
                        <a:t>10.8</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ctr" fontAlgn="b"/>
                      <a:r>
                        <a:rPr lang="en-US" sz="1200" b="0" i="0" u="none" strike="noStrike">
                          <a:solidFill>
                            <a:srgbClr val="000000"/>
                          </a:solidFill>
                          <a:effectLst/>
                          <a:latin typeface="Calibri" panose="020F0502020204030204" pitchFamily="34" charset="0"/>
                        </a:rPr>
                        <a:t>31.9</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E2EFDA"/>
                          </a:solidFill>
                          <a:effectLst/>
                          <a:latin typeface="Calibri" panose="020F0502020204030204" pitchFamily="34" charset="0"/>
                        </a:rPr>
                        <a:t>48.1</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740576649"/>
                  </a:ext>
                </a:extLst>
              </a:tr>
              <a:tr h="153295">
                <a:tc>
                  <a:txBody>
                    <a:bodyPr/>
                    <a:lstStyle/>
                    <a:p>
                      <a:pPr algn="l" fontAlgn="b"/>
                      <a:r>
                        <a:rPr lang="en-US" sz="1200" b="0" i="0" u="none" strike="noStrike">
                          <a:solidFill>
                            <a:srgbClr val="000000"/>
                          </a:solidFill>
                          <a:effectLst/>
                          <a:latin typeface="Calibri" panose="020F0502020204030204" pitchFamily="34" charset="0"/>
                        </a:rPr>
                        <a:t>CSS 2</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-200</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80</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Calibri" panose="020F0502020204030204" pitchFamily="34" charset="0"/>
                        </a:rPr>
                        <a:t>-190.7</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E2EFDA"/>
                          </a:solidFill>
                          <a:effectLst/>
                          <a:latin typeface="Calibri" panose="020F0502020204030204" pitchFamily="34" charset="0"/>
                        </a:rPr>
                        <a:t>9.3</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ctr" fontAlgn="b"/>
                      <a:r>
                        <a:rPr lang="en-US" sz="1200" b="0" i="0" u="none" strike="noStrike">
                          <a:solidFill>
                            <a:srgbClr val="000000"/>
                          </a:solidFill>
                          <a:effectLst/>
                          <a:latin typeface="Calibri" panose="020F0502020204030204" pitchFamily="34" charset="0"/>
                        </a:rPr>
                        <a:t>47.6</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E2EFDA"/>
                          </a:solidFill>
                          <a:effectLst/>
                          <a:latin typeface="Calibri" panose="020F0502020204030204" pitchFamily="34" charset="0"/>
                        </a:rPr>
                        <a:t>32.4</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3605873402"/>
                  </a:ext>
                </a:extLst>
              </a:tr>
              <a:tr h="153295">
                <a:tc>
                  <a:txBody>
                    <a:bodyPr/>
                    <a:lstStyle/>
                    <a:p>
                      <a:pPr algn="l" fontAlgn="b"/>
                      <a:r>
                        <a:rPr lang="en-US" sz="1200" b="0" i="0" u="none" strike="noStrike">
                          <a:solidFill>
                            <a:srgbClr val="000000"/>
                          </a:solidFill>
                          <a:effectLst/>
                          <a:latin typeface="Calibri" panose="020F0502020204030204" pitchFamily="34" charset="0"/>
                        </a:rPr>
                        <a:t>Bus Radiator</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200" b="0" i="0" u="none" strike="noStrike">
                          <a:solidFill>
                            <a:srgbClr val="D9D9D9"/>
                          </a:solidFill>
                          <a:effectLst/>
                          <a:latin typeface="Calibri" panose="020F0502020204030204" pitchFamily="34" charset="0"/>
                        </a:rPr>
                        <a:t>No Limit</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ctr" fontAlgn="b"/>
                      <a:r>
                        <a:rPr lang="en-US" sz="1200" b="0" i="0" u="none" strike="noStrike">
                          <a:solidFill>
                            <a:srgbClr val="000000"/>
                          </a:solidFill>
                          <a:effectLst/>
                          <a:latin typeface="Calibri" panose="020F0502020204030204" pitchFamily="34" charset="0"/>
                        </a:rPr>
                        <a:t>-115.9</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D9D9D9"/>
                          </a:solidFill>
                          <a:effectLst/>
                          <a:latin typeface="Calibri" panose="020F0502020204030204" pitchFamily="34" charset="0"/>
                        </a:rPr>
                        <a:t>No Limit</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Calibri" panose="020F0502020204030204" pitchFamily="34" charset="0"/>
                        </a:rPr>
                        <a:t>13.1</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chemeClr val="bg1">
                              <a:lumMod val="85000"/>
                            </a:schemeClr>
                          </a:solidFill>
                          <a:effectLst/>
                          <a:latin typeface="Calibri" panose="020F0502020204030204" pitchFamily="34" charset="0"/>
                        </a:rPr>
                        <a:t>No Limit</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31673271"/>
                  </a:ext>
                </a:extLst>
              </a:tr>
              <a:tr h="153295">
                <a:tc>
                  <a:txBody>
                    <a:bodyPr/>
                    <a:lstStyle/>
                    <a:p>
                      <a:pPr algn="l" fontAlgn="b"/>
                      <a:r>
                        <a:rPr lang="en-US" sz="1200" b="0" i="0" u="none" strike="noStrike">
                          <a:solidFill>
                            <a:srgbClr val="000000"/>
                          </a:solidFill>
                          <a:effectLst/>
                          <a:latin typeface="Calibri" panose="020F0502020204030204" pitchFamily="34" charset="0"/>
                        </a:rPr>
                        <a:t>Bus Heat Switch</a:t>
                      </a:r>
                    </a:p>
                  </a:txBody>
                  <a:tcPr marL="3992" marR="3992" marT="3992"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-200</a:t>
                      </a:r>
                    </a:p>
                  </a:txBody>
                  <a:tcPr marL="8703" marR="8703" marT="870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50</a:t>
                      </a:r>
                    </a:p>
                  </a:txBody>
                  <a:tcPr marL="8703" marR="8703" marT="870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-27.7</a:t>
                      </a:r>
                    </a:p>
                  </a:txBody>
                  <a:tcPr marL="3992" marR="3992" marT="3992"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E2EFDA"/>
                          </a:solidFill>
                          <a:effectLst/>
                          <a:latin typeface="Calibri" panose="020F0502020204030204" pitchFamily="34" charset="0"/>
                        </a:rPr>
                        <a:t>-172.3</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ctr" fontAlgn="b"/>
                      <a:r>
                        <a:rPr lang="en-US" sz="1200" b="0" i="0" u="none" strike="noStrike">
                          <a:solidFill>
                            <a:srgbClr val="000000"/>
                          </a:solidFill>
                          <a:effectLst/>
                          <a:latin typeface="Calibri" panose="020F0502020204030204" pitchFamily="34" charset="0"/>
                        </a:rPr>
                        <a:t>27.2</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dirty="0">
                          <a:solidFill>
                            <a:srgbClr val="E2EFDA"/>
                          </a:solidFill>
                          <a:effectLst/>
                          <a:latin typeface="Calibri" panose="020F0502020204030204" pitchFamily="34" charset="0"/>
                        </a:rPr>
                        <a:t>23.8</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1397122423"/>
                  </a:ext>
                </a:extLst>
              </a:tr>
              <a:tr h="153295">
                <a:tc>
                  <a:txBody>
                    <a:bodyPr/>
                    <a:lstStyle/>
                    <a:p>
                      <a:pPr algn="l" fontAlgn="b"/>
                      <a:r>
                        <a:rPr lang="en-US" sz="1200" b="0" i="0" u="none" strike="noStrike" dirty="0">
                          <a:solidFill>
                            <a:srgbClr val="000000"/>
                          </a:solidFill>
                          <a:effectLst/>
                          <a:latin typeface="Calibri" panose="020F0502020204030204" pitchFamily="34" charset="0"/>
                        </a:rPr>
                        <a:t>Solar Array</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-200</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110</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Calibri" panose="020F0502020204030204" pitchFamily="34" charset="0"/>
                        </a:rPr>
                        <a:t>-199.5</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dirty="0">
                          <a:solidFill>
                            <a:srgbClr val="9C5700"/>
                          </a:solidFill>
                          <a:effectLst/>
                          <a:latin typeface="Calibri" panose="020F0502020204030204" pitchFamily="34" charset="0"/>
                        </a:rPr>
                        <a:t>0.5</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ctr" fontAlgn="b"/>
                      <a:r>
                        <a:rPr lang="en-US" sz="1200" b="0" i="0" u="none" strike="noStrike">
                          <a:solidFill>
                            <a:srgbClr val="000000"/>
                          </a:solidFill>
                          <a:effectLst/>
                          <a:latin typeface="Calibri" panose="020F0502020204030204" pitchFamily="34" charset="0"/>
                        </a:rPr>
                        <a:t>115.6</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dirty="0">
                          <a:solidFill>
                            <a:schemeClr val="bg1"/>
                          </a:solidFill>
                          <a:effectLst/>
                          <a:latin typeface="Calibri" panose="020F0502020204030204" pitchFamily="34" charset="0"/>
                        </a:rPr>
                        <a:t>-5.6</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008406649"/>
                  </a:ext>
                </a:extLst>
              </a:tr>
              <a:tr h="153295">
                <a:tc>
                  <a:txBody>
                    <a:bodyPr/>
                    <a:lstStyle/>
                    <a:p>
                      <a:pPr algn="l" fontAlgn="b"/>
                      <a:r>
                        <a:rPr lang="en-US" sz="1200" b="0" i="0" u="none" strike="noStrike" dirty="0">
                          <a:solidFill>
                            <a:srgbClr val="000000"/>
                          </a:solidFill>
                          <a:effectLst/>
                          <a:latin typeface="Calibri" panose="020F0502020204030204" pitchFamily="34" charset="0"/>
                        </a:rPr>
                        <a:t>Regolith, </a:t>
                      </a:r>
                      <a:r>
                        <a:rPr lang="en-US" sz="1200" b="0" i="0" u="none" strike="noStrike" dirty="0" err="1">
                          <a:solidFill>
                            <a:srgbClr val="000000"/>
                          </a:solidFill>
                          <a:effectLst/>
                          <a:latin typeface="Calibri" panose="020F0502020204030204" pitchFamily="34" charset="0"/>
                        </a:rPr>
                        <a:t>Sunside</a:t>
                      </a:r>
                      <a:endParaRPr lang="en-US" sz="1200" b="0" i="0" u="none" strike="noStrike" dirty="0">
                        <a:solidFill>
                          <a:srgbClr val="000000"/>
                        </a:solidFill>
                        <a:effectLst/>
                        <a:latin typeface="Calibri" panose="020F0502020204030204" pitchFamily="34" charset="0"/>
                      </a:endParaRP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200" b="0" i="0" u="none" strike="noStrike">
                          <a:solidFill>
                            <a:srgbClr val="D9D9D9"/>
                          </a:solidFill>
                          <a:effectLst/>
                          <a:latin typeface="Calibri" panose="020F0502020204030204" pitchFamily="34" charset="0"/>
                        </a:rPr>
                        <a:t>No Limit</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algn="ctr" fontAlgn="b"/>
                      <a:r>
                        <a:rPr lang="en-US" sz="1200" b="0" i="0" u="none" strike="noStrike">
                          <a:solidFill>
                            <a:srgbClr val="000000"/>
                          </a:solidFill>
                          <a:effectLst/>
                          <a:latin typeface="Calibri" panose="020F0502020204030204" pitchFamily="34" charset="0"/>
                        </a:rPr>
                        <a:t>-198.5</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D9D9D9"/>
                          </a:solidFill>
                          <a:effectLst/>
                          <a:latin typeface="Calibri" panose="020F0502020204030204" pitchFamily="34" charset="0"/>
                        </a:rPr>
                        <a:t>No Limit</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Calibri" panose="020F0502020204030204" pitchFamily="34" charset="0"/>
                        </a:rPr>
                        <a:t>105.6</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chemeClr val="bg1">
                              <a:lumMod val="85000"/>
                            </a:schemeClr>
                          </a:solidFill>
                          <a:effectLst/>
                          <a:latin typeface="Calibri" panose="020F0502020204030204" pitchFamily="34" charset="0"/>
                        </a:rPr>
                        <a:t>No Limit</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2306597"/>
                  </a:ext>
                </a:extLst>
              </a:tr>
              <a:tr h="153295">
                <a:tc>
                  <a:txBody>
                    <a:bodyPr/>
                    <a:lstStyle/>
                    <a:p>
                      <a:pPr algn="l" fontAlgn="b"/>
                      <a:r>
                        <a:rPr lang="en-US" sz="1200" b="0" i="0" u="none" strike="noStrike" dirty="0">
                          <a:solidFill>
                            <a:srgbClr val="000000"/>
                          </a:solidFill>
                          <a:effectLst/>
                          <a:latin typeface="Calibri" panose="020F0502020204030204" pitchFamily="34" charset="0"/>
                        </a:rPr>
                        <a:t>Regolith, Undisturbed</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n-US" sz="1200" b="0" i="0" u="none" strike="noStrike">
                          <a:solidFill>
                            <a:srgbClr val="D9D9D9"/>
                          </a:solidFill>
                          <a:effectLst/>
                          <a:latin typeface="Calibri" panose="020F0502020204030204" pitchFamily="34" charset="0"/>
                        </a:rPr>
                        <a:t>No Limit</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algn="ctr" fontAlgn="b"/>
                      <a:r>
                        <a:rPr lang="en-US" sz="1200" b="0" i="0" u="none" strike="noStrike">
                          <a:solidFill>
                            <a:srgbClr val="000000"/>
                          </a:solidFill>
                          <a:effectLst/>
                          <a:latin typeface="Calibri" panose="020F0502020204030204" pitchFamily="34" charset="0"/>
                        </a:rPr>
                        <a:t>-202.7</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D9D9D9"/>
                          </a:solidFill>
                          <a:effectLst/>
                          <a:latin typeface="Calibri" panose="020F0502020204030204" pitchFamily="34" charset="0"/>
                        </a:rPr>
                        <a:t>No Limit</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Calibri" panose="020F0502020204030204" pitchFamily="34" charset="0"/>
                        </a:rPr>
                        <a:t>28.9</a:t>
                      </a:r>
                    </a:p>
                  </a:txBody>
                  <a:tcPr marL="3992" marR="3992" marT="39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dirty="0">
                          <a:solidFill>
                            <a:schemeClr val="bg1">
                              <a:lumMod val="85000"/>
                            </a:schemeClr>
                          </a:solidFill>
                          <a:effectLst/>
                          <a:latin typeface="Calibri" panose="020F0502020204030204" pitchFamily="34" charset="0"/>
                        </a:rPr>
                        <a:t>No Limit</a:t>
                      </a:r>
                    </a:p>
                  </a:txBody>
                  <a:tcPr marL="3992" marR="3992" marT="3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87201972"/>
                  </a:ext>
                </a:extLst>
              </a:tr>
            </a:tbl>
          </a:graphicData>
        </a:graphic>
      </p:graphicFrame>
      <p:graphicFrame>
        <p:nvGraphicFramePr>
          <p:cNvPr id="19" name="Table 18">
            <a:extLst>
              <a:ext uri="{FF2B5EF4-FFF2-40B4-BE49-F238E27FC236}">
                <a16:creationId xmlns:a16="http://schemas.microsoft.com/office/drawing/2014/main" id="{FDD434FC-BBCD-B338-DF5E-E87A2897ABB7}"/>
              </a:ext>
            </a:extLst>
          </p:cNvPr>
          <p:cNvGraphicFramePr>
            <a:graphicFrameLocks noGrp="1"/>
          </p:cNvGraphicFramePr>
          <p:nvPr>
            <p:extLst>
              <p:ext uri="{D42A27DB-BD31-4B8C-83A1-F6EECF244321}">
                <p14:modId xmlns:p14="http://schemas.microsoft.com/office/powerpoint/2010/main" val="3252144385"/>
              </p:ext>
            </p:extLst>
          </p:nvPr>
        </p:nvGraphicFramePr>
        <p:xfrm>
          <a:off x="101508" y="3713796"/>
          <a:ext cx="3327214" cy="1913800"/>
        </p:xfrm>
        <a:graphic>
          <a:graphicData uri="http://schemas.openxmlformats.org/drawingml/2006/table">
            <a:tbl>
              <a:tblPr/>
              <a:tblGrid>
                <a:gridCol w="426105">
                  <a:extLst>
                    <a:ext uri="{9D8B030D-6E8A-4147-A177-3AD203B41FA5}">
                      <a16:colId xmlns:a16="http://schemas.microsoft.com/office/drawing/2014/main" val="2482953147"/>
                    </a:ext>
                  </a:extLst>
                </a:gridCol>
                <a:gridCol w="1301761">
                  <a:extLst>
                    <a:ext uri="{9D8B030D-6E8A-4147-A177-3AD203B41FA5}">
                      <a16:colId xmlns:a16="http://schemas.microsoft.com/office/drawing/2014/main" val="3314290680"/>
                    </a:ext>
                  </a:extLst>
                </a:gridCol>
                <a:gridCol w="399837">
                  <a:extLst>
                    <a:ext uri="{9D8B030D-6E8A-4147-A177-3AD203B41FA5}">
                      <a16:colId xmlns:a16="http://schemas.microsoft.com/office/drawing/2014/main" val="6521073"/>
                    </a:ext>
                  </a:extLst>
                </a:gridCol>
                <a:gridCol w="399837">
                  <a:extLst>
                    <a:ext uri="{9D8B030D-6E8A-4147-A177-3AD203B41FA5}">
                      <a16:colId xmlns:a16="http://schemas.microsoft.com/office/drawing/2014/main" val="1314005143"/>
                    </a:ext>
                  </a:extLst>
                </a:gridCol>
                <a:gridCol w="399837">
                  <a:extLst>
                    <a:ext uri="{9D8B030D-6E8A-4147-A177-3AD203B41FA5}">
                      <a16:colId xmlns:a16="http://schemas.microsoft.com/office/drawing/2014/main" val="1246742527"/>
                    </a:ext>
                  </a:extLst>
                </a:gridCol>
                <a:gridCol w="399837">
                  <a:extLst>
                    <a:ext uri="{9D8B030D-6E8A-4147-A177-3AD203B41FA5}">
                      <a16:colId xmlns:a16="http://schemas.microsoft.com/office/drawing/2014/main" val="1019661300"/>
                    </a:ext>
                  </a:extLst>
                </a:gridCol>
              </a:tblGrid>
              <a:tr h="206725">
                <a:tc rowSpan="2">
                  <a:txBody>
                    <a:bodyPr/>
                    <a:lstStyle/>
                    <a:p>
                      <a:pPr algn="ctr" rtl="0" fontAlgn="ctr"/>
                      <a:r>
                        <a:rPr lang="en-US" sz="1000" b="1" i="0" u="none" strike="noStrike" dirty="0">
                          <a:solidFill>
                            <a:srgbClr val="000000"/>
                          </a:solidFill>
                          <a:effectLst/>
                          <a:latin typeface="Calibri" panose="020F0502020204030204" pitchFamily="34" charset="0"/>
                        </a:rPr>
                        <a:t>Steady State Case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rtl="0" fontAlgn="ctr"/>
                      <a:r>
                        <a:rPr lang="en-US" sz="1000" b="1" i="0" u="none" strike="noStrike" dirty="0">
                          <a:solidFill>
                            <a:srgbClr val="000000"/>
                          </a:solidFill>
                          <a:effectLst/>
                          <a:latin typeface="Calibri" panose="020F0502020204030204" pitchFamily="34" charset="0"/>
                        </a:rPr>
                        <a:t>Description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rtl="0" fontAlgn="ctr"/>
                      <a:r>
                        <a:rPr lang="en-US" sz="1000" b="1" i="0" u="none" strike="noStrike">
                          <a:solidFill>
                            <a:srgbClr val="000000"/>
                          </a:solidFill>
                          <a:effectLst/>
                          <a:latin typeface="Calibri" panose="020F0502020204030204" pitchFamily="34" charset="0"/>
                        </a:rPr>
                        <a:t>Design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ctr" rtl="0" fontAlgn="ctr"/>
                      <a:r>
                        <a:rPr lang="en-US" sz="1000" b="1" i="0" u="none" strike="noStrike">
                          <a:solidFill>
                            <a:srgbClr val="000000"/>
                          </a:solidFill>
                          <a:effectLst/>
                          <a:latin typeface="Calibri" panose="020F0502020204030204" pitchFamily="34" charset="0"/>
                        </a:rPr>
                        <a:t>Predicts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27778040"/>
                  </a:ext>
                </a:extLst>
              </a:tr>
              <a:tr h="456863">
                <a:tc vMerge="1">
                  <a:txBody>
                    <a:bodyPr/>
                    <a:lstStyle/>
                    <a:p>
                      <a:endParaRPr lang="en-US"/>
                    </a:p>
                  </a:txBody>
                  <a:tcPr/>
                </a:tc>
                <a:tc vMerge="1">
                  <a:txBody>
                    <a:bodyPr/>
                    <a:lstStyle/>
                    <a:p>
                      <a:endParaRPr lang="en-US"/>
                    </a:p>
                  </a:txBody>
                  <a:tcPr/>
                </a:tc>
                <a:tc>
                  <a:txBody>
                    <a:bodyPr/>
                    <a:lstStyle/>
                    <a:p>
                      <a:pPr algn="ctr" rtl="0" fontAlgn="ctr"/>
                      <a:r>
                        <a:rPr lang="en-US" sz="1000" b="1" i="0" u="none" strike="noStrike">
                          <a:solidFill>
                            <a:srgbClr val="000000"/>
                          </a:solidFill>
                          <a:effectLst/>
                          <a:latin typeface="Calibri" panose="020F0502020204030204" pitchFamily="34" charset="0"/>
                        </a:rPr>
                        <a:t>Min Power</a:t>
                      </a:r>
                      <a:br>
                        <a:rPr lang="en-US" sz="1000" b="1" i="0" u="none" strike="noStrike">
                          <a:solidFill>
                            <a:srgbClr val="000000"/>
                          </a:solidFill>
                          <a:effectLst/>
                          <a:latin typeface="Calibri" panose="020F0502020204030204" pitchFamily="34" charset="0"/>
                        </a:rPr>
                      </a:br>
                      <a:r>
                        <a:rPr lang="en-US" sz="1000" b="1" i="0" u="none" strike="noStrike">
                          <a:solidFill>
                            <a:srgbClr val="000000"/>
                          </a:solidFill>
                          <a:effectLst/>
                          <a:latin typeface="Calibri" panose="020F0502020204030204" pitchFamily="34" charset="0"/>
                        </a:rPr>
                        <a:t>[W]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000" b="1" i="0" u="none" strike="noStrike">
                          <a:solidFill>
                            <a:srgbClr val="000000"/>
                          </a:solidFill>
                          <a:effectLst/>
                          <a:latin typeface="Calibri" panose="020F0502020204030204" pitchFamily="34" charset="0"/>
                        </a:rPr>
                        <a:t>Max Duty Cycle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000" b="1" i="0" u="none" strike="noStrike" dirty="0">
                          <a:solidFill>
                            <a:srgbClr val="000000"/>
                          </a:solidFill>
                          <a:effectLst/>
                          <a:latin typeface="Calibri" panose="020F0502020204030204" pitchFamily="34" charset="0"/>
                        </a:rPr>
                        <a:t>Predict</a:t>
                      </a:r>
                      <a:br>
                        <a:rPr lang="en-US" sz="1000" b="1" i="0" u="none" strike="noStrike" dirty="0">
                          <a:solidFill>
                            <a:srgbClr val="000000"/>
                          </a:solidFill>
                          <a:effectLst/>
                          <a:latin typeface="Calibri" panose="020F0502020204030204" pitchFamily="34" charset="0"/>
                        </a:rPr>
                      </a:br>
                      <a:r>
                        <a:rPr lang="en-US" sz="1000" b="1" i="0" u="none" strike="noStrike" dirty="0">
                          <a:solidFill>
                            <a:srgbClr val="000000"/>
                          </a:solidFill>
                          <a:effectLst/>
                          <a:latin typeface="Calibri" panose="020F0502020204030204" pitchFamily="34" charset="0"/>
                        </a:rPr>
                        <a:t>[W]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000" b="1" i="0" u="none" strike="noStrike">
                          <a:solidFill>
                            <a:srgbClr val="000000"/>
                          </a:solidFill>
                          <a:effectLst/>
                          <a:latin typeface="Calibri" panose="020F0502020204030204" pitchFamily="34" charset="0"/>
                        </a:rPr>
                        <a:t>Duty Cycle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34731842"/>
                  </a:ext>
                </a:extLst>
              </a:tr>
              <a:tr h="206725">
                <a:tc rowSpan="2">
                  <a:txBody>
                    <a:bodyPr/>
                    <a:lstStyle/>
                    <a:p>
                      <a:pPr algn="ctr" rtl="0" fontAlgn="b"/>
                      <a:r>
                        <a:rPr lang="en-US" sz="1000" b="0" i="0" u="none" strike="noStrike">
                          <a:solidFill>
                            <a:srgbClr val="000000"/>
                          </a:solidFill>
                          <a:effectLst/>
                          <a:latin typeface="Calibri" panose="020F0502020204030204" pitchFamily="34" charset="0"/>
                        </a:rPr>
                        <a:t>Cold Surv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en-US" sz="1000" b="0" i="0" u="none" strike="noStrike">
                          <a:solidFill>
                            <a:srgbClr val="000000"/>
                          </a:solidFill>
                          <a:effectLst/>
                          <a:latin typeface="Calibri" panose="020F0502020204030204" pitchFamily="34" charset="0"/>
                        </a:rPr>
                        <a:t>Bus Op Heater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000" b="0" i="0" u="none" strike="noStrike">
                          <a:solidFill>
                            <a:srgbClr val="000000"/>
                          </a:solidFill>
                          <a:effectLst/>
                          <a:latin typeface="Calibri" panose="020F0502020204030204" pitchFamily="34" charset="0"/>
                        </a:rPr>
                        <a:t>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000" b="0" i="0" u="none" strike="noStrike">
                          <a:solidFill>
                            <a:srgbClr val="000000"/>
                          </a:solidFill>
                          <a:effectLst/>
                          <a:latin typeface="Calibri" panose="020F0502020204030204" pitchFamily="34" charset="0"/>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000000"/>
                          </a:solidFill>
                          <a:effectLst/>
                          <a:latin typeface="Calibri" panose="020F0502020204030204" pitchFamily="34" charset="0"/>
                        </a:rPr>
                        <a:t>1.41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000" b="0" i="0" u="none" strike="noStrike">
                          <a:solidFill>
                            <a:srgbClr val="E2EFDA"/>
                          </a:solidFill>
                          <a:effectLst/>
                          <a:latin typeface="Calibri" panose="020F0502020204030204" pitchFamily="34" charset="0"/>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3006150565"/>
                  </a:ext>
                </a:extLst>
              </a:tr>
              <a:tr h="206725">
                <a:tc vMerge="1">
                  <a:txBody>
                    <a:bodyPr/>
                    <a:lstStyle/>
                    <a:p>
                      <a:pPr algn="l" rtl="0" fontAlgn="b"/>
                      <a:endParaRPr lang="en-US" sz="900" b="0" i="0" u="none" strike="noStrike">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en-US" sz="1000" b="0" i="0" u="none" strike="noStrike">
                          <a:solidFill>
                            <a:srgbClr val="000000"/>
                          </a:solidFill>
                          <a:effectLst/>
                          <a:latin typeface="Calibri" panose="020F0502020204030204" pitchFamily="34" charset="0"/>
                        </a:rPr>
                        <a:t>Heat Switch Heater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000" b="0" i="0" u="none" strike="noStrike">
                          <a:solidFill>
                            <a:srgbClr val="000000"/>
                          </a:solidFill>
                          <a:effectLst/>
                          <a:latin typeface="Calibri" panose="020F050202020403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000" b="0" i="0" u="none" strike="noStrike">
                          <a:solidFill>
                            <a:srgbClr val="000000"/>
                          </a:solidFill>
                          <a:effectLst/>
                          <a:latin typeface="Calibri" panose="020F0502020204030204" pitchFamily="34" charset="0"/>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000" b="0" i="0" u="none" strike="noStrike">
                          <a:solidFill>
                            <a:srgbClr val="E2EFDA"/>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3405360182"/>
                  </a:ext>
                </a:extLst>
              </a:tr>
              <a:tr h="206725">
                <a:tc rowSpan="2">
                  <a:txBody>
                    <a:bodyPr/>
                    <a:lstStyle/>
                    <a:p>
                      <a:pPr algn="ctr" rtl="0" fontAlgn="b"/>
                      <a:r>
                        <a:rPr lang="en-US" sz="1000" b="0" i="0" u="none" strike="noStrike">
                          <a:solidFill>
                            <a:srgbClr val="000000"/>
                          </a:solidFill>
                          <a:effectLst/>
                          <a:latin typeface="Calibri" panose="020F0502020204030204" pitchFamily="34" charset="0"/>
                        </a:rPr>
                        <a:t>Cold Op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en-US" sz="1000" b="0" i="0" u="none" strike="noStrike">
                          <a:solidFill>
                            <a:srgbClr val="000000"/>
                          </a:solidFill>
                          <a:effectLst/>
                          <a:latin typeface="Calibri" panose="020F0502020204030204" pitchFamily="34" charset="0"/>
                        </a:rPr>
                        <a:t>Bus Op Heater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000" b="0" i="0" u="none" strike="noStrike">
                          <a:solidFill>
                            <a:srgbClr val="000000"/>
                          </a:solidFill>
                          <a:effectLst/>
                          <a:latin typeface="Calibri" panose="020F0502020204030204" pitchFamily="34" charset="0"/>
                        </a:rPr>
                        <a:t>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000" b="0" i="0" u="none" strike="noStrike">
                          <a:solidFill>
                            <a:srgbClr val="000000"/>
                          </a:solidFill>
                          <a:effectLst/>
                          <a:latin typeface="Calibri" panose="020F0502020204030204" pitchFamily="34" charset="0"/>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000000"/>
                          </a:solidFill>
                          <a:effectLst/>
                          <a:latin typeface="Calibri" panose="020F0502020204030204" pitchFamily="34" charset="0"/>
                        </a:rPr>
                        <a:t>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000" b="0" i="0" u="none" strike="noStrike">
                          <a:solidFill>
                            <a:srgbClr val="E2EFDA"/>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365479470"/>
                  </a:ext>
                </a:extLst>
              </a:tr>
              <a:tr h="206725">
                <a:tc vMerge="1">
                  <a:txBody>
                    <a:bodyPr/>
                    <a:lstStyle/>
                    <a:p>
                      <a:pPr algn="l" rtl="0" fontAlgn="b"/>
                      <a:endParaRPr lang="en-US" sz="9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en-US" sz="1000" b="0" i="0" u="none" strike="noStrike">
                          <a:solidFill>
                            <a:srgbClr val="000000"/>
                          </a:solidFill>
                          <a:effectLst/>
                          <a:latin typeface="Calibri" panose="020F0502020204030204" pitchFamily="34" charset="0"/>
                        </a:rPr>
                        <a:t>Heat Switch Heater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000" b="0" i="0" u="none" strike="noStrike">
                          <a:solidFill>
                            <a:srgbClr val="000000"/>
                          </a:solidFill>
                          <a:effectLst/>
                          <a:latin typeface="Calibri" panose="020F050202020403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000" b="0" i="0" u="none" strike="noStrike">
                          <a:solidFill>
                            <a:srgbClr val="000000"/>
                          </a:solidFill>
                          <a:effectLst/>
                          <a:latin typeface="Calibri" panose="020F0502020204030204" pitchFamily="34" charset="0"/>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000000"/>
                          </a:solidFill>
                          <a:effectLst/>
                          <a:latin typeface="Calibri" panose="020F0502020204030204" pitchFamily="34" charset="0"/>
                        </a:rPr>
                        <a:t>0.64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000" b="0" i="0" u="none" strike="noStrike">
                          <a:solidFill>
                            <a:srgbClr val="E2EFDA"/>
                          </a:solidFill>
                          <a:effectLst/>
                          <a:latin typeface="Calibri" panose="020F050202020403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4233249804"/>
                  </a:ext>
                </a:extLst>
              </a:tr>
              <a:tr h="206725">
                <a:tc rowSpan="2">
                  <a:txBody>
                    <a:bodyPr/>
                    <a:lstStyle/>
                    <a:p>
                      <a:pPr algn="ctr" rtl="0" fontAlgn="b"/>
                      <a:r>
                        <a:rPr lang="en-US" sz="1000" b="0" i="0" u="none" strike="noStrike">
                          <a:solidFill>
                            <a:srgbClr val="000000"/>
                          </a:solidFill>
                          <a:effectLst/>
                          <a:latin typeface="Calibri" panose="020F0502020204030204" pitchFamily="34" charset="0"/>
                        </a:rPr>
                        <a:t>Hot Op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en-US" sz="1000" b="0" i="0" u="none" strike="noStrike">
                          <a:solidFill>
                            <a:srgbClr val="000000"/>
                          </a:solidFill>
                          <a:effectLst/>
                          <a:latin typeface="Calibri" panose="020F0502020204030204" pitchFamily="34" charset="0"/>
                        </a:rPr>
                        <a:t>Bus Op Heater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000" b="0" i="0" u="none" strike="noStrike">
                          <a:solidFill>
                            <a:srgbClr val="000000"/>
                          </a:solidFill>
                          <a:effectLst/>
                          <a:latin typeface="Calibri" panose="020F0502020204030204" pitchFamily="34" charset="0"/>
                        </a:rPr>
                        <a:t>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000" b="0" i="0" u="none" strike="noStrike">
                          <a:solidFill>
                            <a:srgbClr val="000000"/>
                          </a:solidFill>
                          <a:effectLst/>
                          <a:latin typeface="Calibri" panose="020F0502020204030204" pitchFamily="34" charset="0"/>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000" b="0" i="0" u="none" strike="noStrike">
                          <a:solidFill>
                            <a:srgbClr val="E2EFDA"/>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302260230"/>
                  </a:ext>
                </a:extLst>
              </a:tr>
              <a:tr h="206725">
                <a:tc vMerge="1">
                  <a:txBody>
                    <a:bodyPr/>
                    <a:lstStyle/>
                    <a:p>
                      <a:pPr algn="l" rtl="0" fontAlgn="b"/>
                      <a:endParaRPr lang="en-US" sz="9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en-US" sz="1000" b="0" i="0" u="none" strike="noStrike">
                          <a:solidFill>
                            <a:srgbClr val="000000"/>
                          </a:solidFill>
                          <a:effectLst/>
                          <a:latin typeface="Calibri" panose="020F0502020204030204" pitchFamily="34" charset="0"/>
                        </a:rPr>
                        <a:t>Heat Switch Heater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000" b="0" i="0" u="none" strike="noStrike">
                          <a:solidFill>
                            <a:srgbClr val="000000"/>
                          </a:solidFill>
                          <a:effectLst/>
                          <a:latin typeface="Calibri" panose="020F050202020403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000" b="0" i="0" u="none" strike="noStrike">
                          <a:solidFill>
                            <a:srgbClr val="000000"/>
                          </a:solidFill>
                          <a:effectLst/>
                          <a:latin typeface="Calibri" panose="020F0502020204030204" pitchFamily="34" charset="0"/>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000" b="0" i="0" u="none" strike="noStrike" dirty="0">
                          <a:solidFill>
                            <a:srgbClr val="E2EFDA"/>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754116056"/>
                  </a:ext>
                </a:extLst>
              </a:tr>
            </a:tbl>
          </a:graphicData>
        </a:graphic>
      </p:graphicFrame>
      <p:grpSp>
        <p:nvGrpSpPr>
          <p:cNvPr id="5" name="Group 4"/>
          <p:cNvGrpSpPr/>
          <p:nvPr/>
        </p:nvGrpSpPr>
        <p:grpSpPr>
          <a:xfrm>
            <a:off x="8377829" y="991739"/>
            <a:ext cx="3657600" cy="4920653"/>
            <a:chOff x="8377829" y="991739"/>
            <a:chExt cx="3657600" cy="4920653"/>
          </a:xfrm>
        </p:grpSpPr>
        <p:pic>
          <p:nvPicPr>
            <p:cNvPr id="15" name="Picture 14">
              <a:extLst>
                <a:ext uri="{FF2B5EF4-FFF2-40B4-BE49-F238E27FC236}">
                  <a16:creationId xmlns:a16="http://schemas.microsoft.com/office/drawing/2014/main" id="{3DB5E1AF-4067-D9A9-67A2-65A93EA72C78}"/>
                </a:ext>
              </a:extLst>
            </p:cNvPr>
            <p:cNvPicPr>
              <a:picLocks noChangeAspect="1"/>
            </p:cNvPicPr>
            <p:nvPr/>
          </p:nvPicPr>
          <p:blipFill rotWithShape="1">
            <a:blip r:embed="rId3"/>
            <a:srcRect t="5351" b="2638"/>
            <a:stretch/>
          </p:blipFill>
          <p:spPr>
            <a:xfrm>
              <a:off x="8377829" y="3568830"/>
              <a:ext cx="3657600" cy="2343562"/>
            </a:xfrm>
            <a:prstGeom prst="rect">
              <a:avLst/>
            </a:prstGeom>
          </p:spPr>
        </p:pic>
        <p:pic>
          <p:nvPicPr>
            <p:cNvPr id="17" name="Picture 16">
              <a:extLst>
                <a:ext uri="{FF2B5EF4-FFF2-40B4-BE49-F238E27FC236}">
                  <a16:creationId xmlns:a16="http://schemas.microsoft.com/office/drawing/2014/main" id="{19829363-81BF-DECB-B10E-40D049212984}"/>
                </a:ext>
              </a:extLst>
            </p:cNvPr>
            <p:cNvPicPr>
              <a:picLocks noChangeAspect="1"/>
            </p:cNvPicPr>
            <p:nvPr/>
          </p:nvPicPr>
          <p:blipFill>
            <a:blip r:embed="rId4"/>
            <a:stretch>
              <a:fillRect/>
            </a:stretch>
          </p:blipFill>
          <p:spPr>
            <a:xfrm>
              <a:off x="8377829" y="991739"/>
              <a:ext cx="3657600" cy="2437261"/>
            </a:xfrm>
            <a:prstGeom prst="rect">
              <a:avLst/>
            </a:prstGeom>
          </p:spPr>
        </p:pic>
        <p:sp>
          <p:nvSpPr>
            <p:cNvPr id="20" name="TextBox 19">
              <a:extLst>
                <a:ext uri="{FF2B5EF4-FFF2-40B4-BE49-F238E27FC236}">
                  <a16:creationId xmlns:a16="http://schemas.microsoft.com/office/drawing/2014/main" id="{D611D669-0F4B-296F-0D58-B1108BE0935F}"/>
                </a:ext>
              </a:extLst>
            </p:cNvPr>
            <p:cNvSpPr txBox="1"/>
            <p:nvPr/>
          </p:nvSpPr>
          <p:spPr>
            <a:xfrm>
              <a:off x="8377829" y="3344450"/>
              <a:ext cx="1389003" cy="276999"/>
            </a:xfrm>
            <a:prstGeom prst="rect">
              <a:avLst/>
            </a:prstGeom>
            <a:noFill/>
          </p:spPr>
          <p:txBody>
            <a:bodyPr wrap="square" rtlCol="0">
              <a:spAutoFit/>
            </a:bodyPr>
            <a:lstStyle/>
            <a:p>
              <a:r>
                <a:rPr lang="en-US" sz="1200"/>
                <a:t>Cold Op (↑)</a:t>
              </a:r>
            </a:p>
          </p:txBody>
        </p:sp>
        <p:sp>
          <p:nvSpPr>
            <p:cNvPr id="21" name="TextBox 20">
              <a:extLst>
                <a:ext uri="{FF2B5EF4-FFF2-40B4-BE49-F238E27FC236}">
                  <a16:creationId xmlns:a16="http://schemas.microsoft.com/office/drawing/2014/main" id="{B050C6ED-CE16-AC8D-D0C5-061BAB7EF0B6}"/>
                </a:ext>
              </a:extLst>
            </p:cNvPr>
            <p:cNvSpPr txBox="1"/>
            <p:nvPr/>
          </p:nvSpPr>
          <p:spPr>
            <a:xfrm>
              <a:off x="10646426" y="3338799"/>
              <a:ext cx="1389003" cy="276999"/>
            </a:xfrm>
            <a:prstGeom prst="rect">
              <a:avLst/>
            </a:prstGeom>
            <a:noFill/>
          </p:spPr>
          <p:txBody>
            <a:bodyPr wrap="square" rtlCol="0">
              <a:spAutoFit/>
            </a:bodyPr>
            <a:lstStyle/>
            <a:p>
              <a:pPr algn="r"/>
              <a:r>
                <a:rPr lang="en-US" sz="1200"/>
                <a:t>Hot Op (↓)</a:t>
              </a:r>
            </a:p>
          </p:txBody>
        </p:sp>
      </p:grpSp>
    </p:spTree>
    <p:extLst>
      <p:ext uri="{BB962C8B-B14F-4D97-AF65-F5344CB8AC3E}">
        <p14:creationId xmlns:p14="http://schemas.microsoft.com/office/powerpoint/2010/main" val="1152606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F11063D-BF75-EB2E-A44B-30716EC66BF7}"/>
              </a:ext>
            </a:extLst>
          </p:cNvPr>
          <p:cNvSpPr>
            <a:spLocks noGrp="1"/>
          </p:cNvSpPr>
          <p:nvPr>
            <p:ph type="sldNum" sz="quarter" idx="10"/>
          </p:nvPr>
        </p:nvSpPr>
        <p:spPr/>
        <p:txBody>
          <a:bodyPr/>
          <a:lstStyle/>
          <a:p>
            <a:pPr>
              <a:defRPr/>
            </a:pPr>
            <a:fld id="{5E249F5E-BD16-4F68-BCA4-33369FC9D61D}" type="slidenum">
              <a:rPr lang="en-US" altLang="en-US" smtClean="0"/>
              <a:pPr>
                <a:defRPr/>
              </a:pPr>
              <a:t>13</a:t>
            </a:fld>
            <a:endParaRPr lang="en-US" altLang="en-US"/>
          </a:p>
        </p:txBody>
      </p:sp>
      <p:sp>
        <p:nvSpPr>
          <p:cNvPr id="4" name="Title 3">
            <a:extLst>
              <a:ext uri="{FF2B5EF4-FFF2-40B4-BE49-F238E27FC236}">
                <a16:creationId xmlns:a16="http://schemas.microsoft.com/office/drawing/2014/main" id="{39495038-4FFB-D4FD-B341-B01E900B1027}"/>
              </a:ext>
            </a:extLst>
          </p:cNvPr>
          <p:cNvSpPr>
            <a:spLocks noGrp="1"/>
          </p:cNvSpPr>
          <p:nvPr>
            <p:ph type="title"/>
          </p:nvPr>
        </p:nvSpPr>
        <p:spPr/>
        <p:txBody>
          <a:bodyPr/>
          <a:lstStyle/>
          <a:p>
            <a:r>
              <a:rPr lang="en-US" sz="2400"/>
              <a:t>Lunar night survivability and heater power</a:t>
            </a:r>
          </a:p>
        </p:txBody>
      </p:sp>
      <p:sp>
        <p:nvSpPr>
          <p:cNvPr id="16" name="Content Placeholder 1">
            <a:extLst>
              <a:ext uri="{FF2B5EF4-FFF2-40B4-BE49-F238E27FC236}">
                <a16:creationId xmlns:a16="http://schemas.microsoft.com/office/drawing/2014/main" id="{3E375522-EB52-92E8-0A55-360EC4A72066}"/>
              </a:ext>
            </a:extLst>
          </p:cNvPr>
          <p:cNvSpPr>
            <a:spLocks noGrp="1"/>
          </p:cNvSpPr>
          <p:nvPr>
            <p:ph idx="1"/>
          </p:nvPr>
        </p:nvSpPr>
        <p:spPr>
          <a:xfrm>
            <a:off x="423332" y="1088891"/>
            <a:ext cx="11379202" cy="4532262"/>
          </a:xfrm>
        </p:spPr>
        <p:txBody>
          <a:bodyPr/>
          <a:lstStyle/>
          <a:p>
            <a:r>
              <a:rPr lang="en-US" dirty="0">
                <a:solidFill>
                  <a:schemeClr val="accent6"/>
                </a:solidFill>
              </a:rPr>
              <a:t>The Thermal Control System will maintain temperatures longer than the battery can power electronics</a:t>
            </a:r>
          </a:p>
          <a:p>
            <a:r>
              <a:rPr lang="en-US" dirty="0"/>
              <a:t>Bus predicted heat leak reduced from 3.980 W (</a:t>
            </a:r>
            <a:r>
              <a:rPr lang="en-US" dirty="0">
                <a:hlinkClick r:id="rId3"/>
              </a:rPr>
              <a:t>TRL-6</a:t>
            </a:r>
            <a:r>
              <a:rPr lang="en-US" dirty="0"/>
              <a:t>) to 1.528 W</a:t>
            </a:r>
          </a:p>
        </p:txBody>
      </p:sp>
      <p:graphicFrame>
        <p:nvGraphicFramePr>
          <p:cNvPr id="9" name="Chart 8">
            <a:extLst>
              <a:ext uri="{FF2B5EF4-FFF2-40B4-BE49-F238E27FC236}">
                <a16:creationId xmlns:a16="http://schemas.microsoft.com/office/drawing/2014/main" id="{1C273835-E779-347B-F508-8C4A5474AF3C}"/>
              </a:ext>
            </a:extLst>
          </p:cNvPr>
          <p:cNvGraphicFramePr>
            <a:graphicFrameLocks/>
          </p:cNvGraphicFramePr>
          <p:nvPr>
            <p:extLst>
              <p:ext uri="{D42A27DB-BD31-4B8C-83A1-F6EECF244321}">
                <p14:modId xmlns:p14="http://schemas.microsoft.com/office/powerpoint/2010/main" val="2878633806"/>
              </p:ext>
            </p:extLst>
          </p:nvPr>
        </p:nvGraphicFramePr>
        <p:xfrm>
          <a:off x="624905" y="2107330"/>
          <a:ext cx="6401391" cy="334068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Table 12">
            <a:extLst>
              <a:ext uri="{FF2B5EF4-FFF2-40B4-BE49-F238E27FC236}">
                <a16:creationId xmlns:a16="http://schemas.microsoft.com/office/drawing/2014/main" id="{A3044E02-947C-77F0-AD99-8F0E367062C9}"/>
              </a:ext>
            </a:extLst>
          </p:cNvPr>
          <p:cNvGraphicFramePr>
            <a:graphicFrameLocks noGrp="1"/>
          </p:cNvGraphicFramePr>
          <p:nvPr>
            <p:extLst>
              <p:ext uri="{D42A27DB-BD31-4B8C-83A1-F6EECF244321}">
                <p14:modId xmlns:p14="http://schemas.microsoft.com/office/powerpoint/2010/main" val="4000476252"/>
              </p:ext>
            </p:extLst>
          </p:nvPr>
        </p:nvGraphicFramePr>
        <p:xfrm>
          <a:off x="7459918" y="2120722"/>
          <a:ext cx="4308750" cy="2969647"/>
        </p:xfrm>
        <a:graphic>
          <a:graphicData uri="http://schemas.openxmlformats.org/drawingml/2006/table">
            <a:tbl>
              <a:tblPr/>
              <a:tblGrid>
                <a:gridCol w="3322382">
                  <a:extLst>
                    <a:ext uri="{9D8B030D-6E8A-4147-A177-3AD203B41FA5}">
                      <a16:colId xmlns:a16="http://schemas.microsoft.com/office/drawing/2014/main" val="1177966360"/>
                    </a:ext>
                  </a:extLst>
                </a:gridCol>
                <a:gridCol w="986368">
                  <a:extLst>
                    <a:ext uri="{9D8B030D-6E8A-4147-A177-3AD203B41FA5}">
                      <a16:colId xmlns:a16="http://schemas.microsoft.com/office/drawing/2014/main" val="4063598087"/>
                    </a:ext>
                  </a:extLst>
                </a:gridCol>
              </a:tblGrid>
              <a:tr h="515484">
                <a:tc>
                  <a:txBody>
                    <a:bodyPr/>
                    <a:lstStyle/>
                    <a:p>
                      <a:pPr algn="ctr" rtl="0" fontAlgn="ctr"/>
                      <a:r>
                        <a:rPr lang="en-US" sz="1200" b="1" i="0" u="none" strike="noStrike" dirty="0">
                          <a:solidFill>
                            <a:srgbClr val="000000"/>
                          </a:solidFill>
                          <a:effectLst/>
                          <a:latin typeface="Calibri" panose="020F0502020204030204" pitchFamily="34" charset="0"/>
                        </a:rPr>
                        <a:t>Description</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US" sz="1200" b="1" i="0" u="none" strike="noStrike">
                          <a:solidFill>
                            <a:srgbClr val="000000"/>
                          </a:solidFill>
                          <a:effectLst/>
                          <a:latin typeface="Calibri" panose="020F0502020204030204" pitchFamily="34" charset="0"/>
                        </a:rPr>
                        <a:t>Heat Balance</a:t>
                      </a:r>
                      <a:br>
                        <a:rPr lang="en-US" sz="1200" b="1" i="0" u="none" strike="noStrike">
                          <a:solidFill>
                            <a:srgbClr val="000000"/>
                          </a:solidFill>
                          <a:effectLst/>
                          <a:latin typeface="Calibri" panose="020F0502020204030204" pitchFamily="34" charset="0"/>
                        </a:rPr>
                      </a:br>
                      <a:r>
                        <a:rPr lang="en-US" sz="1200" b="1" i="0" u="none" strike="noStrike">
                          <a:solidFill>
                            <a:srgbClr val="000000"/>
                          </a:solidFill>
                          <a:effectLst/>
                          <a:latin typeface="Calibri" panose="020F0502020204030204" pitchFamily="34" charset="0"/>
                        </a:rPr>
                        <a:t>[W]</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52934675"/>
                  </a:ext>
                </a:extLst>
              </a:tr>
              <a:tr h="167433">
                <a:tc>
                  <a:txBody>
                    <a:bodyPr/>
                    <a:lstStyle/>
                    <a:p>
                      <a:pPr algn="ctr" rtl="0" fontAlgn="ctr"/>
                      <a:r>
                        <a:rPr lang="en-US" sz="1200" b="0" i="0" u="none" strike="noStrike" dirty="0">
                          <a:solidFill>
                            <a:srgbClr val="000000"/>
                          </a:solidFill>
                          <a:effectLst/>
                          <a:latin typeface="Calibri" panose="020F0502020204030204" pitchFamily="34" charset="0"/>
                        </a:rPr>
                        <a:t>Launch Lock (thermal &amp;</a:t>
                      </a:r>
                      <a:r>
                        <a:rPr lang="en-US" sz="1200" b="0" i="0" u="none" strike="noStrike" baseline="0" dirty="0">
                          <a:solidFill>
                            <a:srgbClr val="000000"/>
                          </a:solidFill>
                          <a:effectLst/>
                          <a:latin typeface="Calibri" panose="020F0502020204030204" pitchFamily="34" charset="0"/>
                        </a:rPr>
                        <a:t> mechanical)</a:t>
                      </a:r>
                      <a:endParaRPr lang="en-US" sz="1200" b="0" i="0" u="none" strike="noStrike" dirty="0">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A9D08E"/>
                    </a:solidFill>
                  </a:tcPr>
                </a:tc>
                <a:tc>
                  <a:txBody>
                    <a:bodyPr/>
                    <a:lstStyle/>
                    <a:p>
                      <a:pPr algn="ctr" rtl="0" fontAlgn="ctr"/>
                      <a:r>
                        <a:rPr lang="en-US" sz="1200" b="0" i="0" u="none" strike="noStrike" dirty="0">
                          <a:solidFill>
                            <a:srgbClr val="000000"/>
                          </a:solidFill>
                          <a:effectLst/>
                          <a:latin typeface="Calibri" panose="020F0502020204030204" pitchFamily="34" charset="0"/>
                        </a:rPr>
                        <a:t>-0.353</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A9D08E"/>
                    </a:solidFill>
                  </a:tcPr>
                </a:tc>
                <a:extLst>
                  <a:ext uri="{0D108BD9-81ED-4DB2-BD59-A6C34878D82A}">
                    <a16:rowId xmlns:a16="http://schemas.microsoft.com/office/drawing/2014/main" val="1485003526"/>
                  </a:ext>
                </a:extLst>
              </a:tr>
              <a:tr h="167433">
                <a:tc>
                  <a:txBody>
                    <a:bodyPr/>
                    <a:lstStyle/>
                    <a:p>
                      <a:pPr algn="ctr" rtl="0" fontAlgn="b"/>
                      <a:r>
                        <a:rPr lang="en-US" sz="1200" b="0" i="0" u="none" strike="noStrike" dirty="0">
                          <a:solidFill>
                            <a:srgbClr val="000000"/>
                          </a:solidFill>
                          <a:effectLst/>
                          <a:latin typeface="Calibri" panose="020F0502020204030204" pitchFamily="34" charset="0"/>
                        </a:rPr>
                        <a:t>IMLI (e*=0.0028)</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9BC2E6"/>
                    </a:solidFill>
                  </a:tcPr>
                </a:tc>
                <a:tc>
                  <a:txBody>
                    <a:bodyPr/>
                    <a:lstStyle/>
                    <a:p>
                      <a:pPr algn="ctr" rtl="0" fontAlgn="b"/>
                      <a:r>
                        <a:rPr lang="en-US" sz="1200" b="0" i="0" u="none" strike="noStrike">
                          <a:solidFill>
                            <a:srgbClr val="000000"/>
                          </a:solidFill>
                          <a:effectLst/>
                          <a:latin typeface="Calibri" panose="020F0502020204030204" pitchFamily="34" charset="0"/>
                        </a:rPr>
                        <a:t>-0.303</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9BC2E6"/>
                    </a:solidFill>
                  </a:tcPr>
                </a:tc>
                <a:extLst>
                  <a:ext uri="{0D108BD9-81ED-4DB2-BD59-A6C34878D82A}">
                    <a16:rowId xmlns:a16="http://schemas.microsoft.com/office/drawing/2014/main" val="1276323941"/>
                  </a:ext>
                </a:extLst>
              </a:tr>
              <a:tr h="167433">
                <a:tc>
                  <a:txBody>
                    <a:bodyPr/>
                    <a:lstStyle/>
                    <a:p>
                      <a:pPr algn="ctr" rtl="0" fontAlgn="b"/>
                      <a:r>
                        <a:rPr lang="en-US" sz="1200" b="0" i="0" u="none" strike="noStrike">
                          <a:solidFill>
                            <a:srgbClr val="000000"/>
                          </a:solidFill>
                          <a:effectLst/>
                          <a:latin typeface="Calibri" panose="020F0502020204030204" pitchFamily="34" charset="0"/>
                        </a:rPr>
                        <a:t>Signal and Power Passthrough (SAPP)</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D966"/>
                    </a:solidFill>
                  </a:tcPr>
                </a:tc>
                <a:tc>
                  <a:txBody>
                    <a:bodyPr/>
                    <a:lstStyle/>
                    <a:p>
                      <a:pPr algn="ctr" rtl="0" fontAlgn="b"/>
                      <a:r>
                        <a:rPr lang="en-US" sz="1200" b="0" i="0" u="none" strike="noStrike">
                          <a:solidFill>
                            <a:srgbClr val="000000"/>
                          </a:solidFill>
                          <a:effectLst/>
                          <a:latin typeface="Calibri" panose="020F0502020204030204" pitchFamily="34" charset="0"/>
                        </a:rPr>
                        <a:t>-0.398</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D966"/>
                    </a:solidFill>
                  </a:tcPr>
                </a:tc>
                <a:extLst>
                  <a:ext uri="{0D108BD9-81ED-4DB2-BD59-A6C34878D82A}">
                    <a16:rowId xmlns:a16="http://schemas.microsoft.com/office/drawing/2014/main" val="1800036698"/>
                  </a:ext>
                </a:extLst>
              </a:tr>
              <a:tr h="167433">
                <a:tc>
                  <a:txBody>
                    <a:bodyPr/>
                    <a:lstStyle/>
                    <a:p>
                      <a:pPr algn="ctr" rtl="0" fontAlgn="b"/>
                      <a:r>
                        <a:rPr lang="en-US" sz="1200" b="0" i="0" u="none" strike="noStrike" dirty="0">
                          <a:solidFill>
                            <a:srgbClr val="000000"/>
                          </a:solidFill>
                          <a:effectLst/>
                          <a:latin typeface="Calibri" panose="020F0502020204030204" pitchFamily="34" charset="0"/>
                        </a:rPr>
                        <a:t>Heat Switch</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4B084"/>
                    </a:solidFill>
                  </a:tcPr>
                </a:tc>
                <a:tc>
                  <a:txBody>
                    <a:bodyPr/>
                    <a:lstStyle/>
                    <a:p>
                      <a:pPr algn="ctr" rtl="0" fontAlgn="b"/>
                      <a:r>
                        <a:rPr lang="en-US" sz="1200" b="0" i="0" u="none" strike="noStrike">
                          <a:solidFill>
                            <a:srgbClr val="000000"/>
                          </a:solidFill>
                          <a:effectLst/>
                          <a:latin typeface="Calibri" panose="020F0502020204030204" pitchFamily="34" charset="0"/>
                        </a:rPr>
                        <a:t>-0.474</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4B084"/>
                    </a:solidFill>
                  </a:tcPr>
                </a:tc>
                <a:extLst>
                  <a:ext uri="{0D108BD9-81ED-4DB2-BD59-A6C34878D82A}">
                    <a16:rowId xmlns:a16="http://schemas.microsoft.com/office/drawing/2014/main" val="1596795328"/>
                  </a:ext>
                </a:extLst>
              </a:tr>
              <a:tr h="167433">
                <a:tc>
                  <a:txBody>
                    <a:bodyPr/>
                    <a:lstStyle/>
                    <a:p>
                      <a:pPr algn="ctr" rtl="0" fontAlgn="ctr"/>
                      <a:r>
                        <a:rPr lang="en-US" sz="1200" b="0" i="0" u="none" strike="noStrike">
                          <a:solidFill>
                            <a:srgbClr val="FFFFFF"/>
                          </a:solidFill>
                          <a:effectLst/>
                          <a:latin typeface="Calibri" panose="020F0502020204030204" pitchFamily="34" charset="0"/>
                        </a:rPr>
                        <a:t>Total Heat Loss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404040"/>
                    </a:solidFill>
                  </a:tcPr>
                </a:tc>
                <a:tc>
                  <a:txBody>
                    <a:bodyPr/>
                    <a:lstStyle/>
                    <a:p>
                      <a:pPr algn="ctr" rtl="0" fontAlgn="ctr"/>
                      <a:r>
                        <a:rPr lang="en-US" sz="1200" b="0" i="0" u="none" strike="noStrike" dirty="0">
                          <a:solidFill>
                            <a:srgbClr val="FFFFFF"/>
                          </a:solidFill>
                          <a:effectLst/>
                          <a:latin typeface="Calibri" panose="020F0502020204030204" pitchFamily="34" charset="0"/>
                        </a:rPr>
                        <a:t>-1.528</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404040"/>
                    </a:solidFill>
                  </a:tcPr>
                </a:tc>
                <a:extLst>
                  <a:ext uri="{0D108BD9-81ED-4DB2-BD59-A6C34878D82A}">
                    <a16:rowId xmlns:a16="http://schemas.microsoft.com/office/drawing/2014/main" val="2039936109"/>
                  </a:ext>
                </a:extLst>
              </a:tr>
              <a:tr h="167433">
                <a:tc>
                  <a:txBody>
                    <a:bodyPr/>
                    <a:lstStyle/>
                    <a:p>
                      <a:pPr algn="ctr" rtl="0" fontAlgn="b"/>
                      <a:r>
                        <a:rPr lang="en-US" sz="1200" b="0" i="0" u="none" strike="noStrike">
                          <a:solidFill>
                            <a:srgbClr val="000000"/>
                          </a:solidFill>
                          <a:effectLst/>
                          <a:latin typeface="Calibri" panose="020F0502020204030204" pitchFamily="34" charset="0"/>
                        </a:rPr>
                        <a:t>Internal Electronics CBE Heat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FBFBF"/>
                    </a:solidFill>
                  </a:tcPr>
                </a:tc>
                <a:tc>
                  <a:txBody>
                    <a:bodyPr/>
                    <a:lstStyle/>
                    <a:p>
                      <a:pPr algn="ctr" rtl="0" fontAlgn="b"/>
                      <a:r>
                        <a:rPr lang="en-US" sz="1200" b="0" i="0" u="none" strike="noStrike">
                          <a:solidFill>
                            <a:srgbClr val="000000"/>
                          </a:solidFill>
                          <a:effectLst/>
                          <a:latin typeface="Calibri" panose="020F0502020204030204" pitchFamily="34" charset="0"/>
                        </a:rPr>
                        <a:t>1.231</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FBFBF"/>
                    </a:solidFill>
                  </a:tcPr>
                </a:tc>
                <a:extLst>
                  <a:ext uri="{0D108BD9-81ED-4DB2-BD59-A6C34878D82A}">
                    <a16:rowId xmlns:a16="http://schemas.microsoft.com/office/drawing/2014/main" val="2051191841"/>
                  </a:ext>
                </a:extLst>
              </a:tr>
              <a:tr h="167433">
                <a:tc>
                  <a:txBody>
                    <a:bodyPr/>
                    <a:lstStyle/>
                    <a:p>
                      <a:pPr algn="ctr" rtl="0" fontAlgn="b"/>
                      <a:r>
                        <a:rPr lang="en-US" sz="1200" b="0" i="0" u="none" strike="noStrike" dirty="0">
                          <a:solidFill>
                            <a:srgbClr val="000000"/>
                          </a:solidFill>
                          <a:effectLst/>
                          <a:latin typeface="Calibri" panose="020F0502020204030204" pitchFamily="34" charset="0"/>
                        </a:rPr>
                        <a:t>Heater Power</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BFBFBF"/>
                    </a:solidFill>
                  </a:tcPr>
                </a:tc>
                <a:tc>
                  <a:txBody>
                    <a:bodyPr/>
                    <a:lstStyle/>
                    <a:p>
                      <a:pPr algn="ctr" rtl="0" fontAlgn="b"/>
                      <a:r>
                        <a:rPr lang="en-US" sz="1200" b="0" i="0" u="none" strike="noStrike" dirty="0">
                          <a:solidFill>
                            <a:srgbClr val="000000"/>
                          </a:solidFill>
                          <a:effectLst/>
                          <a:latin typeface="Calibri" panose="020F0502020204030204" pitchFamily="34" charset="0"/>
                        </a:rPr>
                        <a:t>0.297</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FBFBF"/>
                    </a:solidFill>
                  </a:tcPr>
                </a:tc>
                <a:extLst>
                  <a:ext uri="{0D108BD9-81ED-4DB2-BD59-A6C34878D82A}">
                    <a16:rowId xmlns:a16="http://schemas.microsoft.com/office/drawing/2014/main" val="740957912"/>
                  </a:ext>
                </a:extLst>
              </a:tr>
              <a:tr h="167433">
                <a:tc>
                  <a:txBody>
                    <a:bodyPr/>
                    <a:lstStyle/>
                    <a:p>
                      <a:pPr algn="ctr" rtl="0" fontAlgn="ctr"/>
                      <a:r>
                        <a:rPr lang="en-US" sz="1200" b="0" i="0" u="none" strike="noStrike" dirty="0">
                          <a:solidFill>
                            <a:srgbClr val="FFFFFF"/>
                          </a:solidFill>
                          <a:effectLst/>
                          <a:latin typeface="Calibri" panose="020F0502020204030204" pitchFamily="34" charset="0"/>
                        </a:rPr>
                        <a:t>Total Bus Internal Electronics Power</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404040"/>
                    </a:solidFill>
                  </a:tcPr>
                </a:tc>
                <a:tc>
                  <a:txBody>
                    <a:bodyPr/>
                    <a:lstStyle/>
                    <a:p>
                      <a:pPr algn="ctr" rtl="0" fontAlgn="ctr"/>
                      <a:r>
                        <a:rPr lang="en-US" sz="1200" b="0" i="0" u="none" strike="noStrike" dirty="0">
                          <a:solidFill>
                            <a:srgbClr val="FFFFFF"/>
                          </a:solidFill>
                          <a:effectLst/>
                          <a:latin typeface="Calibri" panose="020F0502020204030204" pitchFamily="34" charset="0"/>
                        </a:rPr>
                        <a:t>1.528</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404040"/>
                    </a:solidFill>
                  </a:tcPr>
                </a:tc>
                <a:extLst>
                  <a:ext uri="{0D108BD9-81ED-4DB2-BD59-A6C34878D82A}">
                    <a16:rowId xmlns:a16="http://schemas.microsoft.com/office/drawing/2014/main" val="1699759019"/>
                  </a:ext>
                </a:extLst>
              </a:tr>
              <a:tr h="167433">
                <a:tc>
                  <a:txBody>
                    <a:bodyPr/>
                    <a:lstStyle/>
                    <a:p>
                      <a:pPr algn="ctr" rtl="0" fontAlgn="b"/>
                      <a:r>
                        <a:rPr lang="en-US" sz="1200" b="0" i="0" u="none" strike="noStrike" dirty="0">
                          <a:solidFill>
                            <a:srgbClr val="000000"/>
                          </a:solidFill>
                          <a:effectLst/>
                          <a:latin typeface="Calibri" panose="020F0502020204030204" pitchFamily="34" charset="0"/>
                        </a:rPr>
                        <a:t>Nighttime Thermal Energy Balance (354 </a:t>
                      </a:r>
                      <a:r>
                        <a:rPr lang="en-US" sz="1200" b="0" i="0" u="none" strike="noStrike" dirty="0" err="1">
                          <a:solidFill>
                            <a:srgbClr val="000000"/>
                          </a:solidFill>
                          <a:effectLst/>
                          <a:latin typeface="Calibri" panose="020F0502020204030204" pitchFamily="34" charset="0"/>
                        </a:rPr>
                        <a:t>hrs</a:t>
                      </a:r>
                      <a:r>
                        <a:rPr lang="en-US" sz="1200" b="0" i="0" u="none" strike="noStrike" dirty="0">
                          <a:solidFill>
                            <a:srgbClr val="000000"/>
                          </a:solidFill>
                          <a:effectLst/>
                          <a:latin typeface="Calibri" panose="020F0502020204030204" pitchFamily="34" charset="0"/>
                        </a:rPr>
                        <a:t>) [W-h]</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FBFBF"/>
                    </a:solidFill>
                  </a:tcPr>
                </a:tc>
                <a:tc>
                  <a:txBody>
                    <a:bodyPr/>
                    <a:lstStyle/>
                    <a:p>
                      <a:pPr algn="ctr" rtl="0" fontAlgn="b"/>
                      <a:r>
                        <a:rPr lang="en-US" sz="1200" b="0" i="0" u="none" strike="noStrike" dirty="0">
                          <a:solidFill>
                            <a:srgbClr val="000000"/>
                          </a:solidFill>
                          <a:effectLst/>
                          <a:latin typeface="Calibri" panose="020F0502020204030204" pitchFamily="34" charset="0"/>
                        </a:rPr>
                        <a:t>-541</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FBFBF"/>
                    </a:solidFill>
                  </a:tcPr>
                </a:tc>
                <a:extLst>
                  <a:ext uri="{0D108BD9-81ED-4DB2-BD59-A6C34878D82A}">
                    <a16:rowId xmlns:a16="http://schemas.microsoft.com/office/drawing/2014/main" val="2532595399"/>
                  </a:ext>
                </a:extLst>
              </a:tr>
              <a:tr h="259603">
                <a:tc>
                  <a:txBody>
                    <a:bodyPr/>
                    <a:lstStyle/>
                    <a:p>
                      <a:pPr algn="ctr" rtl="0" fontAlgn="b"/>
                      <a:r>
                        <a:rPr lang="en-US" sz="1200" b="0" i="0" u="none" strike="noStrike" dirty="0">
                          <a:solidFill>
                            <a:srgbClr val="000000"/>
                          </a:solidFill>
                          <a:effectLst/>
                          <a:latin typeface="Calibri" panose="020F0502020204030204" pitchFamily="34" charset="0"/>
                        </a:rPr>
                        <a:t>Allocated Battery Energy (LA3-L4-TH-01 &amp; 03) [W-h]</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BFBFBF"/>
                    </a:solidFill>
                  </a:tcPr>
                </a:tc>
                <a:tc>
                  <a:txBody>
                    <a:bodyPr/>
                    <a:lstStyle/>
                    <a:p>
                      <a:pPr algn="ctr" rtl="0" fontAlgn="b"/>
                      <a:r>
                        <a:rPr lang="en-US" sz="1200" b="0" i="0" u="none" strike="noStrike">
                          <a:solidFill>
                            <a:srgbClr val="000000"/>
                          </a:solidFill>
                          <a:effectLst/>
                          <a:latin typeface="Calibri" panose="020F0502020204030204" pitchFamily="34" charset="0"/>
                        </a:rPr>
                        <a:t>640</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FBFBF"/>
                    </a:solidFill>
                  </a:tcPr>
                </a:tc>
                <a:extLst>
                  <a:ext uri="{0D108BD9-81ED-4DB2-BD59-A6C34878D82A}">
                    <a16:rowId xmlns:a16="http://schemas.microsoft.com/office/drawing/2014/main" val="3558072565"/>
                  </a:ext>
                </a:extLst>
              </a:tr>
              <a:tr h="167433">
                <a:tc rowSpan="2">
                  <a:txBody>
                    <a:bodyPr/>
                    <a:lstStyle/>
                    <a:p>
                      <a:pPr algn="ctr" rtl="0" fontAlgn="ctr"/>
                      <a:r>
                        <a:rPr lang="en-US" sz="1200" b="0" i="0" u="none" strike="noStrike" dirty="0">
                          <a:solidFill>
                            <a:srgbClr val="000000"/>
                          </a:solidFill>
                          <a:effectLst/>
                          <a:latin typeface="Calibri" panose="020F0502020204030204" pitchFamily="34" charset="0"/>
                        </a:rPr>
                        <a:t>Battery Thermal Energy Margin [W-h]</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BFBFBF"/>
                    </a:solidFill>
                  </a:tcPr>
                </a:tc>
                <a:tc>
                  <a:txBody>
                    <a:bodyPr/>
                    <a:lstStyle/>
                    <a:p>
                      <a:pPr algn="ctr" rtl="0" fontAlgn="b"/>
                      <a:r>
                        <a:rPr lang="en-US" sz="1200" b="0" i="0" u="none" strike="noStrike" dirty="0">
                          <a:solidFill>
                            <a:srgbClr val="000000"/>
                          </a:solidFill>
                          <a:effectLst/>
                          <a:latin typeface="Calibri" panose="020F0502020204030204" pitchFamily="34" charset="0"/>
                        </a:rPr>
                        <a:t>99</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FBFBF"/>
                    </a:solidFill>
                  </a:tcPr>
                </a:tc>
                <a:extLst>
                  <a:ext uri="{0D108BD9-81ED-4DB2-BD59-A6C34878D82A}">
                    <a16:rowId xmlns:a16="http://schemas.microsoft.com/office/drawing/2014/main" val="2332711328"/>
                  </a:ext>
                </a:extLst>
              </a:tr>
              <a:tr h="167433">
                <a:tc vMerge="1">
                  <a:txBody>
                    <a:bodyPr/>
                    <a:lstStyle/>
                    <a:p>
                      <a:endParaRPr lang="en-US"/>
                    </a:p>
                  </a:txBody>
                  <a:tcPr/>
                </a:tc>
                <a:tc>
                  <a:txBody>
                    <a:bodyPr/>
                    <a:lstStyle/>
                    <a:p>
                      <a:pPr algn="ctr" rtl="0" fontAlgn="b"/>
                      <a:r>
                        <a:rPr lang="en-US" sz="1200" b="0" i="0" u="none" strike="noStrike" dirty="0">
                          <a:solidFill>
                            <a:srgbClr val="000000"/>
                          </a:solidFill>
                          <a:effectLst/>
                          <a:latin typeface="Calibri" panose="020F0502020204030204" pitchFamily="34" charset="0"/>
                        </a:rPr>
                        <a:t>(15%)</a:t>
                      </a:r>
                    </a:p>
                  </a:txBody>
                  <a:tcPr marL="0" marR="0" marT="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FBFBF"/>
                    </a:solidFill>
                  </a:tcPr>
                </a:tc>
                <a:extLst>
                  <a:ext uri="{0D108BD9-81ED-4DB2-BD59-A6C34878D82A}">
                    <a16:rowId xmlns:a16="http://schemas.microsoft.com/office/drawing/2014/main" val="3690916582"/>
                  </a:ext>
                </a:extLst>
              </a:tr>
              <a:tr h="167433">
                <a:tc>
                  <a:txBody>
                    <a:bodyPr/>
                    <a:lstStyle/>
                    <a:p>
                      <a:pPr algn="ctr" rtl="0" fontAlgn="ctr"/>
                      <a:r>
                        <a:rPr lang="en-US" sz="1200" b="0" i="0" u="none" strike="noStrike" dirty="0">
                          <a:solidFill>
                            <a:srgbClr val="FFFFFF"/>
                          </a:solidFill>
                          <a:effectLst/>
                          <a:latin typeface="Calibri" panose="020F0502020204030204" pitchFamily="34" charset="0"/>
                        </a:rPr>
                        <a:t>Time until Energy Allocation Limit [Earth</a:t>
                      </a:r>
                      <a:r>
                        <a:rPr lang="en-US" sz="1200" b="0" i="0" u="none" strike="noStrike" baseline="0" dirty="0">
                          <a:solidFill>
                            <a:srgbClr val="FFFFFF"/>
                          </a:solidFill>
                          <a:effectLst/>
                          <a:latin typeface="Calibri" panose="020F0502020204030204" pitchFamily="34" charset="0"/>
                        </a:rPr>
                        <a:t> Days</a:t>
                      </a:r>
                      <a:r>
                        <a:rPr lang="en-US" sz="1200" b="0" i="0" u="none" strike="noStrike" dirty="0">
                          <a:solidFill>
                            <a:srgbClr val="FFFFFF"/>
                          </a:solidFill>
                          <a:effectLst/>
                          <a:latin typeface="Calibri" panose="020F0502020204030204" pitchFamily="34" charset="0"/>
                        </a:rPr>
                        <a:t>]</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404040"/>
                    </a:solidFill>
                  </a:tcPr>
                </a:tc>
                <a:tc>
                  <a:txBody>
                    <a:bodyPr/>
                    <a:lstStyle/>
                    <a:p>
                      <a:pPr algn="ctr" rtl="0" fontAlgn="ctr"/>
                      <a:r>
                        <a:rPr lang="en-US" sz="1200" b="0" i="0" u="none" strike="noStrike" dirty="0">
                          <a:solidFill>
                            <a:srgbClr val="FFFFFF"/>
                          </a:solidFill>
                          <a:effectLst/>
                          <a:latin typeface="Calibri" panose="020F0502020204030204" pitchFamily="34" charset="0"/>
                        </a:rPr>
                        <a:t>17.7</a:t>
                      </a:r>
                    </a:p>
                  </a:txBody>
                  <a:tcPr marL="0" marR="0" marT="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404040"/>
                    </a:solidFill>
                  </a:tcPr>
                </a:tc>
                <a:extLst>
                  <a:ext uri="{0D108BD9-81ED-4DB2-BD59-A6C34878D82A}">
                    <a16:rowId xmlns:a16="http://schemas.microsoft.com/office/drawing/2014/main" val="3570948482"/>
                  </a:ext>
                </a:extLst>
              </a:tr>
            </a:tbl>
          </a:graphicData>
        </a:graphic>
      </p:graphicFrame>
    </p:spTree>
    <p:extLst>
      <p:ext uri="{BB962C8B-B14F-4D97-AF65-F5344CB8AC3E}">
        <p14:creationId xmlns:p14="http://schemas.microsoft.com/office/powerpoint/2010/main" val="3210496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All bus components shown to be </a:t>
            </a:r>
            <a:r>
              <a:rPr lang="en-US" b="1" dirty="0"/>
              <a:t>within temperature limits </a:t>
            </a:r>
            <a:r>
              <a:rPr lang="en-US" dirty="0"/>
              <a:t>during surface operations</a:t>
            </a:r>
          </a:p>
          <a:p>
            <a:pPr lvl="1"/>
            <a:r>
              <a:rPr lang="en-US" dirty="0"/>
              <a:t>Solar array limit violation addressed by increasing max allowable temperature per vendor</a:t>
            </a:r>
          </a:p>
          <a:p>
            <a:r>
              <a:rPr lang="en-US" dirty="0"/>
              <a:t>Bus heat leak reduced from </a:t>
            </a:r>
            <a:r>
              <a:rPr lang="en-US" b="1" dirty="0"/>
              <a:t>3.980 W</a:t>
            </a:r>
            <a:r>
              <a:rPr lang="en-US" dirty="0"/>
              <a:t> at TRL-6 to </a:t>
            </a:r>
            <a:r>
              <a:rPr lang="en-US" b="1" dirty="0"/>
              <a:t>1.528 W</a:t>
            </a:r>
            <a:r>
              <a:rPr lang="en-US" dirty="0"/>
              <a:t> at CDR</a:t>
            </a:r>
          </a:p>
          <a:p>
            <a:pPr lvl="1"/>
            <a:r>
              <a:rPr lang="en-US" dirty="0"/>
              <a:t>Expected energy consumption is 541 W-h with 99 W-h margin against the 640 W-h allocation</a:t>
            </a:r>
          </a:p>
          <a:p>
            <a:pPr lvl="1"/>
            <a:r>
              <a:rPr lang="en-US" dirty="0"/>
              <a:t>LEMS should be able to operate </a:t>
            </a:r>
            <a:r>
              <a:rPr lang="en-US" b="1" dirty="0"/>
              <a:t>&gt;17 Earth days </a:t>
            </a:r>
            <a:r>
              <a:rPr lang="en-US" dirty="0"/>
              <a:t>before depleting the battery</a:t>
            </a:r>
          </a:p>
          <a:p>
            <a:r>
              <a:rPr lang="en-US" dirty="0"/>
              <a:t>LEMS-A3 has proceeded to integration and test for </a:t>
            </a:r>
            <a:r>
              <a:rPr lang="en-US" b="1" dirty="0"/>
              <a:t>delivery Q1 2026</a:t>
            </a:r>
          </a:p>
          <a:p>
            <a:r>
              <a:rPr lang="en-US" dirty="0"/>
              <a:t>Lessons Learned</a:t>
            </a:r>
          </a:p>
          <a:p>
            <a:pPr lvl="1"/>
            <a:r>
              <a:rPr lang="en-US" dirty="0"/>
              <a:t>Passively operating in the cold Lunar night is very challenging</a:t>
            </a:r>
          </a:p>
          <a:p>
            <a:pPr lvl="1"/>
            <a:r>
              <a:rPr lang="en-US" dirty="0"/>
              <a:t>Count the </a:t>
            </a:r>
            <a:r>
              <a:rPr lang="en-US" dirty="0" err="1"/>
              <a:t>milliwatts</a:t>
            </a:r>
            <a:r>
              <a:rPr lang="en-US" dirty="0"/>
              <a:t>!</a:t>
            </a:r>
          </a:p>
          <a:p>
            <a:pPr lvl="1"/>
            <a:r>
              <a:rPr lang="en-US" dirty="0"/>
              <a:t>Defend heat leaks against mechanical, electrical, </a:t>
            </a:r>
            <a:r>
              <a:rPr lang="en-US" dirty="0" err="1"/>
              <a:t>comms</a:t>
            </a:r>
            <a:r>
              <a:rPr lang="en-US" dirty="0"/>
              <a:t>, science, systems, project management…</a:t>
            </a:r>
          </a:p>
          <a:p>
            <a:endParaRPr lang="en-US" dirty="0"/>
          </a:p>
          <a:p>
            <a:endParaRPr lang="en-US" dirty="0"/>
          </a:p>
        </p:txBody>
      </p:sp>
      <p:sp>
        <p:nvSpPr>
          <p:cNvPr id="3" name="Slide Number Placeholder 2"/>
          <p:cNvSpPr>
            <a:spLocks noGrp="1"/>
          </p:cNvSpPr>
          <p:nvPr>
            <p:ph type="sldNum" sz="quarter" idx="10"/>
          </p:nvPr>
        </p:nvSpPr>
        <p:spPr/>
        <p:txBody>
          <a:bodyPr/>
          <a:lstStyle/>
          <a:p>
            <a:pPr>
              <a:defRPr/>
            </a:pPr>
            <a:fld id="{5E249F5E-BD16-4F68-BCA4-33369FC9D61D}" type="slidenum">
              <a:rPr lang="en-US" altLang="en-US" smtClean="0"/>
              <a:pPr>
                <a:defRPr/>
              </a:pPr>
              <a:t>14</a:t>
            </a:fld>
            <a:endParaRPr lang="en-US" altLang="en-US"/>
          </a:p>
        </p:txBody>
      </p:sp>
      <p:sp>
        <p:nvSpPr>
          <p:cNvPr id="4" name="Title 3"/>
          <p:cNvSpPr>
            <a:spLocks noGrp="1"/>
          </p:cNvSpPr>
          <p:nvPr>
            <p:ph type="title"/>
          </p:nvPr>
        </p:nvSpPr>
        <p:spPr/>
        <p:txBody>
          <a:bodyPr/>
          <a:lstStyle/>
          <a:p>
            <a:r>
              <a:rPr lang="en-US" dirty="0"/>
              <a:t>Conclusions</a:t>
            </a:r>
          </a:p>
        </p:txBody>
      </p:sp>
    </p:spTree>
    <p:extLst>
      <p:ext uri="{BB962C8B-B14F-4D97-AF65-F5344CB8AC3E}">
        <p14:creationId xmlns:p14="http://schemas.microsoft.com/office/powerpoint/2010/main" val="509835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36C1E674-D9C0-4452-9AE2-D4960058BB5D}" type="slidenum">
              <a:rPr lang="en-US" altLang="en-US" smtClean="0"/>
              <a:pPr>
                <a:defRPr/>
              </a:pPr>
              <a:t>15</a:t>
            </a:fld>
            <a:endParaRPr lang="en-US" altLang="en-US"/>
          </a:p>
        </p:txBody>
      </p:sp>
    </p:spTree>
    <p:extLst>
      <p:ext uri="{BB962C8B-B14F-4D97-AF65-F5344CB8AC3E}">
        <p14:creationId xmlns:p14="http://schemas.microsoft.com/office/powerpoint/2010/main" val="1374885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287324F3-0A66-21BC-1A73-2386045465D7}"/>
                  </a:ext>
                </a:extLst>
              </p:cNvPr>
              <p:cNvSpPr>
                <a:spLocks noGrp="1"/>
              </p:cNvSpPr>
              <p:nvPr>
                <p:ph sz="half" idx="1"/>
              </p:nvPr>
            </p:nvSpPr>
            <p:spPr/>
            <p:txBody>
              <a:bodyPr/>
              <a:lstStyle/>
              <a:p>
                <a:pPr marL="0" marR="0">
                  <a:spcBef>
                    <a:spcPts val="0"/>
                  </a:spcBef>
                  <a:spcAft>
                    <a:spcPts val="0"/>
                  </a:spcAft>
                  <a:tabLst>
                    <a:tab pos="548640" algn="l"/>
                    <a:tab pos="731520" algn="l"/>
                  </a:tabLst>
                </a:pPr>
                <a14:m>
                  <m:oMath xmlns:m="http://schemas.openxmlformats.org/officeDocument/2006/math">
                    <m:r>
                      <a:rPr lang="en-US" sz="1600" i="1" smtClean="0">
                        <a:effectLst/>
                        <a:latin typeface="Cambria Math" panose="02040503050406030204" pitchFamily="18" charset="0"/>
                        <a:ea typeface="Times New Roman" panose="02020603050405020304" pitchFamily="18" charset="0"/>
                      </a:rPr>
                      <m:t>𝑎</m:t>
                    </m:r>
                  </m:oMath>
                </a14:m>
                <a:r>
                  <a:rPr lang="en-US" sz="1600" dirty="0">
                    <a:effectLst/>
                    <a:latin typeface="Times New Roman" panose="02020603050405020304" pitchFamily="18" charset="0"/>
                    <a:ea typeface="Times New Roman" panose="02020603050405020304" pitchFamily="18" charset="0"/>
                  </a:rPr>
                  <a:t>	=	Moon Ecliptic Aberration</a:t>
                </a:r>
              </a:p>
              <a:p>
                <a:pPr marL="0" marR="0">
                  <a:spcBef>
                    <a:spcPts val="0"/>
                  </a:spcBef>
                  <a:spcAft>
                    <a:spcPts val="0"/>
                  </a:spcAft>
                  <a:tabLst>
                    <a:tab pos="548640" algn="l"/>
                    <a:tab pos="731520" algn="l"/>
                  </a:tabLst>
                </a:pPr>
                <a:r>
                  <a:rPr lang="en-US" sz="1600" dirty="0">
                    <a:effectLst/>
                    <a:latin typeface="Times New Roman" panose="02020603050405020304" pitchFamily="18" charset="0"/>
                    <a:ea typeface="Times New Roman" panose="02020603050405020304" pitchFamily="18" charset="0"/>
                  </a:rPr>
                  <a:t>ALSEP	= Apollo Lunar Surface Experiment Package</a:t>
                </a:r>
              </a:p>
              <a:p>
                <a:pPr marL="0" marR="0">
                  <a:spcBef>
                    <a:spcPts val="0"/>
                  </a:spcBef>
                  <a:spcAft>
                    <a:spcPts val="0"/>
                  </a:spcAft>
                  <a:tabLst>
                    <a:tab pos="548640" algn="l"/>
                    <a:tab pos="731520" algn="l"/>
                  </a:tabLst>
                </a:pPr>
                <a:r>
                  <a:rPr lang="en-US" sz="1600" dirty="0">
                    <a:effectLst/>
                    <a:latin typeface="Times New Roman" panose="02020603050405020304" pitchFamily="18" charset="0"/>
                    <a:ea typeface="Times New Roman" panose="02020603050405020304" pitchFamily="18" charset="0"/>
                  </a:rPr>
                  <a:t>BB	=	</a:t>
                </a:r>
                <a:r>
                  <a:rPr lang="en-US" sz="1600" dirty="0" err="1">
                    <a:effectLst/>
                    <a:latin typeface="Times New Roman" panose="02020603050405020304" pitchFamily="18" charset="0"/>
                    <a:ea typeface="Times New Roman" panose="02020603050405020304" pitchFamily="18" charset="0"/>
                  </a:rPr>
                  <a:t>BroadBand</a:t>
                </a:r>
                <a:r>
                  <a:rPr lang="en-US" sz="1600" dirty="0">
                    <a:effectLst/>
                    <a:latin typeface="Times New Roman" panose="02020603050405020304" pitchFamily="18" charset="0"/>
                    <a:ea typeface="Times New Roman" panose="02020603050405020304" pitchFamily="18" charset="0"/>
                  </a:rPr>
                  <a:t> sonde/seismometer</a:t>
                </a:r>
              </a:p>
              <a:p>
                <a:pPr marL="0" marR="0">
                  <a:spcBef>
                    <a:spcPts val="0"/>
                  </a:spcBef>
                  <a:spcAft>
                    <a:spcPts val="0"/>
                  </a:spcAft>
                  <a:tabLst>
                    <a:tab pos="548640" algn="l"/>
                    <a:tab pos="731520" algn="l"/>
                  </a:tabLst>
                </a:pPr>
                <a:r>
                  <a:rPr lang="en-US" sz="1600" dirty="0">
                    <a:effectLst/>
                    <a:latin typeface="Times New Roman" panose="02020603050405020304" pitchFamily="18" charset="0"/>
                    <a:ea typeface="Times New Roman" panose="02020603050405020304" pitchFamily="18" charset="0"/>
                  </a:rPr>
                  <a:t>CBE	=	Current Best Estimate</a:t>
                </a:r>
              </a:p>
              <a:p>
                <a:pPr marL="0" marR="0">
                  <a:spcBef>
                    <a:spcPts val="0"/>
                  </a:spcBef>
                  <a:spcAft>
                    <a:spcPts val="0"/>
                  </a:spcAft>
                  <a:tabLst>
                    <a:tab pos="548640" algn="l"/>
                    <a:tab pos="731520" algn="l"/>
                  </a:tabLst>
                </a:pPr>
                <a:r>
                  <a:rPr lang="en-US" sz="1600" dirty="0">
                    <a:effectLst/>
                    <a:latin typeface="Times New Roman" panose="02020603050405020304" pitchFamily="18" charset="0"/>
                    <a:ea typeface="Times New Roman" panose="02020603050405020304" pitchFamily="18" charset="0"/>
                  </a:rPr>
                  <a:t>CDR	=	Critical Design Review</a:t>
                </a:r>
              </a:p>
              <a:p>
                <a:pPr marL="0" marR="0">
                  <a:spcBef>
                    <a:spcPts val="0"/>
                  </a:spcBef>
                  <a:spcAft>
                    <a:spcPts val="0"/>
                  </a:spcAft>
                  <a:tabLst>
                    <a:tab pos="548640" algn="l"/>
                    <a:tab pos="731520" algn="l"/>
                  </a:tabLst>
                </a:pPr>
                <a:r>
                  <a:rPr lang="en-US" sz="1600" dirty="0">
                    <a:effectLst/>
                    <a:latin typeface="Times New Roman" panose="02020603050405020304" pitchFamily="18" charset="0"/>
                    <a:ea typeface="Times New Roman" panose="02020603050405020304" pitchFamily="18" charset="0"/>
                  </a:rPr>
                  <a:t>C&amp;DH	= Command and Data Handling</a:t>
                </a:r>
              </a:p>
              <a:p>
                <a:pPr marL="0" marR="0">
                  <a:spcBef>
                    <a:spcPts val="0"/>
                  </a:spcBef>
                  <a:spcAft>
                    <a:spcPts val="0"/>
                  </a:spcAft>
                  <a:tabLst>
                    <a:tab pos="548640" algn="l"/>
                    <a:tab pos="731520" algn="l"/>
                  </a:tabLst>
                </a:pPr>
                <a:r>
                  <a:rPr lang="en-US" sz="1600" dirty="0">
                    <a:latin typeface="Times New Roman" panose="02020603050405020304" pitchFamily="18" charset="0"/>
                    <a:ea typeface="Times New Roman" panose="02020603050405020304" pitchFamily="18" charset="0"/>
                  </a:rPr>
                  <a:t>CSS = Coarse Sun Sensor</a:t>
                </a:r>
                <a:endParaRPr lang="en-US" sz="16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548640" algn="l"/>
                    <a:tab pos="731520" algn="l"/>
                  </a:tabLst>
                </a:pPr>
                <a:r>
                  <a:rPr lang="en-US" sz="1600" dirty="0">
                    <a:effectLst/>
                    <a:latin typeface="Times New Roman" panose="02020603050405020304" pitchFamily="18" charset="0"/>
                    <a:ea typeface="Times New Roman" panose="02020603050405020304" pitchFamily="18" charset="0"/>
                  </a:rPr>
                  <a:t>EDU	=	Engineering Design Unit</a:t>
                </a:r>
              </a:p>
              <a:p>
                <a:pPr marL="0" marR="0">
                  <a:spcBef>
                    <a:spcPts val="0"/>
                  </a:spcBef>
                  <a:spcAft>
                    <a:spcPts val="0"/>
                  </a:spcAft>
                  <a:tabLst>
                    <a:tab pos="548640" algn="l"/>
                    <a:tab pos="731520" algn="l"/>
                  </a:tabLst>
                </a:pPr>
                <a:r>
                  <a:rPr lang="en-US" sz="1600" dirty="0">
                    <a:effectLst/>
                    <a:latin typeface="Times New Roman" panose="02020603050405020304" pitchFamily="18" charset="0"/>
                    <a:ea typeface="Times New Roman" panose="02020603050405020304" pitchFamily="18" charset="0"/>
                  </a:rPr>
                  <a:t>EPS	=	Electrical Power System</a:t>
                </a:r>
              </a:p>
              <a:p>
                <a:pPr marL="0" marR="0">
                  <a:spcBef>
                    <a:spcPts val="0"/>
                  </a:spcBef>
                  <a:spcAft>
                    <a:spcPts val="0"/>
                  </a:spcAft>
                  <a:tabLst>
                    <a:tab pos="548640" algn="l"/>
                    <a:tab pos="731520" algn="l"/>
                  </a:tabLst>
                </a:pPr>
                <a:r>
                  <a:rPr lang="en-US" sz="1600" dirty="0">
                    <a:effectLst/>
                    <a:latin typeface="Times New Roman" panose="02020603050405020304" pitchFamily="18" charset="0"/>
                    <a:ea typeface="Times New Roman" panose="02020603050405020304" pitchFamily="18" charset="0"/>
                  </a:rPr>
                  <a:t>DSN	=	Deep Space Network</a:t>
                </a:r>
              </a:p>
              <a:p>
                <a:pPr marL="0" marR="0">
                  <a:spcBef>
                    <a:spcPts val="0"/>
                  </a:spcBef>
                  <a:spcAft>
                    <a:spcPts val="0"/>
                  </a:spcAft>
                  <a:tabLst>
                    <a:tab pos="548640" algn="l"/>
                    <a:tab pos="731520" algn="l"/>
                  </a:tabLst>
                </a:pPr>
                <a:r>
                  <a:rPr lang="en-US" sz="1600" dirty="0">
                    <a:effectLst/>
                    <a:latin typeface="Times New Roman" panose="02020603050405020304" pitchFamily="18" charset="0"/>
                    <a:ea typeface="Times New Roman" panose="02020603050405020304" pitchFamily="18" charset="0"/>
                  </a:rPr>
                  <a:t>FPGA	= Flight Programmable Gate Array</a:t>
                </a:r>
              </a:p>
              <a:p>
                <a:pPr marL="0" marR="0">
                  <a:spcBef>
                    <a:spcPts val="0"/>
                  </a:spcBef>
                  <a:spcAft>
                    <a:spcPts val="0"/>
                  </a:spcAft>
                  <a:tabLst>
                    <a:tab pos="548640" algn="l"/>
                    <a:tab pos="731520" algn="l"/>
                  </a:tabLst>
                </a:pPr>
                <a:r>
                  <a:rPr lang="en-US" sz="1600" dirty="0">
                    <a:effectLst/>
                    <a:latin typeface="Times New Roman" panose="02020603050405020304" pitchFamily="18" charset="0"/>
                    <a:ea typeface="Times New Roman" panose="02020603050405020304" pitchFamily="18" charset="0"/>
                  </a:rPr>
                  <a:t>GSFC	= Goddard Space Flight Center</a:t>
                </a:r>
              </a:p>
              <a:p>
                <a:pPr marL="0" marR="0">
                  <a:spcBef>
                    <a:spcPts val="0"/>
                  </a:spcBef>
                  <a:spcAft>
                    <a:spcPts val="0"/>
                  </a:spcAft>
                  <a:tabLst>
                    <a:tab pos="548640" algn="l"/>
                    <a:tab pos="731520" algn="l"/>
                  </a:tabLst>
                </a:pPr>
                <a:r>
                  <a:rPr lang="en-US" sz="1600" dirty="0">
                    <a:effectLst/>
                    <a:latin typeface="Times New Roman" panose="02020603050405020304" pitchFamily="18" charset="0"/>
                    <a:ea typeface="Times New Roman" panose="02020603050405020304" pitchFamily="18" charset="0"/>
                  </a:rPr>
                  <a:t>HLS	=	Human Landing System</a:t>
                </a:r>
              </a:p>
              <a:p>
                <a:pPr marL="0" marR="0">
                  <a:spcBef>
                    <a:spcPts val="0"/>
                  </a:spcBef>
                  <a:spcAft>
                    <a:spcPts val="0"/>
                  </a:spcAft>
                  <a:tabLst>
                    <a:tab pos="548640" algn="l"/>
                    <a:tab pos="731520" algn="l"/>
                  </a:tabLst>
                </a:pPr>
                <a:r>
                  <a:rPr lang="en-US" sz="1600" dirty="0">
                    <a:effectLst/>
                    <a:latin typeface="Times New Roman" panose="02020603050405020304" pitchFamily="18" charset="0"/>
                    <a:ea typeface="Times New Roman" panose="02020603050405020304" pitchFamily="18" charset="0"/>
                  </a:rPr>
                  <a:t>HMS	=	Hibernation Management System</a:t>
                </a:r>
              </a:p>
              <a:p>
                <a:pPr marL="0" marR="0">
                  <a:spcBef>
                    <a:spcPts val="0"/>
                  </a:spcBef>
                  <a:spcAft>
                    <a:spcPts val="0"/>
                  </a:spcAft>
                  <a:tabLst>
                    <a:tab pos="548640" algn="l"/>
                    <a:tab pos="731520" algn="l"/>
                  </a:tabLst>
                </a:pPr>
                <a:r>
                  <a:rPr lang="en-US" sz="1600" dirty="0">
                    <a:effectLst/>
                    <a:latin typeface="Times New Roman" panose="02020603050405020304" pitchFamily="18" charset="0"/>
                    <a:ea typeface="Times New Roman" panose="02020603050405020304" pitchFamily="18" charset="0"/>
                  </a:rPr>
                  <a:t>LEMS-A3 = Lunar Environment Monitoring Station – Artemis 3</a:t>
                </a:r>
              </a:p>
              <a:p>
                <a:pPr marL="0">
                  <a:spcBef>
                    <a:spcPts val="0"/>
                  </a:spcBef>
                  <a:spcAft>
                    <a:spcPts val="0"/>
                  </a:spcAft>
                  <a:tabLst>
                    <a:tab pos="548640" algn="l"/>
                    <a:tab pos="731520" algn="l"/>
                  </a:tabLst>
                </a:pPr>
                <a:r>
                  <a:rPr lang="en-US" sz="1600" dirty="0">
                    <a:effectLst/>
                    <a:latin typeface="Times New Roman" panose="02020603050405020304" pitchFamily="18" charset="0"/>
                    <a:ea typeface="Times New Roman" panose="02020603050405020304" pitchFamily="18" charset="0"/>
                  </a:rPr>
                  <a:t>JPL	=	Jet Propulsion Laboratory</a:t>
                </a:r>
              </a:p>
              <a:p>
                <a:pPr marL="0" marR="0">
                  <a:spcBef>
                    <a:spcPts val="0"/>
                  </a:spcBef>
                  <a:spcAft>
                    <a:spcPts val="0"/>
                  </a:spcAft>
                  <a:tabLst>
                    <a:tab pos="548640" algn="l"/>
                    <a:tab pos="731520" algn="l"/>
                  </a:tabLst>
                </a:pPr>
                <a:r>
                  <a:rPr lang="en-US" sz="1600" dirty="0">
                    <a:effectLst/>
                    <a:latin typeface="Times New Roman" panose="02020603050405020304" pitchFamily="18" charset="0"/>
                    <a:ea typeface="Times New Roman" panose="02020603050405020304" pitchFamily="18" charset="0"/>
                  </a:rPr>
                  <a:t>LGA	=	Low Gain Antenna</a:t>
                </a:r>
              </a:p>
              <a:p>
                <a:pPr marL="0">
                  <a:spcBef>
                    <a:spcPts val="0"/>
                  </a:spcBef>
                  <a:spcAft>
                    <a:spcPts val="0"/>
                  </a:spcAft>
                  <a:tabLst>
                    <a:tab pos="548640" algn="l"/>
                    <a:tab pos="731520" algn="l"/>
                  </a:tabLst>
                </a:pPr>
                <a:endParaRPr lang="en-US" sz="16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548640" algn="l"/>
                    <a:tab pos="731520" algn="l"/>
                  </a:tabLst>
                </a:pPr>
                <a:endParaRPr lang="en-US" sz="1600" dirty="0">
                  <a:effectLst/>
                  <a:latin typeface="Times New Roman" panose="02020603050405020304" pitchFamily="18" charset="0"/>
                  <a:ea typeface="Times New Roman" panose="02020603050405020304" pitchFamily="18" charset="0"/>
                </a:endParaRPr>
              </a:p>
              <a:p>
                <a:endParaRPr lang="en-US" sz="1600" dirty="0"/>
              </a:p>
            </p:txBody>
          </p:sp>
        </mc:Choice>
        <mc:Fallback xmlns="">
          <p:sp>
            <p:nvSpPr>
              <p:cNvPr id="4" name="Content Placeholder 3">
                <a:extLst>
                  <a:ext uri="{FF2B5EF4-FFF2-40B4-BE49-F238E27FC236}">
                    <a16:creationId xmlns:a16="http://schemas.microsoft.com/office/drawing/2014/main" id="{287324F3-0A66-21BC-1A73-2386045465D7}"/>
                  </a:ext>
                </a:extLst>
              </p:cNvPr>
              <p:cNvSpPr>
                <a:spLocks noGrp="1" noRot="1" noChangeAspect="1" noMove="1" noResize="1" noEditPoints="1" noAdjustHandles="1" noChangeArrowheads="1" noChangeShapeType="1" noTextEdit="1"/>
              </p:cNvSpPr>
              <p:nvPr>
                <p:ph sz="half" idx="1"/>
              </p:nvPr>
            </p:nvSpPr>
            <p:spPr>
              <a:blipFill>
                <a:blip r:embed="rId2"/>
                <a:stretch>
                  <a:fillRect l="-554" t="-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667B7939-10C6-762B-82A5-C5D0C86F6391}"/>
                  </a:ext>
                </a:extLst>
              </p:cNvPr>
              <p:cNvSpPr>
                <a:spLocks noGrp="1"/>
              </p:cNvSpPr>
              <p:nvPr>
                <p:ph sz="half" idx="2"/>
              </p:nvPr>
            </p:nvSpPr>
            <p:spPr/>
            <p:txBody>
              <a:bodyPr/>
              <a:lstStyle/>
              <a:p>
                <a:pPr marL="0" marR="0">
                  <a:spcBef>
                    <a:spcPts val="0"/>
                  </a:spcBef>
                  <a:spcAft>
                    <a:spcPts val="0"/>
                  </a:spcAft>
                  <a:tabLst>
                    <a:tab pos="548640" algn="l"/>
                    <a:tab pos="731520" algn="l"/>
                  </a:tabLst>
                </a:pPr>
                <a:r>
                  <a:rPr lang="en-US" sz="1600" dirty="0">
                    <a:latin typeface="Times New Roman" panose="02020603050405020304" pitchFamily="18" charset="0"/>
                    <a:ea typeface="Times New Roman" panose="02020603050405020304" pitchFamily="18" charset="0"/>
                  </a:rPr>
                  <a:t>LL = Launch Locks</a:t>
                </a:r>
                <a:endParaRPr lang="en-US" sz="16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548640" algn="l"/>
                    <a:tab pos="731520" algn="l"/>
                  </a:tabLst>
                </a:pPr>
                <a:r>
                  <a:rPr lang="en-US" sz="1600" dirty="0">
                    <a:effectLst/>
                    <a:latin typeface="Times New Roman" panose="02020603050405020304" pitchFamily="18" charset="0"/>
                    <a:ea typeface="Times New Roman" panose="02020603050405020304" pitchFamily="18" charset="0"/>
                  </a:rPr>
                  <a:t>LVPC	= Low Voltage Power Card</a:t>
                </a:r>
              </a:p>
              <a:p>
                <a:pPr marL="0" marR="0">
                  <a:spcBef>
                    <a:spcPts val="0"/>
                  </a:spcBef>
                  <a:spcAft>
                    <a:spcPts val="0"/>
                  </a:spcAft>
                  <a:tabLst>
                    <a:tab pos="548640" algn="l"/>
                    <a:tab pos="731520" algn="l"/>
                  </a:tabLst>
                </a:pPr>
                <a:r>
                  <a:rPr lang="en-US" sz="1600" dirty="0">
                    <a:effectLst/>
                    <a:latin typeface="Times New Roman" panose="02020603050405020304" pitchFamily="18" charset="0"/>
                    <a:ea typeface="Times New Roman" panose="02020603050405020304" pitchFamily="18" charset="0"/>
                  </a:rPr>
                  <a:t>IMLI	 = Integrated Multi-Layer Insulation</a:t>
                </a:r>
              </a:p>
              <a:p>
                <a:pPr marL="0" marR="0">
                  <a:spcBef>
                    <a:spcPts val="0"/>
                  </a:spcBef>
                  <a:spcAft>
                    <a:spcPts val="0"/>
                  </a:spcAft>
                  <a:tabLst>
                    <a:tab pos="548640" algn="l"/>
                    <a:tab pos="731520" algn="l"/>
                  </a:tabLst>
                </a:pPr>
                <a:r>
                  <a:rPr lang="en-US" sz="1600" dirty="0">
                    <a:effectLst/>
                    <a:latin typeface="Times New Roman" panose="02020603050405020304" pitchFamily="18" charset="0"/>
                    <a:ea typeface="Times New Roman" panose="02020603050405020304" pitchFamily="18" charset="0"/>
                  </a:rPr>
                  <a:t>MEV	=	Maximum Expected Value</a:t>
                </a:r>
              </a:p>
              <a:p>
                <a:pPr marL="0" marR="0">
                  <a:spcBef>
                    <a:spcPts val="0"/>
                  </a:spcBef>
                  <a:spcAft>
                    <a:spcPts val="0"/>
                  </a:spcAft>
                  <a:tabLst>
                    <a:tab pos="548640" algn="l"/>
                    <a:tab pos="731520" algn="l"/>
                  </a:tabLst>
                </a:pPr>
                <a:r>
                  <a:rPr lang="en-US" sz="1600" dirty="0">
                    <a:effectLst/>
                    <a:latin typeface="Times New Roman" panose="02020603050405020304" pitchFamily="18" charset="0"/>
                    <a:ea typeface="Times New Roman" panose="02020603050405020304" pitchFamily="18" charset="0"/>
                  </a:rPr>
                  <a:t>MGA = Medium Gain Antenna</a:t>
                </a:r>
              </a:p>
              <a:p>
                <a:pPr marL="0" marR="0">
                  <a:spcBef>
                    <a:spcPts val="0"/>
                  </a:spcBef>
                  <a:spcAft>
                    <a:spcPts val="0"/>
                  </a:spcAft>
                  <a:tabLst>
                    <a:tab pos="548640" algn="l"/>
                    <a:tab pos="731520" algn="l"/>
                  </a:tabLst>
                </a:pPr>
                <a:r>
                  <a:rPr lang="en-US" sz="1600" dirty="0">
                    <a:effectLst/>
                    <a:latin typeface="Times New Roman" panose="02020603050405020304" pitchFamily="18" charset="0"/>
                    <a:ea typeface="Times New Roman" panose="02020603050405020304" pitchFamily="18" charset="0"/>
                  </a:rPr>
                  <a:t>MLI	=	Multi-Layer Insulation</a:t>
                </a:r>
              </a:p>
              <a:p>
                <a:pPr marL="0" marR="0">
                  <a:spcBef>
                    <a:spcPts val="0"/>
                  </a:spcBef>
                  <a:spcAft>
                    <a:spcPts val="0"/>
                  </a:spcAft>
                  <a:tabLst>
                    <a:tab pos="548640" algn="l"/>
                    <a:tab pos="731520" algn="l"/>
                  </a:tabLst>
                </a:pPr>
                <a:r>
                  <a:rPr lang="en-US" sz="1600" dirty="0">
                    <a:effectLst/>
                    <a:latin typeface="Times New Roman" panose="02020603050405020304" pitchFamily="18" charset="0"/>
                    <a:ea typeface="Times New Roman" panose="02020603050405020304" pitchFamily="18" charset="0"/>
                  </a:rPr>
                  <a:t>NASA	= National Aeronautics and Space Administration</a:t>
                </a:r>
              </a:p>
              <a:p>
                <a:pPr marL="0" marR="0">
                  <a:spcBef>
                    <a:spcPts val="0"/>
                  </a:spcBef>
                  <a:spcAft>
                    <a:spcPts val="0"/>
                  </a:spcAft>
                  <a:tabLst>
                    <a:tab pos="548640" algn="l"/>
                    <a:tab pos="731520" algn="l"/>
                  </a:tabLst>
                </a:pPr>
                <a:r>
                  <a:rPr lang="en-US" sz="1600" dirty="0">
                    <a:effectLst/>
                    <a:latin typeface="Times New Roman" panose="02020603050405020304" pitchFamily="18" charset="0"/>
                    <a:ea typeface="Times New Roman" panose="02020603050405020304" pitchFamily="18" charset="0"/>
                  </a:rPr>
                  <a:t>SAPP = Signal And Power Passthrough</a:t>
                </a:r>
              </a:p>
              <a:p>
                <a:pPr marL="0" marR="0">
                  <a:spcBef>
                    <a:spcPts val="0"/>
                  </a:spcBef>
                  <a:spcAft>
                    <a:spcPts val="0"/>
                  </a:spcAft>
                  <a:tabLst>
                    <a:tab pos="548640" algn="l"/>
                    <a:tab pos="731520" algn="l"/>
                  </a:tabLst>
                </a:pPr>
                <a:r>
                  <a:rPr lang="en-US" sz="1600" dirty="0">
                    <a:effectLst/>
                    <a:latin typeface="Times New Roman" panose="02020603050405020304" pitchFamily="18" charset="0"/>
                    <a:ea typeface="Times New Roman" panose="02020603050405020304" pitchFamily="18" charset="0"/>
                  </a:rPr>
                  <a:t>SSA = Seismometer Stow Assembly</a:t>
                </a:r>
              </a:p>
              <a:p>
                <a:pPr marL="0" marR="0">
                  <a:spcBef>
                    <a:spcPts val="0"/>
                  </a:spcBef>
                  <a:spcAft>
                    <a:spcPts val="0"/>
                  </a:spcAft>
                  <a:tabLst>
                    <a:tab pos="548640" algn="l"/>
                    <a:tab pos="731520" algn="l"/>
                  </a:tabLst>
                </a:pPr>
                <a:r>
                  <a:rPr lang="en-US" sz="1600" dirty="0">
                    <a:effectLst/>
                    <a:latin typeface="Times New Roman" panose="02020603050405020304" pitchFamily="18" charset="0"/>
                    <a:ea typeface="Times New Roman" panose="02020603050405020304" pitchFamily="18" charset="0"/>
                  </a:rPr>
                  <a:t>SC	=	Spacecraft</a:t>
                </a:r>
              </a:p>
              <a:p>
                <a:pPr marL="0" marR="0">
                  <a:spcBef>
                    <a:spcPts val="0"/>
                  </a:spcBef>
                  <a:spcAft>
                    <a:spcPts val="0"/>
                  </a:spcAft>
                  <a:tabLst>
                    <a:tab pos="548640" algn="l"/>
                    <a:tab pos="731520" algn="l"/>
                  </a:tabLst>
                </a:pPr>
                <a:r>
                  <a:rPr lang="en-US" sz="1600" dirty="0">
                    <a:effectLst/>
                    <a:latin typeface="Times New Roman" panose="02020603050405020304" pitchFamily="18" charset="0"/>
                    <a:ea typeface="Times New Roman" panose="02020603050405020304" pitchFamily="18" charset="0"/>
                  </a:rPr>
                  <a:t>SLI = Single Layer Insulation</a:t>
                </a:r>
              </a:p>
              <a:p>
                <a:pPr marL="0" marR="0">
                  <a:spcBef>
                    <a:spcPts val="0"/>
                  </a:spcBef>
                  <a:spcAft>
                    <a:spcPts val="0"/>
                  </a:spcAft>
                  <a:tabLst>
                    <a:tab pos="548640" algn="l"/>
                    <a:tab pos="731520" algn="l"/>
                  </a:tabLst>
                </a:pPr>
                <a:r>
                  <a:rPr lang="en-US" sz="1600" dirty="0">
                    <a:effectLst/>
                    <a:latin typeface="Times New Roman" panose="02020603050405020304" pitchFamily="18" charset="0"/>
                    <a:ea typeface="Times New Roman" panose="02020603050405020304" pitchFamily="18" charset="0"/>
                  </a:rPr>
                  <a:t>SP	=	Short Period sonde/seismometer</a:t>
                </a:r>
              </a:p>
              <a:p>
                <a:pPr marL="0" marR="0">
                  <a:spcBef>
                    <a:spcPts val="0"/>
                  </a:spcBef>
                  <a:spcAft>
                    <a:spcPts val="0"/>
                  </a:spcAft>
                  <a:tabLst>
                    <a:tab pos="548640" algn="l"/>
                    <a:tab pos="731520" algn="l"/>
                  </a:tabLst>
                </a:pPr>
                <a:r>
                  <a:rPr lang="en-US" sz="1600" dirty="0">
                    <a:effectLst/>
                    <a:latin typeface="Times New Roman" panose="02020603050405020304" pitchFamily="18" charset="0"/>
                    <a:ea typeface="Times New Roman" panose="02020603050405020304" pitchFamily="18" charset="0"/>
                  </a:rPr>
                  <a:t>TCS	=	Thermal Control Subsystem</a:t>
                </a:r>
              </a:p>
              <a:p>
                <a:pPr marL="0" marR="0">
                  <a:spcBef>
                    <a:spcPts val="0"/>
                  </a:spcBef>
                  <a:spcAft>
                    <a:spcPts val="0"/>
                  </a:spcAft>
                  <a:tabLst>
                    <a:tab pos="548640" algn="l"/>
                    <a:tab pos="731520" algn="l"/>
                  </a:tabLst>
                </a:pPr>
                <a:r>
                  <a:rPr lang="en-US" sz="1600" dirty="0">
                    <a:effectLst/>
                    <a:latin typeface="Times New Roman" panose="02020603050405020304" pitchFamily="18" charset="0"/>
                    <a:ea typeface="Times New Roman" panose="02020603050405020304" pitchFamily="18" charset="0"/>
                  </a:rPr>
                  <a:t>TRL	=	Technology Readiness Level</a:t>
                </a:r>
              </a:p>
              <a:p>
                <a:pPr marL="0" marR="0">
                  <a:spcBef>
                    <a:spcPts val="0"/>
                  </a:spcBef>
                  <a:spcAft>
                    <a:spcPts val="0"/>
                  </a:spcAft>
                  <a:tabLst>
                    <a:tab pos="548640" algn="l"/>
                    <a:tab pos="731520" algn="l"/>
                  </a:tabLst>
                </a:pPr>
                <a14:m>
                  <m:oMath xmlns:m="http://schemas.openxmlformats.org/officeDocument/2006/math">
                    <m:sSub>
                      <m:sSubPr>
                        <m:ctrlPr>
                          <a:rPr lang="en-US" sz="1600" i="1">
                            <a:effectLst/>
                            <a:latin typeface="Cambria Math" panose="02040503050406030204" pitchFamily="18" charset="0"/>
                            <a:ea typeface="Times New Roman" panose="02020603050405020304" pitchFamily="18" charset="0"/>
                          </a:rPr>
                        </m:ctrlPr>
                      </m:sSubPr>
                      <m:e>
                        <m:r>
                          <a:rPr lang="en-US" sz="1600" i="1">
                            <a:effectLst/>
                            <a:latin typeface="Cambria Math" panose="02040503050406030204" pitchFamily="18" charset="0"/>
                            <a:ea typeface="Times New Roman" panose="02020603050405020304" pitchFamily="18" charset="0"/>
                          </a:rPr>
                          <m:t>𝛽</m:t>
                        </m:r>
                      </m:e>
                      <m:sub>
                        <m:r>
                          <a:rPr lang="en-US" sz="1600" i="1">
                            <a:effectLst/>
                            <a:latin typeface="Cambria Math" panose="02040503050406030204" pitchFamily="18" charset="0"/>
                            <a:ea typeface="Times New Roman" panose="02020603050405020304" pitchFamily="18" charset="0"/>
                          </a:rPr>
                          <m:t>𝑆𝐶</m:t>
                        </m:r>
                      </m:sub>
                    </m:sSub>
                  </m:oMath>
                </a14:m>
                <a:r>
                  <a:rPr lang="en-US" sz="1600" dirty="0">
                    <a:effectLst/>
                    <a:latin typeface="Times New Roman" panose="02020603050405020304" pitchFamily="18" charset="0"/>
                    <a:ea typeface="Times New Roman" panose="02020603050405020304" pitchFamily="18" charset="0"/>
                  </a:rPr>
                  <a:t>	=	Spacecraft Beta Angle</a:t>
                </a:r>
              </a:p>
              <a:p>
                <a:pPr marL="0" marR="0">
                  <a:spcBef>
                    <a:spcPts val="0"/>
                  </a:spcBef>
                  <a:spcAft>
                    <a:spcPts val="0"/>
                  </a:spcAft>
                  <a:tabLst>
                    <a:tab pos="548640" algn="l"/>
                    <a:tab pos="731520" algn="l"/>
                  </a:tabLst>
                </a:pPr>
                <a14:m>
                  <m:oMath xmlns:m="http://schemas.openxmlformats.org/officeDocument/2006/math">
                    <m:r>
                      <a:rPr lang="en-US" sz="1600" i="1">
                        <a:effectLst/>
                        <a:latin typeface="Cambria Math" panose="02040503050406030204" pitchFamily="18" charset="0"/>
                        <a:ea typeface="Times New Roman" panose="02020603050405020304" pitchFamily="18" charset="0"/>
                      </a:rPr>
                      <m:t>𝜙</m:t>
                    </m:r>
                  </m:oMath>
                </a14:m>
                <a:r>
                  <a:rPr lang="en-US" sz="1600" dirty="0">
                    <a:effectLst/>
                    <a:latin typeface="Times New Roman" panose="02020603050405020304" pitchFamily="18" charset="0"/>
                    <a:ea typeface="Times New Roman" panose="02020603050405020304" pitchFamily="18" charset="0"/>
                  </a:rPr>
                  <a:t>	=	Deployment Latitude</a:t>
                </a:r>
              </a:p>
              <a:p>
                <a:pPr marL="0" marR="0">
                  <a:spcBef>
                    <a:spcPts val="0"/>
                  </a:spcBef>
                  <a:spcAft>
                    <a:spcPts val="0"/>
                  </a:spcAft>
                  <a:tabLst>
                    <a:tab pos="548640" algn="l"/>
                    <a:tab pos="731520" algn="l"/>
                  </a:tabLst>
                </a:pPr>
                <a14:m>
                  <m:oMath xmlns:m="http://schemas.openxmlformats.org/officeDocument/2006/math">
                    <m:sSub>
                      <m:sSubPr>
                        <m:ctrlPr>
                          <a:rPr lang="en-US" sz="1600" i="1">
                            <a:effectLst/>
                            <a:latin typeface="Cambria Math" panose="02040503050406030204" pitchFamily="18" charset="0"/>
                            <a:ea typeface="Times New Roman" panose="02020603050405020304" pitchFamily="18" charset="0"/>
                          </a:rPr>
                        </m:ctrlPr>
                      </m:sSubPr>
                      <m:e>
                        <m:r>
                          <a:rPr lang="en-US" sz="1600" i="1">
                            <a:effectLst/>
                            <a:latin typeface="Cambria Math" panose="02040503050406030204" pitchFamily="18" charset="0"/>
                            <a:ea typeface="Times New Roman" panose="02020603050405020304" pitchFamily="18" charset="0"/>
                          </a:rPr>
                          <m:t>𝜃</m:t>
                        </m:r>
                      </m:e>
                      <m:sub>
                        <m:r>
                          <a:rPr lang="en-US" sz="1600" i="1">
                            <a:effectLst/>
                            <a:latin typeface="Cambria Math" panose="02040503050406030204" pitchFamily="18" charset="0"/>
                            <a:ea typeface="Times New Roman" panose="02020603050405020304" pitchFamily="18" charset="0"/>
                          </a:rPr>
                          <m:t>𝑠𝑢𝑟𝑓𝑎𝑐𝑒</m:t>
                        </m:r>
                      </m:sub>
                    </m:sSub>
                  </m:oMath>
                </a14:m>
                <a:r>
                  <a:rPr lang="en-US" sz="1600" dirty="0">
                    <a:effectLst/>
                    <a:latin typeface="Times New Roman" panose="02020603050405020304" pitchFamily="18" charset="0"/>
                    <a:ea typeface="Times New Roman" panose="02020603050405020304" pitchFamily="18" charset="0"/>
                  </a:rPr>
                  <a:t> = Local Surface Inclination Relative to Horizon</a:t>
                </a:r>
              </a:p>
              <a:p>
                <a:pPr marL="0" marR="0">
                  <a:spcBef>
                    <a:spcPts val="0"/>
                  </a:spcBef>
                  <a:spcAft>
                    <a:spcPts val="0"/>
                  </a:spcAft>
                  <a:tabLst>
                    <a:tab pos="548640" algn="l"/>
                    <a:tab pos="731520" algn="l"/>
                  </a:tabLst>
                </a:pPr>
                <a14:m>
                  <m:oMath xmlns:m="http://schemas.openxmlformats.org/officeDocument/2006/math">
                    <m:sSub>
                      <m:sSubPr>
                        <m:ctrlPr>
                          <a:rPr lang="en-US" sz="1600" i="1">
                            <a:effectLst/>
                            <a:latin typeface="Cambria Math" panose="02040503050406030204" pitchFamily="18" charset="0"/>
                            <a:ea typeface="Times New Roman" panose="02020603050405020304" pitchFamily="18" charset="0"/>
                          </a:rPr>
                        </m:ctrlPr>
                      </m:sSubPr>
                      <m:e>
                        <m:r>
                          <a:rPr lang="en-US" sz="1600" i="1">
                            <a:effectLst/>
                            <a:latin typeface="Cambria Math" panose="02040503050406030204" pitchFamily="18" charset="0"/>
                            <a:ea typeface="Times New Roman" panose="02020603050405020304" pitchFamily="18" charset="0"/>
                          </a:rPr>
                          <m:t>𝜃</m:t>
                        </m:r>
                      </m:e>
                      <m:sub>
                        <m:r>
                          <a:rPr lang="en-US" sz="1600" i="1">
                            <a:effectLst/>
                            <a:latin typeface="Cambria Math" panose="02040503050406030204" pitchFamily="18" charset="0"/>
                            <a:ea typeface="Times New Roman" panose="02020603050405020304" pitchFamily="18" charset="0"/>
                          </a:rPr>
                          <m:t>𝑆𝐶</m:t>
                        </m:r>
                      </m:sub>
                    </m:sSub>
                  </m:oMath>
                </a14:m>
                <a:r>
                  <a:rPr lang="en-US" sz="1600" dirty="0">
                    <a:effectLst/>
                    <a:latin typeface="Times New Roman" panose="02020603050405020304" pitchFamily="18" charset="0"/>
                    <a:ea typeface="Times New Roman" panose="02020603050405020304" pitchFamily="18" charset="0"/>
                  </a:rPr>
                  <a:t>	=	Spacecraft Inclination Relative to Horizon</a:t>
                </a:r>
              </a:p>
            </p:txBody>
          </p:sp>
        </mc:Choice>
        <mc:Fallback xmlns="">
          <p:sp>
            <p:nvSpPr>
              <p:cNvPr id="5" name="Content Placeholder 4">
                <a:extLst>
                  <a:ext uri="{FF2B5EF4-FFF2-40B4-BE49-F238E27FC236}">
                    <a16:creationId xmlns:a16="http://schemas.microsoft.com/office/drawing/2014/main" id="{667B7939-10C6-762B-82A5-C5D0C86F6391}"/>
                  </a:ext>
                </a:extLst>
              </p:cNvPr>
              <p:cNvSpPr>
                <a:spLocks noGrp="1" noRot="1" noChangeAspect="1" noMove="1" noResize="1" noEditPoints="1" noAdjustHandles="1" noChangeArrowheads="1" noChangeShapeType="1" noTextEdit="1"/>
              </p:cNvSpPr>
              <p:nvPr>
                <p:ph sz="half" idx="2"/>
              </p:nvPr>
            </p:nvSpPr>
            <p:spPr>
              <a:blipFill>
                <a:blip r:embed="rId3"/>
                <a:stretch>
                  <a:fillRect l="-443" t="-375"/>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BDB18974-677F-C4E3-9926-D15D3DC18697}"/>
              </a:ext>
            </a:extLst>
          </p:cNvPr>
          <p:cNvSpPr>
            <a:spLocks noGrp="1"/>
          </p:cNvSpPr>
          <p:nvPr>
            <p:ph type="sldNum" sz="quarter" idx="10"/>
          </p:nvPr>
        </p:nvSpPr>
        <p:spPr/>
        <p:txBody>
          <a:bodyPr/>
          <a:lstStyle/>
          <a:p>
            <a:pPr>
              <a:defRPr/>
            </a:pPr>
            <a:fld id="{36C1E674-D9C0-4452-9AE2-D4960058BB5D}" type="slidenum">
              <a:rPr lang="en-US" altLang="en-US" smtClean="0"/>
              <a:pPr>
                <a:defRPr/>
              </a:pPr>
              <a:t>16</a:t>
            </a:fld>
            <a:endParaRPr lang="en-US" altLang="en-US"/>
          </a:p>
        </p:txBody>
      </p:sp>
      <p:sp>
        <p:nvSpPr>
          <p:cNvPr id="3" name="Title 2">
            <a:extLst>
              <a:ext uri="{FF2B5EF4-FFF2-40B4-BE49-F238E27FC236}">
                <a16:creationId xmlns:a16="http://schemas.microsoft.com/office/drawing/2014/main" id="{42E5F4CC-4892-DE51-7412-AC76F4C1B47D}"/>
              </a:ext>
            </a:extLst>
          </p:cNvPr>
          <p:cNvSpPr>
            <a:spLocks noGrp="1"/>
          </p:cNvSpPr>
          <p:nvPr>
            <p:ph type="title"/>
          </p:nvPr>
        </p:nvSpPr>
        <p:spPr/>
        <p:txBody>
          <a:bodyPr/>
          <a:lstStyle/>
          <a:p>
            <a:r>
              <a:rPr lang="en-US" dirty="0"/>
              <a:t>Acronym List</a:t>
            </a:r>
          </a:p>
        </p:txBody>
      </p:sp>
    </p:spTree>
    <p:extLst>
      <p:ext uri="{BB962C8B-B14F-4D97-AF65-F5344CB8AC3E}">
        <p14:creationId xmlns:p14="http://schemas.microsoft.com/office/powerpoint/2010/main" val="2449613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23331" y="1088891"/>
            <a:ext cx="6142839" cy="4532262"/>
          </a:xfrm>
        </p:spPr>
        <p:txBody>
          <a:bodyPr/>
          <a:lstStyle/>
          <a:p>
            <a:r>
              <a:rPr lang="en-US" sz="1600" dirty="0"/>
              <a:t>LEMS-A3 is an </a:t>
            </a:r>
            <a:r>
              <a:rPr lang="en-US" sz="1600" b="1" dirty="0">
                <a:solidFill>
                  <a:srgbClr val="C4894F"/>
                </a:solidFill>
              </a:rPr>
              <a:t>autonomous, survive and operate in the lunar night </a:t>
            </a:r>
            <a:r>
              <a:rPr lang="en-US" sz="1600" dirty="0"/>
              <a:t>instrument package that enables long-term, in-situ monitoring of lunar seismic activity for </a:t>
            </a:r>
            <a:r>
              <a:rPr lang="en-US" sz="1600" b="1" dirty="0">
                <a:solidFill>
                  <a:srgbClr val="C4894F"/>
                </a:solidFill>
              </a:rPr>
              <a:t>two-years</a:t>
            </a:r>
            <a:r>
              <a:rPr lang="en-US" sz="1600" dirty="0"/>
              <a:t> on the Moon’s surface</a:t>
            </a:r>
          </a:p>
          <a:p>
            <a:r>
              <a:rPr lang="en-US" sz="1600" dirty="0"/>
              <a:t>LEMS-A3 project development has 18-month schedule beginning July, 2024 where it progresses from a Technology Readiness Level of 6 (TRL-6) to flight delivery</a:t>
            </a:r>
          </a:p>
          <a:p>
            <a:r>
              <a:rPr lang="en-US" sz="1600" dirty="0"/>
              <a:t>The seismometers will expand on Apollo in-situ </a:t>
            </a:r>
            <a:r>
              <a:rPr lang="en-US" sz="1600" dirty="0" err="1"/>
              <a:t>seismometry</a:t>
            </a:r>
            <a:r>
              <a:rPr lang="en-US" sz="1600" dirty="0"/>
              <a:t> to measure deep moonquakes, thermal moonquakes, surface impacts, and active sources. </a:t>
            </a:r>
          </a:p>
          <a:p>
            <a:endParaRPr lang="en-US" sz="1600" dirty="0"/>
          </a:p>
          <a:p>
            <a:endParaRPr lang="en-US" sz="1400" dirty="0"/>
          </a:p>
        </p:txBody>
      </p:sp>
      <p:sp>
        <p:nvSpPr>
          <p:cNvPr id="6" name="Title 5"/>
          <p:cNvSpPr>
            <a:spLocks noGrp="1"/>
          </p:cNvSpPr>
          <p:nvPr>
            <p:ph type="title"/>
          </p:nvPr>
        </p:nvSpPr>
        <p:spPr/>
        <p:txBody>
          <a:bodyPr/>
          <a:lstStyle/>
          <a:p>
            <a:r>
              <a:rPr lang="en-US" dirty="0"/>
              <a:t>Mission Overview</a:t>
            </a:r>
          </a:p>
        </p:txBody>
      </p:sp>
      <p:pic>
        <p:nvPicPr>
          <p:cNvPr id="8" name="Picture 7">
            <a:extLst>
              <a:ext uri="{FF2B5EF4-FFF2-40B4-BE49-F238E27FC236}">
                <a16:creationId xmlns:a16="http://schemas.microsoft.com/office/drawing/2014/main" id="{E549C19E-B2F8-8D32-F8B2-A82B7CD9D46F}"/>
              </a:ext>
            </a:extLst>
          </p:cNvPr>
          <p:cNvPicPr>
            <a:picLocks noChangeAspect="1"/>
          </p:cNvPicPr>
          <p:nvPr/>
        </p:nvPicPr>
        <p:blipFill>
          <a:blip r:embed="rId2"/>
          <a:stretch>
            <a:fillRect/>
          </a:stretch>
        </p:blipFill>
        <p:spPr>
          <a:xfrm>
            <a:off x="6566170" y="1088891"/>
            <a:ext cx="5289730" cy="4835254"/>
          </a:xfrm>
          <a:prstGeom prst="rect">
            <a:avLst/>
          </a:prstGeom>
        </p:spPr>
      </p:pic>
      <p:pic>
        <p:nvPicPr>
          <p:cNvPr id="9" name="Picture 8">
            <a:extLst>
              <a:ext uri="{FF2B5EF4-FFF2-40B4-BE49-F238E27FC236}">
                <a16:creationId xmlns:a16="http://schemas.microsoft.com/office/drawing/2014/main" id="{25234795-C4BE-75F9-C43D-933400D8BC7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23331" y="3403750"/>
            <a:ext cx="4557110" cy="2520395"/>
          </a:xfrm>
          <a:prstGeom prst="rect">
            <a:avLst/>
          </a:prstGeom>
        </p:spPr>
      </p:pic>
      <p:pic>
        <p:nvPicPr>
          <p:cNvPr id="10" name="Picture 9" descr="A picture containing indoor, dark&#10;&#10;Description automatically generated">
            <a:extLst>
              <a:ext uri="{FF2B5EF4-FFF2-40B4-BE49-F238E27FC236}">
                <a16:creationId xmlns:a16="http://schemas.microsoft.com/office/drawing/2014/main" id="{DDD2EB3F-3E2E-9869-F710-B99D23AE294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949621" y="3768481"/>
            <a:ext cx="750294" cy="1790931"/>
          </a:xfrm>
          <a:prstGeom prst="rect">
            <a:avLst/>
          </a:prstGeom>
        </p:spPr>
      </p:pic>
      <p:pic>
        <p:nvPicPr>
          <p:cNvPr id="11" name="Picture 10" descr="A picture containing indoor, square&#10;&#10;Description automatically generated">
            <a:extLst>
              <a:ext uri="{FF2B5EF4-FFF2-40B4-BE49-F238E27FC236}">
                <a16:creationId xmlns:a16="http://schemas.microsoft.com/office/drawing/2014/main" id="{2EA8E31F-AAD6-B761-B264-233407B3976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328809" y="4450293"/>
            <a:ext cx="1917412" cy="1201731"/>
          </a:xfrm>
          <a:prstGeom prst="rect">
            <a:avLst/>
          </a:prstGeom>
        </p:spPr>
      </p:pic>
      <p:sp>
        <p:nvSpPr>
          <p:cNvPr id="12" name="Slide Number Placeholder 2"/>
          <p:cNvSpPr>
            <a:spLocks noGrp="1"/>
          </p:cNvSpPr>
          <p:nvPr>
            <p:ph type="sldNum" sz="quarter" idx="10"/>
          </p:nvPr>
        </p:nvSpPr>
        <p:spPr>
          <a:xfrm>
            <a:off x="11324167" y="6448425"/>
            <a:ext cx="478367" cy="228600"/>
          </a:xfrm>
        </p:spPr>
        <p:txBody>
          <a:bodyPr/>
          <a:lstStyle/>
          <a:p>
            <a:pPr>
              <a:defRPr/>
            </a:pPr>
            <a:r>
              <a:rPr lang="en-US" altLang="en-US" dirty="0"/>
              <a:t>2</a:t>
            </a:r>
          </a:p>
        </p:txBody>
      </p:sp>
    </p:spTree>
    <p:extLst>
      <p:ext uri="{BB962C8B-B14F-4D97-AF65-F5344CB8AC3E}">
        <p14:creationId xmlns:p14="http://schemas.microsoft.com/office/powerpoint/2010/main" val="4064848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5E249F5E-BD16-4F68-BCA4-33369FC9D61D}" type="slidenum">
              <a:rPr lang="en-US" altLang="en-US" smtClean="0"/>
              <a:pPr>
                <a:defRPr/>
              </a:pPr>
              <a:t>3</a:t>
            </a:fld>
            <a:endParaRPr lang="en-US" altLang="en-US" dirty="0"/>
          </a:p>
        </p:txBody>
      </p:sp>
      <p:sp>
        <p:nvSpPr>
          <p:cNvPr id="4" name="Title 3"/>
          <p:cNvSpPr>
            <a:spLocks noGrp="1"/>
          </p:cNvSpPr>
          <p:nvPr>
            <p:ph type="title"/>
          </p:nvPr>
        </p:nvSpPr>
        <p:spPr/>
        <p:txBody>
          <a:bodyPr/>
          <a:lstStyle/>
          <a:p>
            <a:r>
              <a:rPr lang="en-US" dirty="0"/>
              <a:t>System Architecture</a:t>
            </a:r>
          </a:p>
        </p:txBody>
      </p:sp>
      <p:pic>
        <p:nvPicPr>
          <p:cNvPr id="64" name="Picture 63"/>
          <p:cNvPicPr>
            <a:picLocks noChangeAspect="1"/>
          </p:cNvPicPr>
          <p:nvPr/>
        </p:nvPicPr>
        <p:blipFill>
          <a:blip r:embed="rId2"/>
          <a:stretch>
            <a:fillRect/>
          </a:stretch>
        </p:blipFill>
        <p:spPr>
          <a:xfrm>
            <a:off x="921887" y="1045333"/>
            <a:ext cx="10348226" cy="5065997"/>
          </a:xfrm>
          <a:prstGeom prst="rect">
            <a:avLst/>
          </a:prstGeom>
        </p:spPr>
      </p:pic>
    </p:spTree>
    <p:extLst>
      <p:ext uri="{BB962C8B-B14F-4D97-AF65-F5344CB8AC3E}">
        <p14:creationId xmlns:p14="http://schemas.microsoft.com/office/powerpoint/2010/main" val="4101825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5E249F5E-BD16-4F68-BCA4-33369FC9D61D}" type="slidenum">
              <a:rPr lang="en-US" altLang="en-US" smtClean="0"/>
              <a:pPr>
                <a:defRPr/>
              </a:pPr>
              <a:t>4</a:t>
            </a:fld>
            <a:endParaRPr lang="en-US" altLang="en-US"/>
          </a:p>
        </p:txBody>
      </p:sp>
      <p:sp>
        <p:nvSpPr>
          <p:cNvPr id="4" name="Title 3"/>
          <p:cNvSpPr>
            <a:spLocks noGrp="1"/>
          </p:cNvSpPr>
          <p:nvPr>
            <p:ph type="title"/>
          </p:nvPr>
        </p:nvSpPr>
        <p:spPr/>
        <p:txBody>
          <a:bodyPr/>
          <a:lstStyle/>
          <a:p>
            <a:r>
              <a:rPr lang="en-US" dirty="0"/>
              <a:t>Driving Thermal Requirements</a:t>
            </a:r>
          </a:p>
        </p:txBody>
      </p:sp>
      <p:grpSp>
        <p:nvGrpSpPr>
          <p:cNvPr id="9" name="Group 8"/>
          <p:cNvGrpSpPr/>
          <p:nvPr/>
        </p:nvGrpSpPr>
        <p:grpSpPr>
          <a:xfrm>
            <a:off x="840193" y="1172524"/>
            <a:ext cx="10483974" cy="1468877"/>
            <a:chOff x="840193" y="4338536"/>
            <a:chExt cx="10483974" cy="1468877"/>
          </a:xfrm>
        </p:grpSpPr>
        <p:sp>
          <p:nvSpPr>
            <p:cNvPr id="8" name="Rounded Rectangle 7"/>
            <p:cNvSpPr/>
            <p:nvPr/>
          </p:nvSpPr>
          <p:spPr bwMode="auto">
            <a:xfrm>
              <a:off x="1079770" y="4338536"/>
              <a:ext cx="10244397" cy="1468877"/>
            </a:xfrm>
            <a:prstGeom prst="roundRect">
              <a:avLst/>
            </a:prstGeom>
            <a:gradFill>
              <a:gsLst>
                <a:gs pos="13000">
                  <a:srgbClr val="FF0000"/>
                </a:gs>
                <a:gs pos="0">
                  <a:schemeClr val="bg1"/>
                </a:gs>
              </a:gsLst>
              <a:lin ang="0" scaled="0"/>
            </a:gra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2400" dirty="0">
                  <a:solidFill>
                    <a:schemeClr val="bg1"/>
                  </a:solidFill>
                  <a:latin typeface="Arial" charset="0"/>
                  <a:ea typeface="ＭＳ Ｐゴシック" charset="0"/>
                  <a:cs typeface="ＭＳ Ｐゴシック" charset="0"/>
                </a:rPr>
                <a:t>Maintain operational and survival temperature limits of all components during launch, cruise, deployment, and surface operations</a:t>
              </a:r>
              <a:endParaRPr kumimoji="0" lang="en-US" sz="2400" b="0" i="0" u="none" strike="noStrike" cap="none" normalizeH="0" baseline="0" dirty="0">
                <a:ln>
                  <a:noFill/>
                </a:ln>
                <a:solidFill>
                  <a:schemeClr val="bg1"/>
                </a:solidFill>
                <a:effectLst/>
                <a:latin typeface="Arial" charset="0"/>
                <a:ea typeface="ＭＳ Ｐゴシック" charset="0"/>
                <a:cs typeface="ＭＳ Ｐゴシック" charset="0"/>
              </a:endParaRPr>
            </a:p>
          </p:txBody>
        </p:sp>
        <p:grpSp>
          <p:nvGrpSpPr>
            <p:cNvPr id="7" name="Group 6"/>
            <p:cNvGrpSpPr/>
            <p:nvPr/>
          </p:nvGrpSpPr>
          <p:grpSpPr>
            <a:xfrm>
              <a:off x="840193" y="4427329"/>
              <a:ext cx="462947" cy="1282807"/>
              <a:chOff x="2182610" y="-2066013"/>
              <a:chExt cx="1465262" cy="4060184"/>
            </a:xfrm>
          </p:grpSpPr>
          <p:pic>
            <p:nvPicPr>
              <p:cNvPr id="1026" name="Picture 2" descr="92,100+ Thermometer Vector Stock Illustrations, Royalty-Free ..."/>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2182610" y="-2066013"/>
                <a:ext cx="1465262" cy="40601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bwMode="auto">
              <a:xfrm>
                <a:off x="2651437" y="-367746"/>
                <a:ext cx="343224" cy="1828800"/>
              </a:xfrm>
              <a:prstGeom prst="rect">
                <a:avLst/>
              </a:prstGeom>
              <a:solidFill>
                <a:srgbClr val="FF00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6" name="Oval 5"/>
              <p:cNvSpPr/>
              <p:nvPr/>
            </p:nvSpPr>
            <p:spPr bwMode="auto">
              <a:xfrm>
                <a:off x="2435565" y="930007"/>
                <a:ext cx="774968" cy="774968"/>
              </a:xfrm>
              <a:prstGeom prst="ellipse">
                <a:avLst/>
              </a:prstGeom>
              <a:solidFill>
                <a:srgbClr val="FF00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grpSp>
      <p:grpSp>
        <p:nvGrpSpPr>
          <p:cNvPr id="13" name="Group 12"/>
          <p:cNvGrpSpPr/>
          <p:nvPr/>
        </p:nvGrpSpPr>
        <p:grpSpPr>
          <a:xfrm>
            <a:off x="785168" y="2785710"/>
            <a:ext cx="10487661" cy="1468877"/>
            <a:chOff x="785168" y="6636957"/>
            <a:chExt cx="10487661" cy="1468877"/>
          </a:xfrm>
        </p:grpSpPr>
        <p:sp>
          <p:nvSpPr>
            <p:cNvPr id="15" name="Rounded Rectangle 14"/>
            <p:cNvSpPr/>
            <p:nvPr/>
          </p:nvSpPr>
          <p:spPr bwMode="auto">
            <a:xfrm>
              <a:off x="1028432" y="6636957"/>
              <a:ext cx="10244397" cy="1468877"/>
            </a:xfrm>
            <a:prstGeom prst="roundRect">
              <a:avLst/>
            </a:prstGeom>
            <a:gradFill>
              <a:gsLst>
                <a:gs pos="13000">
                  <a:srgbClr val="FFC000"/>
                </a:gs>
                <a:gs pos="0">
                  <a:schemeClr val="bg1"/>
                </a:gs>
              </a:gsLst>
              <a:lin ang="0" scaled="0"/>
            </a:gra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2400" dirty="0">
                  <a:solidFill>
                    <a:schemeClr val="bg1"/>
                  </a:solidFill>
                  <a:latin typeface="Arial" charset="0"/>
                  <a:ea typeface="ＭＳ Ｐゴシック" charset="0"/>
                  <a:cs typeface="ＭＳ Ｐゴシック" charset="0"/>
                </a:rPr>
                <a:t>Consume less than the allocated bus battery energy (640 W-h) during nighttime (354 h / 14.75 Earth days)</a:t>
              </a:r>
            </a:p>
          </p:txBody>
        </p:sp>
        <p:grpSp>
          <p:nvGrpSpPr>
            <p:cNvPr id="12" name="Group 11"/>
            <p:cNvGrpSpPr/>
            <p:nvPr/>
          </p:nvGrpSpPr>
          <p:grpSpPr>
            <a:xfrm>
              <a:off x="785168" y="6805652"/>
              <a:ext cx="572995" cy="1131485"/>
              <a:chOff x="1099226" y="-1468877"/>
              <a:chExt cx="1536970" cy="3035030"/>
            </a:xfrm>
          </p:grpSpPr>
          <p:sp>
            <p:nvSpPr>
              <p:cNvPr id="10" name="Freeform 9"/>
              <p:cNvSpPr/>
              <p:nvPr/>
            </p:nvSpPr>
            <p:spPr bwMode="auto">
              <a:xfrm>
                <a:off x="1099226" y="-1468877"/>
                <a:ext cx="1420238" cy="1488332"/>
              </a:xfrm>
              <a:custGeom>
                <a:avLst/>
                <a:gdLst>
                  <a:gd name="connsiteX0" fmla="*/ 486383 w 1420238"/>
                  <a:gd name="connsiteY0" fmla="*/ 0 h 1488332"/>
                  <a:gd name="connsiteX1" fmla="*/ 0 w 1420238"/>
                  <a:gd name="connsiteY1" fmla="*/ 1459149 h 1488332"/>
                  <a:gd name="connsiteX2" fmla="*/ 632297 w 1420238"/>
                  <a:gd name="connsiteY2" fmla="*/ 1488332 h 1488332"/>
                  <a:gd name="connsiteX3" fmla="*/ 1420238 w 1420238"/>
                  <a:gd name="connsiteY3" fmla="*/ 29183 h 1488332"/>
                  <a:gd name="connsiteX4" fmla="*/ 486383 w 1420238"/>
                  <a:gd name="connsiteY4" fmla="*/ 0 h 1488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0238" h="1488332">
                    <a:moveTo>
                      <a:pt x="486383" y="0"/>
                    </a:moveTo>
                    <a:lnTo>
                      <a:pt x="0" y="1459149"/>
                    </a:lnTo>
                    <a:lnTo>
                      <a:pt x="632297" y="1488332"/>
                    </a:lnTo>
                    <a:lnTo>
                      <a:pt x="1420238" y="29183"/>
                    </a:lnTo>
                    <a:lnTo>
                      <a:pt x="486383" y="0"/>
                    </a:lnTo>
                    <a:close/>
                  </a:path>
                </a:pathLst>
              </a:custGeom>
              <a:solidFill>
                <a:srgbClr val="FFC0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1" name="Freeform 10"/>
              <p:cNvSpPr/>
              <p:nvPr/>
            </p:nvSpPr>
            <p:spPr bwMode="auto">
              <a:xfrm>
                <a:off x="1147864" y="-476655"/>
                <a:ext cx="1488332" cy="2042808"/>
              </a:xfrm>
              <a:custGeom>
                <a:avLst/>
                <a:gdLst>
                  <a:gd name="connsiteX0" fmla="*/ 1488332 w 1488332"/>
                  <a:gd name="connsiteY0" fmla="*/ 9727 h 2042808"/>
                  <a:gd name="connsiteX1" fmla="*/ 0 w 1488332"/>
                  <a:gd name="connsiteY1" fmla="*/ 2042808 h 2042808"/>
                  <a:gd name="connsiteX2" fmla="*/ 671208 w 1488332"/>
                  <a:gd name="connsiteY2" fmla="*/ 19455 h 2042808"/>
                  <a:gd name="connsiteX3" fmla="*/ 875489 w 1488332"/>
                  <a:gd name="connsiteY3" fmla="*/ 0 h 2042808"/>
                  <a:gd name="connsiteX4" fmla="*/ 1488332 w 1488332"/>
                  <a:gd name="connsiteY4" fmla="*/ 9727 h 204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332" h="2042808">
                    <a:moveTo>
                      <a:pt x="1488332" y="9727"/>
                    </a:moveTo>
                    <a:lnTo>
                      <a:pt x="0" y="2042808"/>
                    </a:lnTo>
                    <a:lnTo>
                      <a:pt x="671208" y="19455"/>
                    </a:lnTo>
                    <a:lnTo>
                      <a:pt x="875489" y="0"/>
                    </a:lnTo>
                    <a:lnTo>
                      <a:pt x="1488332" y="9727"/>
                    </a:lnTo>
                    <a:close/>
                  </a:path>
                </a:pathLst>
              </a:custGeom>
              <a:solidFill>
                <a:srgbClr val="FFC0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grpSp>
      <p:sp>
        <p:nvSpPr>
          <p:cNvPr id="19" name="Rounded Rectangle 18"/>
          <p:cNvSpPr/>
          <p:nvPr/>
        </p:nvSpPr>
        <p:spPr bwMode="auto">
          <a:xfrm>
            <a:off x="1021760" y="4398896"/>
            <a:ext cx="10244397" cy="1468877"/>
          </a:xfrm>
          <a:prstGeom prst="roundRect">
            <a:avLst/>
          </a:prstGeom>
          <a:gradFill>
            <a:gsLst>
              <a:gs pos="13000">
                <a:schemeClr val="bg1">
                  <a:lumMod val="65000"/>
                </a:schemeClr>
              </a:gs>
              <a:gs pos="0">
                <a:schemeClr val="bg1"/>
              </a:gs>
            </a:gsLst>
            <a:lin ang="0" scaled="0"/>
          </a:gra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2400" dirty="0">
                <a:solidFill>
                  <a:schemeClr val="bg1"/>
                </a:solidFill>
                <a:latin typeface="Arial" charset="0"/>
                <a:ea typeface="ＭＳ Ｐゴシック" charset="0"/>
                <a:cs typeface="ＭＳ Ｐゴシック" charset="0"/>
              </a:rPr>
              <a:t>Mitigate environmental degradations from astronaut, solar, and dust exposure</a:t>
            </a:r>
          </a:p>
        </p:txBody>
      </p:sp>
      <p:pic>
        <p:nvPicPr>
          <p:cNvPr id="1030" name="Picture 6" descr="3,815 Dust Cloud Drawing Stock Vectors and Vector Art | Shutterstock"/>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79252" y="4219573"/>
            <a:ext cx="1710571" cy="1710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709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3333" y="1088891"/>
            <a:ext cx="11378523" cy="490527"/>
          </a:xfrm>
        </p:spPr>
        <p:txBody>
          <a:bodyPr/>
          <a:lstStyle/>
          <a:p>
            <a:r>
              <a:rPr lang="en-US" dirty="0" err="1"/>
              <a:t>asdf</a:t>
            </a:r>
            <a:endParaRPr lang="en-US" dirty="0"/>
          </a:p>
        </p:txBody>
      </p:sp>
      <p:sp>
        <p:nvSpPr>
          <p:cNvPr id="3" name="Slide Number Placeholder 2"/>
          <p:cNvSpPr>
            <a:spLocks noGrp="1"/>
          </p:cNvSpPr>
          <p:nvPr>
            <p:ph type="sldNum" sz="quarter" idx="10"/>
          </p:nvPr>
        </p:nvSpPr>
        <p:spPr/>
        <p:txBody>
          <a:bodyPr/>
          <a:lstStyle/>
          <a:p>
            <a:pPr>
              <a:defRPr/>
            </a:pPr>
            <a:fld id="{5E249F5E-BD16-4F68-BCA4-33369FC9D61D}" type="slidenum">
              <a:rPr lang="en-US" altLang="en-US" smtClean="0"/>
              <a:pPr>
                <a:defRPr/>
              </a:pPr>
              <a:t>5</a:t>
            </a:fld>
            <a:endParaRPr lang="en-US" altLang="en-US"/>
          </a:p>
        </p:txBody>
      </p:sp>
      <p:sp>
        <p:nvSpPr>
          <p:cNvPr id="4" name="Title 3"/>
          <p:cNvSpPr>
            <a:spLocks noGrp="1"/>
          </p:cNvSpPr>
          <p:nvPr>
            <p:ph type="title"/>
          </p:nvPr>
        </p:nvSpPr>
        <p:spPr/>
        <p:txBody>
          <a:bodyPr/>
          <a:lstStyle/>
          <a:p>
            <a:r>
              <a:rPr lang="en-US" dirty="0"/>
              <a:t>Concept of Operations</a:t>
            </a:r>
          </a:p>
        </p:txBody>
      </p:sp>
      <p:pic>
        <p:nvPicPr>
          <p:cNvPr id="5" name="Picture 4">
            <a:extLst>
              <a:ext uri="{FF2B5EF4-FFF2-40B4-BE49-F238E27FC236}">
                <a16:creationId xmlns:a16="http://schemas.microsoft.com/office/drawing/2014/main" id="{00699506-ABD8-8844-0502-FA43BEB04B25}"/>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544945" y="1088891"/>
            <a:ext cx="10972800" cy="4915949"/>
          </a:xfrm>
          <a:prstGeom prst="rect">
            <a:avLst/>
          </a:prstGeom>
        </p:spPr>
      </p:pic>
    </p:spTree>
    <p:extLst>
      <p:ext uri="{BB962C8B-B14F-4D97-AF65-F5344CB8AC3E}">
        <p14:creationId xmlns:p14="http://schemas.microsoft.com/office/powerpoint/2010/main" val="980836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D9361D49-9330-99BC-363C-F5D988BE544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46260" y="1324344"/>
            <a:ext cx="3303556" cy="2252917"/>
          </a:xfrm>
          <a:prstGeom prst="rect">
            <a:avLst/>
          </a:prstGeom>
        </p:spPr>
      </p:pic>
      <p:sp>
        <p:nvSpPr>
          <p:cNvPr id="2" name="Content Placeholder 1">
            <a:extLst>
              <a:ext uri="{FF2B5EF4-FFF2-40B4-BE49-F238E27FC236}">
                <a16:creationId xmlns:a16="http://schemas.microsoft.com/office/drawing/2014/main" id="{0198778C-6A53-672B-EF8D-23C068F2D3B8}"/>
              </a:ext>
            </a:extLst>
          </p:cNvPr>
          <p:cNvSpPr>
            <a:spLocks noGrp="1"/>
          </p:cNvSpPr>
          <p:nvPr>
            <p:ph idx="1"/>
          </p:nvPr>
        </p:nvSpPr>
        <p:spPr>
          <a:xfrm>
            <a:off x="423334" y="1088891"/>
            <a:ext cx="3140881" cy="4532262"/>
          </a:xfrm>
        </p:spPr>
        <p:txBody>
          <a:bodyPr lIns="91440" tIns="45720" rIns="91440" bIns="45720" anchor="t"/>
          <a:lstStyle/>
          <a:p>
            <a:pPr marL="115570" indent="-115570"/>
            <a:r>
              <a:rPr lang="en-US" sz="1400" dirty="0">
                <a:cs typeface="Arial"/>
              </a:rPr>
              <a:t>Lunar regolith </a:t>
            </a:r>
            <a:r>
              <a:rPr lang="en-US" sz="1400" dirty="0" err="1">
                <a:cs typeface="Arial"/>
              </a:rPr>
              <a:t>thermophysical</a:t>
            </a:r>
            <a:r>
              <a:rPr lang="en-US" sz="1400" dirty="0">
                <a:cs typeface="Arial"/>
              </a:rPr>
              <a:t> properties taken from:</a:t>
            </a:r>
          </a:p>
          <a:p>
            <a:pPr marL="401320" lvl="1" indent="-115570"/>
            <a:r>
              <a:rPr lang="en-US" sz="1400" i="1" dirty="0">
                <a:cs typeface="Arial"/>
              </a:rPr>
              <a:t>Cross Program Design Specification for Natural Environments </a:t>
            </a:r>
            <a:r>
              <a:rPr lang="en-US" sz="1400" dirty="0">
                <a:cs typeface="Arial"/>
              </a:rPr>
              <a:t>(DSNE 3.4.6.2-1)</a:t>
            </a:r>
          </a:p>
          <a:p>
            <a:pPr marL="401320" lvl="1" indent="-115570"/>
            <a:r>
              <a:rPr lang="en-US" sz="1400" i="1" dirty="0">
                <a:cs typeface="Arial"/>
              </a:rPr>
              <a:t>Lunar Surface Thermal Analysis Guidebook</a:t>
            </a:r>
            <a:r>
              <a:rPr lang="en-US" sz="1400" dirty="0">
                <a:cs typeface="Arial"/>
              </a:rPr>
              <a:t> (HLS-UG-001)</a:t>
            </a:r>
          </a:p>
          <a:p>
            <a:pPr marL="115570" indent="-115570"/>
            <a:r>
              <a:rPr lang="en-US" sz="1400" dirty="0">
                <a:cs typeface="Arial"/>
              </a:rPr>
              <a:t>Candidate regions comprise </a:t>
            </a:r>
            <a:r>
              <a:rPr lang="en-US" sz="1400" b="1" dirty="0">
                <a:cs typeface="Arial"/>
              </a:rPr>
              <a:t>~8000 km2</a:t>
            </a:r>
            <a:r>
              <a:rPr lang="en-US" sz="1400" dirty="0">
                <a:cs typeface="Arial"/>
              </a:rPr>
              <a:t> requiring simplifying assumptions</a:t>
            </a:r>
          </a:p>
          <a:p>
            <a:pPr marL="401320" lvl="1" indent="-115570"/>
            <a:r>
              <a:rPr lang="en-US" sz="1400" dirty="0">
                <a:cs typeface="Arial"/>
              </a:rPr>
              <a:t>Site specific analysis to be completed upon site selection</a:t>
            </a:r>
            <a:endParaRPr lang="en-US" sz="1400" dirty="0"/>
          </a:p>
          <a:p>
            <a:pPr marL="115570" indent="-115570"/>
            <a:r>
              <a:rPr lang="en-US" sz="1400" dirty="0">
                <a:cs typeface="Arial"/>
              </a:rPr>
              <a:t>Candidate regions surveyed for min/max surface temperature </a:t>
            </a:r>
            <a:br>
              <a:rPr lang="en-US" sz="1400" dirty="0">
                <a:cs typeface="Arial"/>
              </a:rPr>
            </a:br>
            <a:r>
              <a:rPr lang="en-US" sz="1400" b="1" dirty="0">
                <a:cs typeface="Arial"/>
              </a:rPr>
              <a:t>(-203°C to +10°C) </a:t>
            </a:r>
            <a:r>
              <a:rPr lang="en-US" sz="1400" dirty="0">
                <a:cs typeface="Arial"/>
              </a:rPr>
              <a:t>and models correlated to results</a:t>
            </a:r>
          </a:p>
          <a:p>
            <a:pPr marL="115570" indent="-115570"/>
            <a:endParaRPr lang="en-US" sz="1400" dirty="0"/>
          </a:p>
        </p:txBody>
      </p:sp>
      <p:sp>
        <p:nvSpPr>
          <p:cNvPr id="3" name="Slide Number Placeholder 2">
            <a:extLst>
              <a:ext uri="{FF2B5EF4-FFF2-40B4-BE49-F238E27FC236}">
                <a16:creationId xmlns:a16="http://schemas.microsoft.com/office/drawing/2014/main" id="{FB99D71A-AD47-9EFF-1CEF-22700D5DBABF}"/>
              </a:ext>
            </a:extLst>
          </p:cNvPr>
          <p:cNvSpPr>
            <a:spLocks noGrp="1"/>
          </p:cNvSpPr>
          <p:nvPr>
            <p:ph type="sldNum" sz="quarter" idx="10"/>
          </p:nvPr>
        </p:nvSpPr>
        <p:spPr>
          <a:xfrm>
            <a:off x="11324167" y="6562725"/>
            <a:ext cx="478367" cy="228600"/>
          </a:xfrm>
        </p:spPr>
        <p:txBody>
          <a:bodyPr/>
          <a:lstStyle/>
          <a:p>
            <a:pPr>
              <a:defRPr/>
            </a:pPr>
            <a:fld id="{5E249F5E-BD16-4F68-BCA4-33369FC9D61D}" type="slidenum">
              <a:rPr lang="en-US" altLang="en-US" smtClean="0"/>
              <a:pPr>
                <a:defRPr/>
              </a:pPr>
              <a:t>6</a:t>
            </a:fld>
            <a:endParaRPr lang="en-US" altLang="en-US"/>
          </a:p>
        </p:txBody>
      </p:sp>
      <p:sp>
        <p:nvSpPr>
          <p:cNvPr id="4" name="Title 3">
            <a:extLst>
              <a:ext uri="{FF2B5EF4-FFF2-40B4-BE49-F238E27FC236}">
                <a16:creationId xmlns:a16="http://schemas.microsoft.com/office/drawing/2014/main" id="{CCCEE9B6-0C2B-6894-A34E-0B3FE8A61EF0}"/>
              </a:ext>
            </a:extLst>
          </p:cNvPr>
          <p:cNvSpPr>
            <a:spLocks noGrp="1"/>
          </p:cNvSpPr>
          <p:nvPr>
            <p:ph type="title"/>
          </p:nvPr>
        </p:nvSpPr>
        <p:spPr/>
        <p:txBody>
          <a:bodyPr/>
          <a:lstStyle/>
          <a:p>
            <a:r>
              <a:rPr lang="en-US"/>
              <a:t>Lunar Surface Thermal Environment</a:t>
            </a:r>
          </a:p>
        </p:txBody>
      </p:sp>
      <p:sp>
        <p:nvSpPr>
          <p:cNvPr id="10" name="TextBox 9">
            <a:extLst>
              <a:ext uri="{FF2B5EF4-FFF2-40B4-BE49-F238E27FC236}">
                <a16:creationId xmlns:a16="http://schemas.microsoft.com/office/drawing/2014/main" id="{5D9548F2-D338-CB63-5C47-C2D4C6BF4B7D}"/>
              </a:ext>
            </a:extLst>
          </p:cNvPr>
          <p:cNvSpPr txBox="1"/>
          <p:nvPr/>
        </p:nvSpPr>
        <p:spPr>
          <a:xfrm>
            <a:off x="8888445" y="5775508"/>
            <a:ext cx="3303555" cy="246221"/>
          </a:xfrm>
          <a:prstGeom prst="rect">
            <a:avLst/>
          </a:prstGeom>
          <a:solidFill>
            <a:schemeClr val="bg1"/>
          </a:solidFill>
        </p:spPr>
        <p:txBody>
          <a:bodyPr wrap="square" rtlCol="0">
            <a:spAutoFit/>
          </a:bodyPr>
          <a:lstStyle/>
          <a:p>
            <a:pPr algn="r"/>
            <a:r>
              <a:rPr lang="en-US" sz="1000" b="0" i="0">
                <a:effectLst/>
                <a:latin typeface="Roboto" panose="02000000000000000000" pitchFamily="2" charset="0"/>
              </a:rPr>
              <a:t>"Lunar </a:t>
            </a:r>
            <a:r>
              <a:rPr lang="en-US" sz="1000" b="0" i="0" err="1">
                <a:effectLst/>
                <a:latin typeface="Roboto" panose="02000000000000000000" pitchFamily="2" charset="0"/>
              </a:rPr>
              <a:t>QuickMap</a:t>
            </a:r>
            <a:r>
              <a:rPr lang="en-US" sz="1000" b="0" i="0">
                <a:effectLst/>
                <a:latin typeface="Roboto" panose="02000000000000000000" pitchFamily="2" charset="0"/>
              </a:rPr>
              <a:t>“, https://quickmap.lroc.asu.edu/</a:t>
            </a:r>
            <a:endParaRPr lang="en-US" sz="1000"/>
          </a:p>
        </p:txBody>
      </p:sp>
      <p:graphicFrame>
        <p:nvGraphicFramePr>
          <p:cNvPr id="8" name="Table 7">
            <a:extLst>
              <a:ext uri="{FF2B5EF4-FFF2-40B4-BE49-F238E27FC236}">
                <a16:creationId xmlns:a16="http://schemas.microsoft.com/office/drawing/2014/main" id="{2DAB7545-4645-7EA0-4FEB-78AB0A3752DF}"/>
              </a:ext>
            </a:extLst>
          </p:cNvPr>
          <p:cNvGraphicFramePr>
            <a:graphicFrameLocks noGrp="1"/>
          </p:cNvGraphicFramePr>
          <p:nvPr>
            <p:extLst>
              <p:ext uri="{D42A27DB-BD31-4B8C-83A1-F6EECF244321}">
                <p14:modId xmlns:p14="http://schemas.microsoft.com/office/powerpoint/2010/main" val="1252576189"/>
              </p:ext>
            </p:extLst>
          </p:nvPr>
        </p:nvGraphicFramePr>
        <p:xfrm>
          <a:off x="3382749" y="3722394"/>
          <a:ext cx="3463196" cy="2299335"/>
        </p:xfrm>
        <a:graphic>
          <a:graphicData uri="http://schemas.openxmlformats.org/drawingml/2006/table">
            <a:tbl>
              <a:tblPr/>
              <a:tblGrid>
                <a:gridCol w="1424846">
                  <a:extLst>
                    <a:ext uri="{9D8B030D-6E8A-4147-A177-3AD203B41FA5}">
                      <a16:colId xmlns:a16="http://schemas.microsoft.com/office/drawing/2014/main" val="1708603908"/>
                    </a:ext>
                  </a:extLst>
                </a:gridCol>
                <a:gridCol w="802309">
                  <a:extLst>
                    <a:ext uri="{9D8B030D-6E8A-4147-A177-3AD203B41FA5}">
                      <a16:colId xmlns:a16="http://schemas.microsoft.com/office/drawing/2014/main" val="1376713203"/>
                    </a:ext>
                  </a:extLst>
                </a:gridCol>
                <a:gridCol w="529732">
                  <a:extLst>
                    <a:ext uri="{9D8B030D-6E8A-4147-A177-3AD203B41FA5}">
                      <a16:colId xmlns:a16="http://schemas.microsoft.com/office/drawing/2014/main" val="383032948"/>
                    </a:ext>
                  </a:extLst>
                </a:gridCol>
                <a:gridCol w="706309">
                  <a:extLst>
                    <a:ext uri="{9D8B030D-6E8A-4147-A177-3AD203B41FA5}">
                      <a16:colId xmlns:a16="http://schemas.microsoft.com/office/drawing/2014/main" val="160660059"/>
                    </a:ext>
                  </a:extLst>
                </a:gridCol>
              </a:tblGrid>
              <a:tr h="0">
                <a:tc>
                  <a:txBody>
                    <a:bodyPr/>
                    <a:lstStyle/>
                    <a:p>
                      <a:pPr algn="ctr" fontAlgn="ctr"/>
                      <a:r>
                        <a:rPr lang="en-US" sz="1200" b="0" i="0" u="none" strike="noStrike">
                          <a:solidFill>
                            <a:srgbClr val="000000"/>
                          </a:solidFill>
                          <a:effectLst/>
                          <a:latin typeface="Calibri" panose="020F0502020204030204" pitchFamily="34" charset="0"/>
                        </a:rPr>
                        <a:t>Name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Centerpoint Latitude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Area</a:t>
                      </a: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[km2]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Perimeter [km]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28796330"/>
                  </a:ext>
                </a:extLst>
              </a:tr>
              <a:tr h="190500">
                <a:tc>
                  <a:txBody>
                    <a:bodyPr/>
                    <a:lstStyle/>
                    <a:p>
                      <a:pPr algn="ctr" fontAlgn="b"/>
                      <a:r>
                        <a:rPr lang="en-US" sz="1200" b="0" i="0" u="none" strike="noStrike">
                          <a:solidFill>
                            <a:srgbClr val="000000"/>
                          </a:solidFill>
                          <a:effectLst/>
                          <a:latin typeface="Calibri" panose="020F0502020204030204" pitchFamily="34" charset="0"/>
                        </a:rPr>
                        <a:t>Nobile Rim 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-83.9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397.8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79.8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41396129"/>
                  </a:ext>
                </a:extLst>
              </a:tr>
              <a:tr h="190500">
                <a:tc>
                  <a:txBody>
                    <a:bodyPr/>
                    <a:lstStyle/>
                    <a:p>
                      <a:pPr algn="ctr" fontAlgn="b"/>
                      <a:r>
                        <a:rPr lang="en-US" sz="1200" b="0" i="0" u="none" strike="noStrike">
                          <a:solidFill>
                            <a:srgbClr val="000000"/>
                          </a:solidFill>
                          <a:effectLst/>
                          <a:latin typeface="Calibri" panose="020F0502020204030204" pitchFamily="34" charset="0"/>
                        </a:rPr>
                        <a:t>Mons Mouton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-85.4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255.2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63.9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62090028"/>
                  </a:ext>
                </a:extLst>
              </a:tr>
              <a:tr h="190500">
                <a:tc>
                  <a:txBody>
                    <a:bodyPr/>
                    <a:lstStyle/>
                    <a:p>
                      <a:pPr algn="ctr" fontAlgn="b"/>
                      <a:r>
                        <a:rPr lang="en-US" sz="1200" b="0" i="0" u="none" strike="noStrike">
                          <a:solidFill>
                            <a:srgbClr val="000000"/>
                          </a:solidFill>
                          <a:effectLst/>
                          <a:latin typeface="Calibri" panose="020F0502020204030204" pitchFamily="34" charset="0"/>
                        </a:rPr>
                        <a:t>Malapert Massif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-86.0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439.9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83.9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86255156"/>
                  </a:ext>
                </a:extLst>
              </a:tr>
              <a:tr h="190500">
                <a:tc>
                  <a:txBody>
                    <a:bodyPr/>
                    <a:lstStyle/>
                    <a:p>
                      <a:pPr algn="ctr" fontAlgn="b"/>
                      <a:r>
                        <a:rPr lang="en-US" sz="1200" b="0" i="0" u="none" strike="noStrike">
                          <a:solidFill>
                            <a:srgbClr val="000000"/>
                          </a:solidFill>
                          <a:effectLst/>
                          <a:latin typeface="Calibri" panose="020F0502020204030204" pitchFamily="34" charset="0"/>
                        </a:rPr>
                        <a:t>de Gerlache Rim 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-88.2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399.8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91260441"/>
                  </a:ext>
                </a:extLst>
              </a:tr>
              <a:tr h="190500">
                <a:tc>
                  <a:txBody>
                    <a:bodyPr/>
                    <a:lstStyle/>
                    <a:p>
                      <a:pPr algn="ctr" fontAlgn="b"/>
                      <a:r>
                        <a:rPr lang="en-US" sz="1200" b="0" i="0" u="none" strike="noStrike">
                          <a:solidFill>
                            <a:srgbClr val="000000"/>
                          </a:solidFill>
                          <a:effectLst/>
                          <a:latin typeface="Calibri" panose="020F0502020204030204" pitchFamily="34" charset="0"/>
                        </a:rPr>
                        <a:t>Mons Mouton Plateau</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-84.2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4428.4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268.9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78979380"/>
                  </a:ext>
                </a:extLst>
              </a:tr>
              <a:tr h="190500">
                <a:tc>
                  <a:txBody>
                    <a:bodyPr/>
                    <a:lstStyle/>
                    <a:p>
                      <a:pPr algn="ctr" fontAlgn="b"/>
                      <a:r>
                        <a:rPr lang="en-US" sz="1200" b="0" i="0" u="none" strike="noStrike">
                          <a:solidFill>
                            <a:srgbClr val="000000"/>
                          </a:solidFill>
                          <a:effectLst/>
                          <a:latin typeface="Calibri" panose="020F0502020204030204" pitchFamily="34" charset="0"/>
                        </a:rPr>
                        <a:t>Slater Plain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-87.1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399.3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79.9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65342208"/>
                  </a:ext>
                </a:extLst>
              </a:tr>
              <a:tr h="190500">
                <a:tc>
                  <a:txBody>
                    <a:bodyPr/>
                    <a:lstStyle/>
                    <a:p>
                      <a:pPr algn="ctr" fontAlgn="b"/>
                      <a:r>
                        <a:rPr lang="en-US" sz="1200" b="0" i="0" u="none" strike="noStrike">
                          <a:solidFill>
                            <a:srgbClr val="000000"/>
                          </a:solidFill>
                          <a:effectLst/>
                          <a:latin typeface="Calibri" panose="020F0502020204030204" pitchFamily="34" charset="0"/>
                        </a:rPr>
                        <a:t>Peak Near Cabeus 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-83.6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397.3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79.7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62548887"/>
                  </a:ext>
                </a:extLst>
              </a:tr>
              <a:tr h="190500">
                <a:tc>
                  <a:txBody>
                    <a:bodyPr/>
                    <a:lstStyle/>
                    <a:p>
                      <a:pPr algn="ctr" fontAlgn="b"/>
                      <a:r>
                        <a:rPr lang="en-US" sz="1200" b="0" i="0" u="none" strike="noStrike">
                          <a:solidFill>
                            <a:srgbClr val="000000"/>
                          </a:solidFill>
                          <a:effectLst/>
                          <a:latin typeface="Calibri" panose="020F0502020204030204" pitchFamily="34" charset="0"/>
                        </a:rPr>
                        <a:t>Nobile Rim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-85.4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398.7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79.9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36479726"/>
                  </a:ext>
                </a:extLst>
              </a:tr>
              <a:tr h="190500">
                <a:tc>
                  <a:txBody>
                    <a:bodyPr/>
                    <a:lstStyle/>
                    <a:p>
                      <a:pPr algn="ctr" fontAlgn="b"/>
                      <a:r>
                        <a:rPr lang="en-US" sz="1200" b="0" i="0" u="none" strike="noStrike">
                          <a:solidFill>
                            <a:srgbClr val="000000"/>
                          </a:solidFill>
                          <a:effectLst/>
                          <a:latin typeface="Calibri" panose="020F0502020204030204" pitchFamily="34" charset="0"/>
                        </a:rPr>
                        <a:t>Haworth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-86.7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886.6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119.1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46954942"/>
                  </a:ext>
                </a:extLst>
              </a:tr>
              <a:tr h="190500">
                <a:tc>
                  <a:txBody>
                    <a:bodyPr/>
                    <a:lstStyle/>
                    <a:p>
                      <a:pPr algn="ctr" fontAlgn="b"/>
                      <a:r>
                        <a:rPr lang="en-US" sz="1200" b="1" i="0" u="none" strike="noStrike">
                          <a:solidFill>
                            <a:srgbClr val="000000"/>
                          </a:solidFill>
                          <a:effectLst/>
                          <a:latin typeface="Calibri" panose="020F050202020403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2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rgbClr val="000000"/>
                          </a:solidFill>
                          <a:effectLst/>
                          <a:latin typeface="Calibri" panose="020F0502020204030204" pitchFamily="34" charset="0"/>
                        </a:rPr>
                        <a:t>8003.0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33593296"/>
                  </a:ext>
                </a:extLst>
              </a:tr>
            </a:tbl>
          </a:graphicData>
        </a:graphic>
      </p:graphicFrame>
      <p:sp>
        <p:nvSpPr>
          <p:cNvPr id="22" name="TextBox 21">
            <a:extLst>
              <a:ext uri="{FF2B5EF4-FFF2-40B4-BE49-F238E27FC236}">
                <a16:creationId xmlns:a16="http://schemas.microsoft.com/office/drawing/2014/main" id="{27D0CEB8-61EA-F346-9E23-81709C0945CE}"/>
              </a:ext>
            </a:extLst>
          </p:cNvPr>
          <p:cNvSpPr txBox="1"/>
          <p:nvPr/>
        </p:nvSpPr>
        <p:spPr>
          <a:xfrm>
            <a:off x="7853131" y="966803"/>
            <a:ext cx="3677718" cy="369332"/>
          </a:xfrm>
          <a:prstGeom prst="rect">
            <a:avLst/>
          </a:prstGeom>
          <a:noFill/>
        </p:spPr>
        <p:txBody>
          <a:bodyPr wrap="square" rtlCol="0">
            <a:spAutoFit/>
          </a:bodyPr>
          <a:lstStyle/>
          <a:p>
            <a:pPr algn="ctr"/>
            <a:r>
              <a:rPr lang="en-US" i="0">
                <a:ln w="3175">
                  <a:noFill/>
                </a:ln>
                <a:effectLst/>
              </a:rPr>
              <a:t>Mons Mouton Plateau</a:t>
            </a:r>
            <a:endParaRPr lang="en-US">
              <a:ln w="3175">
                <a:noFill/>
              </a:ln>
            </a:endParaRPr>
          </a:p>
        </p:txBody>
      </p:sp>
      <p:cxnSp>
        <p:nvCxnSpPr>
          <p:cNvPr id="26" name="Straight Connector 25">
            <a:extLst>
              <a:ext uri="{FF2B5EF4-FFF2-40B4-BE49-F238E27FC236}">
                <a16:creationId xmlns:a16="http://schemas.microsoft.com/office/drawing/2014/main" id="{E64A321C-9361-3BEE-AC9E-368182296FB8}"/>
              </a:ext>
            </a:extLst>
          </p:cNvPr>
          <p:cNvCxnSpPr>
            <a:cxnSpLocks/>
          </p:cNvCxnSpPr>
          <p:nvPr/>
        </p:nvCxnSpPr>
        <p:spPr bwMode="auto">
          <a:xfrm flipV="1">
            <a:off x="6365875" y="1324344"/>
            <a:ext cx="894589" cy="147805"/>
          </a:xfrm>
          <a:prstGeom prst="line">
            <a:avLst/>
          </a:prstGeom>
          <a:solidFill>
            <a:schemeClr val="accent1"/>
          </a:solidFill>
          <a:ln w="19050" cap="flat" cmpd="sng" algn="ctr">
            <a:solidFill>
              <a:srgbClr val="5AA98C"/>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9" name="Straight Connector 28">
            <a:extLst>
              <a:ext uri="{FF2B5EF4-FFF2-40B4-BE49-F238E27FC236}">
                <a16:creationId xmlns:a16="http://schemas.microsoft.com/office/drawing/2014/main" id="{E5EEBB18-5E19-737A-4B6C-5155A4E401F4}"/>
              </a:ext>
            </a:extLst>
          </p:cNvPr>
          <p:cNvCxnSpPr>
            <a:cxnSpLocks/>
          </p:cNvCxnSpPr>
          <p:nvPr/>
        </p:nvCxnSpPr>
        <p:spPr bwMode="auto">
          <a:xfrm>
            <a:off x="6365875" y="1905134"/>
            <a:ext cx="894589" cy="3073266"/>
          </a:xfrm>
          <a:prstGeom prst="line">
            <a:avLst/>
          </a:prstGeom>
          <a:solidFill>
            <a:schemeClr val="accent1"/>
          </a:solidFill>
          <a:ln w="19050" cap="flat" cmpd="sng" algn="ctr">
            <a:solidFill>
              <a:srgbClr val="5AA98C"/>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44" name="Picture 43">
            <a:extLst>
              <a:ext uri="{FF2B5EF4-FFF2-40B4-BE49-F238E27FC236}">
                <a16:creationId xmlns:a16="http://schemas.microsoft.com/office/drawing/2014/main" id="{CCD07C08-B31F-0DE0-5893-F2A11F39E5F3}"/>
              </a:ext>
            </a:extLst>
          </p:cNvPr>
          <p:cNvPicPr>
            <a:picLocks noChangeAspect="1"/>
          </p:cNvPicPr>
          <p:nvPr/>
        </p:nvPicPr>
        <p:blipFill>
          <a:blip r:embed="rId4"/>
          <a:stretch>
            <a:fillRect/>
          </a:stretch>
        </p:blipFill>
        <p:spPr>
          <a:xfrm>
            <a:off x="9731670" y="5153009"/>
            <a:ext cx="2431526" cy="491668"/>
          </a:xfrm>
          <a:prstGeom prst="rect">
            <a:avLst/>
          </a:prstGeom>
        </p:spPr>
      </p:pic>
      <p:sp>
        <p:nvSpPr>
          <p:cNvPr id="45" name="TextBox 44">
            <a:extLst>
              <a:ext uri="{FF2B5EF4-FFF2-40B4-BE49-F238E27FC236}">
                <a16:creationId xmlns:a16="http://schemas.microsoft.com/office/drawing/2014/main" id="{FE79D5E1-4D0A-B691-D5C4-05A037C1B20C}"/>
              </a:ext>
            </a:extLst>
          </p:cNvPr>
          <p:cNvSpPr txBox="1"/>
          <p:nvPr/>
        </p:nvSpPr>
        <p:spPr>
          <a:xfrm>
            <a:off x="3569687" y="813273"/>
            <a:ext cx="3677718" cy="553998"/>
          </a:xfrm>
          <a:prstGeom prst="rect">
            <a:avLst/>
          </a:prstGeom>
          <a:noFill/>
        </p:spPr>
        <p:txBody>
          <a:bodyPr wrap="square" rtlCol="0">
            <a:spAutoFit/>
          </a:bodyPr>
          <a:lstStyle/>
          <a:p>
            <a:pPr algn="ctr"/>
            <a:r>
              <a:rPr lang="en-US" i="0">
                <a:ln w="3175">
                  <a:noFill/>
                </a:ln>
                <a:effectLst/>
              </a:rPr>
              <a:t>South Pole Regions</a:t>
            </a:r>
          </a:p>
          <a:p>
            <a:pPr algn="ctr"/>
            <a:r>
              <a:rPr lang="en-US" sz="1200">
                <a:ln w="3175">
                  <a:noFill/>
                </a:ln>
              </a:rPr>
              <a:t>Summer Max</a:t>
            </a:r>
          </a:p>
        </p:txBody>
      </p:sp>
      <p:pic>
        <p:nvPicPr>
          <p:cNvPr id="53" name="Picture 52">
            <a:extLst>
              <a:ext uri="{FF2B5EF4-FFF2-40B4-BE49-F238E27FC236}">
                <a16:creationId xmlns:a16="http://schemas.microsoft.com/office/drawing/2014/main" id="{BC257B10-8074-C260-7FF1-096297C123C1}"/>
              </a:ext>
            </a:extLst>
          </p:cNvPr>
          <p:cNvPicPr>
            <a:picLocks noChangeAspect="1"/>
          </p:cNvPicPr>
          <p:nvPr/>
        </p:nvPicPr>
        <p:blipFill>
          <a:blip r:embed="rId5"/>
          <a:stretch>
            <a:fillRect/>
          </a:stretch>
        </p:blipFill>
        <p:spPr>
          <a:xfrm>
            <a:off x="7247405" y="1291896"/>
            <a:ext cx="4915791" cy="3842079"/>
          </a:xfrm>
          <a:prstGeom prst="rect">
            <a:avLst/>
          </a:prstGeom>
        </p:spPr>
      </p:pic>
      <p:grpSp>
        <p:nvGrpSpPr>
          <p:cNvPr id="76" name="Group 75">
            <a:extLst>
              <a:ext uri="{FF2B5EF4-FFF2-40B4-BE49-F238E27FC236}">
                <a16:creationId xmlns:a16="http://schemas.microsoft.com/office/drawing/2014/main" id="{08B39A35-E0F5-B68D-163C-5F0B116CA8F0}"/>
              </a:ext>
            </a:extLst>
          </p:cNvPr>
          <p:cNvGrpSpPr/>
          <p:nvPr/>
        </p:nvGrpSpPr>
        <p:grpSpPr>
          <a:xfrm rot="10800000">
            <a:off x="7247270" y="5126743"/>
            <a:ext cx="1232872" cy="184011"/>
            <a:chOff x="10909788" y="5312170"/>
            <a:chExt cx="1232872" cy="184011"/>
          </a:xfrm>
        </p:grpSpPr>
        <p:grpSp>
          <p:nvGrpSpPr>
            <p:cNvPr id="64" name="Group 63">
              <a:extLst>
                <a:ext uri="{FF2B5EF4-FFF2-40B4-BE49-F238E27FC236}">
                  <a16:creationId xmlns:a16="http://schemas.microsoft.com/office/drawing/2014/main" id="{64226BC5-5E03-ED92-E41D-C8AEA02540A2}"/>
                </a:ext>
              </a:extLst>
            </p:cNvPr>
            <p:cNvGrpSpPr/>
            <p:nvPr/>
          </p:nvGrpSpPr>
          <p:grpSpPr>
            <a:xfrm>
              <a:off x="11832495" y="5313301"/>
              <a:ext cx="310165" cy="182880"/>
              <a:chOff x="11832495" y="5106516"/>
              <a:chExt cx="310165" cy="90309"/>
            </a:xfrm>
          </p:grpSpPr>
          <p:grpSp>
            <p:nvGrpSpPr>
              <p:cNvPr id="59" name="Group 58">
                <a:extLst>
                  <a:ext uri="{FF2B5EF4-FFF2-40B4-BE49-F238E27FC236}">
                    <a16:creationId xmlns:a16="http://schemas.microsoft.com/office/drawing/2014/main" id="{A03EBD13-D3C6-5D1C-22B8-02F485B28B23}"/>
                  </a:ext>
                </a:extLst>
              </p:cNvPr>
              <p:cNvGrpSpPr/>
              <p:nvPr/>
            </p:nvGrpSpPr>
            <p:grpSpPr>
              <a:xfrm>
                <a:off x="11832495" y="5151105"/>
                <a:ext cx="310165" cy="45720"/>
                <a:chOff x="11832495" y="5151105"/>
                <a:chExt cx="310165" cy="45720"/>
              </a:xfrm>
            </p:grpSpPr>
            <p:sp>
              <p:nvSpPr>
                <p:cNvPr id="57" name="Rectangle 56">
                  <a:extLst>
                    <a:ext uri="{FF2B5EF4-FFF2-40B4-BE49-F238E27FC236}">
                      <a16:creationId xmlns:a16="http://schemas.microsoft.com/office/drawing/2014/main" id="{352CEFCB-EAC6-06E7-BBD2-BC259D227A73}"/>
                    </a:ext>
                  </a:extLst>
                </p:cNvPr>
                <p:cNvSpPr/>
                <p:nvPr/>
              </p:nvSpPr>
              <p:spPr bwMode="auto">
                <a:xfrm>
                  <a:off x="11987212" y="5151105"/>
                  <a:ext cx="155448" cy="4572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58" name="Rectangle 57">
                  <a:extLst>
                    <a:ext uri="{FF2B5EF4-FFF2-40B4-BE49-F238E27FC236}">
                      <a16:creationId xmlns:a16="http://schemas.microsoft.com/office/drawing/2014/main" id="{8F1643CB-7E08-AF63-4474-2F665D9F8060}"/>
                    </a:ext>
                  </a:extLst>
                </p:cNvPr>
                <p:cNvSpPr/>
                <p:nvPr/>
              </p:nvSpPr>
              <p:spPr bwMode="auto">
                <a:xfrm>
                  <a:off x="11832495" y="5151105"/>
                  <a:ext cx="155448" cy="45720"/>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grpSp>
            <p:nvGrpSpPr>
              <p:cNvPr id="60" name="Group 59">
                <a:extLst>
                  <a:ext uri="{FF2B5EF4-FFF2-40B4-BE49-F238E27FC236}">
                    <a16:creationId xmlns:a16="http://schemas.microsoft.com/office/drawing/2014/main" id="{2D81C6D9-7241-7566-0A5D-9370A65A0CA0}"/>
                  </a:ext>
                </a:extLst>
              </p:cNvPr>
              <p:cNvGrpSpPr/>
              <p:nvPr/>
            </p:nvGrpSpPr>
            <p:grpSpPr>
              <a:xfrm rot="10800000">
                <a:off x="11832495" y="5106516"/>
                <a:ext cx="310165" cy="45720"/>
                <a:chOff x="11832495" y="5151105"/>
                <a:chExt cx="310165" cy="45720"/>
              </a:xfrm>
            </p:grpSpPr>
            <p:sp>
              <p:nvSpPr>
                <p:cNvPr id="61" name="Rectangle 60">
                  <a:extLst>
                    <a:ext uri="{FF2B5EF4-FFF2-40B4-BE49-F238E27FC236}">
                      <a16:creationId xmlns:a16="http://schemas.microsoft.com/office/drawing/2014/main" id="{465452DC-E4A5-A110-7861-346DE25EED57}"/>
                    </a:ext>
                  </a:extLst>
                </p:cNvPr>
                <p:cNvSpPr/>
                <p:nvPr/>
              </p:nvSpPr>
              <p:spPr bwMode="auto">
                <a:xfrm>
                  <a:off x="11987212" y="5151105"/>
                  <a:ext cx="155448" cy="4572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62" name="Rectangle 61">
                  <a:extLst>
                    <a:ext uri="{FF2B5EF4-FFF2-40B4-BE49-F238E27FC236}">
                      <a16:creationId xmlns:a16="http://schemas.microsoft.com/office/drawing/2014/main" id="{2D5FD7E9-8559-D8B3-337F-CAE5DEC4ABC9}"/>
                    </a:ext>
                  </a:extLst>
                </p:cNvPr>
                <p:cNvSpPr/>
                <p:nvPr/>
              </p:nvSpPr>
              <p:spPr bwMode="auto">
                <a:xfrm>
                  <a:off x="11832495" y="5151105"/>
                  <a:ext cx="155448" cy="45720"/>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grpSp>
        <p:grpSp>
          <p:nvGrpSpPr>
            <p:cNvPr id="72" name="Group 71">
              <a:extLst>
                <a:ext uri="{FF2B5EF4-FFF2-40B4-BE49-F238E27FC236}">
                  <a16:creationId xmlns:a16="http://schemas.microsoft.com/office/drawing/2014/main" id="{A461BF9E-23DC-75FF-4E65-31CDEA0B8EAD}"/>
                </a:ext>
              </a:extLst>
            </p:cNvPr>
            <p:cNvGrpSpPr/>
            <p:nvPr/>
          </p:nvGrpSpPr>
          <p:grpSpPr>
            <a:xfrm>
              <a:off x="10909788" y="5312171"/>
              <a:ext cx="621061" cy="182880"/>
              <a:chOff x="11521599" y="5188792"/>
              <a:chExt cx="310896" cy="91440"/>
            </a:xfrm>
          </p:grpSpPr>
          <p:sp>
            <p:nvSpPr>
              <p:cNvPr id="56" name="Rectangle 55">
                <a:extLst>
                  <a:ext uri="{FF2B5EF4-FFF2-40B4-BE49-F238E27FC236}">
                    <a16:creationId xmlns:a16="http://schemas.microsoft.com/office/drawing/2014/main" id="{4D01D8EB-81A0-2D74-8EC1-4150ABD715EA}"/>
                  </a:ext>
                </a:extLst>
              </p:cNvPr>
              <p:cNvSpPr/>
              <p:nvPr/>
            </p:nvSpPr>
            <p:spPr bwMode="auto">
              <a:xfrm>
                <a:off x="11521599" y="5234512"/>
                <a:ext cx="310896" cy="4572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63" name="Rectangle 62">
                <a:extLst>
                  <a:ext uri="{FF2B5EF4-FFF2-40B4-BE49-F238E27FC236}">
                    <a16:creationId xmlns:a16="http://schemas.microsoft.com/office/drawing/2014/main" id="{3A94D658-3D7C-9528-016F-75B4EAE6D81E}"/>
                  </a:ext>
                </a:extLst>
              </p:cNvPr>
              <p:cNvSpPr/>
              <p:nvPr/>
            </p:nvSpPr>
            <p:spPr bwMode="auto">
              <a:xfrm>
                <a:off x="11521599" y="5188792"/>
                <a:ext cx="310896" cy="45720"/>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grpSp>
          <p:nvGrpSpPr>
            <p:cNvPr id="65" name="Group 64">
              <a:extLst>
                <a:ext uri="{FF2B5EF4-FFF2-40B4-BE49-F238E27FC236}">
                  <a16:creationId xmlns:a16="http://schemas.microsoft.com/office/drawing/2014/main" id="{6864E339-4084-3464-6D68-36A7EE89FFA0}"/>
                </a:ext>
              </a:extLst>
            </p:cNvPr>
            <p:cNvGrpSpPr/>
            <p:nvPr/>
          </p:nvGrpSpPr>
          <p:grpSpPr>
            <a:xfrm>
              <a:off x="11522330" y="5312170"/>
              <a:ext cx="310165" cy="182880"/>
              <a:chOff x="11832495" y="5106516"/>
              <a:chExt cx="310165" cy="90309"/>
            </a:xfrm>
          </p:grpSpPr>
          <p:grpSp>
            <p:nvGrpSpPr>
              <p:cNvPr id="66" name="Group 65">
                <a:extLst>
                  <a:ext uri="{FF2B5EF4-FFF2-40B4-BE49-F238E27FC236}">
                    <a16:creationId xmlns:a16="http://schemas.microsoft.com/office/drawing/2014/main" id="{5030E848-D3CA-344E-7563-1A0CF098413D}"/>
                  </a:ext>
                </a:extLst>
              </p:cNvPr>
              <p:cNvGrpSpPr/>
              <p:nvPr/>
            </p:nvGrpSpPr>
            <p:grpSpPr>
              <a:xfrm>
                <a:off x="11832495" y="5151105"/>
                <a:ext cx="310165" cy="45720"/>
                <a:chOff x="11832495" y="5151105"/>
                <a:chExt cx="310165" cy="45720"/>
              </a:xfrm>
            </p:grpSpPr>
            <p:sp>
              <p:nvSpPr>
                <p:cNvPr id="70" name="Rectangle 69">
                  <a:extLst>
                    <a:ext uri="{FF2B5EF4-FFF2-40B4-BE49-F238E27FC236}">
                      <a16:creationId xmlns:a16="http://schemas.microsoft.com/office/drawing/2014/main" id="{EE21BCCB-E04B-1F80-224D-5DC3D47B3436}"/>
                    </a:ext>
                  </a:extLst>
                </p:cNvPr>
                <p:cNvSpPr/>
                <p:nvPr/>
              </p:nvSpPr>
              <p:spPr bwMode="auto">
                <a:xfrm>
                  <a:off x="11987212" y="5151105"/>
                  <a:ext cx="155448" cy="4572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71" name="Rectangle 70">
                  <a:extLst>
                    <a:ext uri="{FF2B5EF4-FFF2-40B4-BE49-F238E27FC236}">
                      <a16:creationId xmlns:a16="http://schemas.microsoft.com/office/drawing/2014/main" id="{3CCD35D8-5DE4-14C4-8227-47346DC32A7D}"/>
                    </a:ext>
                  </a:extLst>
                </p:cNvPr>
                <p:cNvSpPr/>
                <p:nvPr/>
              </p:nvSpPr>
              <p:spPr bwMode="auto">
                <a:xfrm>
                  <a:off x="11832495" y="5151105"/>
                  <a:ext cx="155448" cy="45720"/>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grpSp>
            <p:nvGrpSpPr>
              <p:cNvPr id="67" name="Group 66">
                <a:extLst>
                  <a:ext uri="{FF2B5EF4-FFF2-40B4-BE49-F238E27FC236}">
                    <a16:creationId xmlns:a16="http://schemas.microsoft.com/office/drawing/2014/main" id="{8F2FBEB4-65A4-4418-8432-E30E4D9618F1}"/>
                  </a:ext>
                </a:extLst>
              </p:cNvPr>
              <p:cNvGrpSpPr/>
              <p:nvPr/>
            </p:nvGrpSpPr>
            <p:grpSpPr>
              <a:xfrm rot="10800000">
                <a:off x="11832495" y="5106516"/>
                <a:ext cx="310165" cy="45720"/>
                <a:chOff x="11832495" y="5151105"/>
                <a:chExt cx="310165" cy="45720"/>
              </a:xfrm>
            </p:grpSpPr>
            <p:sp>
              <p:nvSpPr>
                <p:cNvPr id="68" name="Rectangle 67">
                  <a:extLst>
                    <a:ext uri="{FF2B5EF4-FFF2-40B4-BE49-F238E27FC236}">
                      <a16:creationId xmlns:a16="http://schemas.microsoft.com/office/drawing/2014/main" id="{A467BDC0-8869-A8FF-F202-8CA4BE270181}"/>
                    </a:ext>
                  </a:extLst>
                </p:cNvPr>
                <p:cNvSpPr/>
                <p:nvPr/>
              </p:nvSpPr>
              <p:spPr bwMode="auto">
                <a:xfrm>
                  <a:off x="11987212" y="5151105"/>
                  <a:ext cx="155448" cy="4572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69" name="Rectangle 68">
                  <a:extLst>
                    <a:ext uri="{FF2B5EF4-FFF2-40B4-BE49-F238E27FC236}">
                      <a16:creationId xmlns:a16="http://schemas.microsoft.com/office/drawing/2014/main" id="{1CFA2E18-2D9F-955A-403A-0741D726DE0E}"/>
                    </a:ext>
                  </a:extLst>
                </p:cNvPr>
                <p:cNvSpPr/>
                <p:nvPr/>
              </p:nvSpPr>
              <p:spPr bwMode="auto">
                <a:xfrm>
                  <a:off x="11832495" y="5151105"/>
                  <a:ext cx="155448" cy="45720"/>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grpSp>
      </p:grpSp>
      <p:sp>
        <p:nvSpPr>
          <p:cNvPr id="73" name="TextBox 72">
            <a:extLst>
              <a:ext uri="{FF2B5EF4-FFF2-40B4-BE49-F238E27FC236}">
                <a16:creationId xmlns:a16="http://schemas.microsoft.com/office/drawing/2014/main" id="{149C501F-FACA-3651-3BE1-693FDA7C17DD}"/>
              </a:ext>
            </a:extLst>
          </p:cNvPr>
          <p:cNvSpPr txBox="1"/>
          <p:nvPr/>
        </p:nvSpPr>
        <p:spPr>
          <a:xfrm>
            <a:off x="7434390" y="5273641"/>
            <a:ext cx="263128" cy="246221"/>
          </a:xfrm>
          <a:prstGeom prst="rect">
            <a:avLst/>
          </a:prstGeom>
          <a:noFill/>
        </p:spPr>
        <p:txBody>
          <a:bodyPr wrap="square" rtlCol="0">
            <a:spAutoFit/>
          </a:bodyPr>
          <a:lstStyle/>
          <a:p>
            <a:pPr algn="ctr"/>
            <a:r>
              <a:rPr lang="en-US" sz="1000"/>
              <a:t>5</a:t>
            </a:r>
          </a:p>
        </p:txBody>
      </p:sp>
      <p:sp>
        <p:nvSpPr>
          <p:cNvPr id="74" name="TextBox 73">
            <a:extLst>
              <a:ext uri="{FF2B5EF4-FFF2-40B4-BE49-F238E27FC236}">
                <a16:creationId xmlns:a16="http://schemas.microsoft.com/office/drawing/2014/main" id="{464BDBED-6896-F62F-B48B-25BEAE7078CF}"/>
              </a:ext>
            </a:extLst>
          </p:cNvPr>
          <p:cNvSpPr txBox="1"/>
          <p:nvPr/>
        </p:nvSpPr>
        <p:spPr>
          <a:xfrm>
            <a:off x="7697518" y="5281587"/>
            <a:ext cx="349464" cy="246221"/>
          </a:xfrm>
          <a:prstGeom prst="rect">
            <a:avLst/>
          </a:prstGeom>
          <a:noFill/>
        </p:spPr>
        <p:txBody>
          <a:bodyPr wrap="square" rtlCol="0">
            <a:spAutoFit/>
          </a:bodyPr>
          <a:lstStyle/>
          <a:p>
            <a:pPr algn="ctr"/>
            <a:r>
              <a:rPr lang="en-US" sz="1000"/>
              <a:t>10</a:t>
            </a:r>
          </a:p>
        </p:txBody>
      </p:sp>
      <p:sp>
        <p:nvSpPr>
          <p:cNvPr id="75" name="TextBox 74">
            <a:extLst>
              <a:ext uri="{FF2B5EF4-FFF2-40B4-BE49-F238E27FC236}">
                <a16:creationId xmlns:a16="http://schemas.microsoft.com/office/drawing/2014/main" id="{4BD5882B-451D-687D-FC2C-19F2A9DFA088}"/>
              </a:ext>
            </a:extLst>
          </p:cNvPr>
          <p:cNvSpPr txBox="1"/>
          <p:nvPr/>
        </p:nvSpPr>
        <p:spPr>
          <a:xfrm>
            <a:off x="8321284" y="5273641"/>
            <a:ext cx="991874" cy="246221"/>
          </a:xfrm>
          <a:prstGeom prst="rect">
            <a:avLst/>
          </a:prstGeom>
          <a:noFill/>
        </p:spPr>
        <p:txBody>
          <a:bodyPr wrap="square" rtlCol="0">
            <a:spAutoFit/>
          </a:bodyPr>
          <a:lstStyle/>
          <a:p>
            <a:r>
              <a:rPr lang="en-US" sz="1000"/>
              <a:t>20 Kilometers</a:t>
            </a:r>
          </a:p>
        </p:txBody>
      </p:sp>
    </p:spTree>
    <p:extLst>
      <p:ext uri="{BB962C8B-B14F-4D97-AF65-F5344CB8AC3E}">
        <p14:creationId xmlns:p14="http://schemas.microsoft.com/office/powerpoint/2010/main" val="626679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EB15EB-0927-444F-678D-9A21B5A70DD6}"/>
              </a:ext>
            </a:extLst>
          </p:cNvPr>
          <p:cNvSpPr>
            <a:spLocks noGrp="1"/>
          </p:cNvSpPr>
          <p:nvPr>
            <p:ph type="sldNum" sz="quarter" idx="10"/>
          </p:nvPr>
        </p:nvSpPr>
        <p:spPr/>
        <p:txBody>
          <a:bodyPr/>
          <a:lstStyle/>
          <a:p>
            <a:pPr>
              <a:defRPr/>
            </a:pPr>
            <a:fld id="{5E249F5E-BD16-4F68-BCA4-33369FC9D61D}" type="slidenum">
              <a:rPr lang="en-US" altLang="en-US" smtClean="0"/>
              <a:pPr>
                <a:defRPr/>
              </a:pPr>
              <a:t>7</a:t>
            </a:fld>
            <a:endParaRPr lang="en-US" altLang="en-US"/>
          </a:p>
        </p:txBody>
      </p:sp>
      <p:sp>
        <p:nvSpPr>
          <p:cNvPr id="4" name="Title 3">
            <a:extLst>
              <a:ext uri="{FF2B5EF4-FFF2-40B4-BE49-F238E27FC236}">
                <a16:creationId xmlns:a16="http://schemas.microsoft.com/office/drawing/2014/main" id="{99A8C8EE-BFF3-90B5-0F4F-0B507C9FE793}"/>
              </a:ext>
            </a:extLst>
          </p:cNvPr>
          <p:cNvSpPr>
            <a:spLocks noGrp="1"/>
          </p:cNvSpPr>
          <p:nvPr>
            <p:ph type="title"/>
          </p:nvPr>
        </p:nvSpPr>
        <p:spPr/>
        <p:txBody>
          <a:bodyPr/>
          <a:lstStyle/>
          <a:p>
            <a:r>
              <a:rPr lang="en-US" dirty="0"/>
              <a:t>Thermal Control System</a:t>
            </a:r>
          </a:p>
        </p:txBody>
      </p:sp>
      <p:sp>
        <p:nvSpPr>
          <p:cNvPr id="5" name="Rectangle: Rounded Corners 4">
            <a:extLst>
              <a:ext uri="{FF2B5EF4-FFF2-40B4-BE49-F238E27FC236}">
                <a16:creationId xmlns:a16="http://schemas.microsoft.com/office/drawing/2014/main" id="{214A7D88-9F5E-E047-39D4-7067FD567A4D}"/>
              </a:ext>
            </a:extLst>
          </p:cNvPr>
          <p:cNvSpPr/>
          <p:nvPr/>
        </p:nvSpPr>
        <p:spPr bwMode="auto">
          <a:xfrm>
            <a:off x="150823" y="1015893"/>
            <a:ext cx="4440876" cy="1683602"/>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ＭＳ Ｐゴシック" charset="0"/>
              </a:rPr>
              <a:t>Passive Thermal Control</a:t>
            </a:r>
          </a:p>
          <a:p>
            <a:pPr marL="0" marR="0" indent="0" defTabSz="914400" rtl="0" eaLnBrk="0" fontAlgn="base" latinLnBrk="0" hangingPunct="0">
              <a:lnSpc>
                <a:spcPct val="100000"/>
              </a:lnSpc>
              <a:spcBef>
                <a:spcPct val="0"/>
              </a:spcBef>
              <a:spcAft>
                <a:spcPct val="0"/>
              </a:spcAft>
              <a:buClrTx/>
              <a:buSzTx/>
              <a:buFontTx/>
              <a:buNone/>
              <a:tabLst/>
            </a:pPr>
            <a:r>
              <a:rPr lang="en-US" sz="1200" dirty="0">
                <a:solidFill>
                  <a:srgbClr val="000000"/>
                </a:solidFill>
                <a:latin typeface="Arial" charset="0"/>
                <a:ea typeface="ＭＳ Ｐゴシック" charset="0"/>
                <a:cs typeface="ＭＳ Ｐゴシック" charset="0"/>
              </a:rPr>
              <a:t>Low </a:t>
            </a:r>
            <a:r>
              <a:rPr lang="en-US" sz="1200" dirty="0" err="1">
                <a:solidFill>
                  <a:srgbClr val="000000"/>
                </a:solidFill>
                <a:latin typeface="Arial" charset="0"/>
                <a:ea typeface="ＭＳ Ｐゴシック" charset="0"/>
                <a:cs typeface="ＭＳ Ｐゴシック" charset="0"/>
              </a:rPr>
              <a:t>estar</a:t>
            </a:r>
            <a:r>
              <a:rPr lang="en-US" sz="1200" dirty="0">
                <a:solidFill>
                  <a:srgbClr val="000000"/>
                </a:solidFill>
                <a:latin typeface="Arial" charset="0"/>
                <a:ea typeface="ＭＳ Ｐゴシック" charset="0"/>
                <a:cs typeface="ＭＳ Ｐゴシック" charset="0"/>
              </a:rPr>
              <a:t> (e*&lt;0.003) IMLI blanket w/ ballistic protection</a:t>
            </a:r>
          </a:p>
          <a:p>
            <a:pPr marL="0" marR="0" indent="0"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solidFill>
                  <a:srgbClr val="000000"/>
                </a:solidFill>
                <a:effectLst/>
                <a:latin typeface="Arial" charset="0"/>
                <a:ea typeface="ＭＳ Ｐゴシック" charset="0"/>
                <a:cs typeface="ＭＳ Ｐゴシック" charset="0"/>
              </a:rPr>
              <a:t>Variable </a:t>
            </a:r>
            <a:r>
              <a:rPr lang="en-US" sz="1200" dirty="0">
                <a:solidFill>
                  <a:srgbClr val="000000"/>
                </a:solidFill>
                <a:latin typeface="Arial" charset="0"/>
                <a:ea typeface="ＭＳ Ｐゴシック" charset="0"/>
                <a:cs typeface="ＭＳ Ｐゴシック" charset="0"/>
              </a:rPr>
              <a:t>conductance heat switch + Z93C55 radiator</a:t>
            </a:r>
          </a:p>
          <a:p>
            <a:pPr marL="0" marR="0" indent="0" defTabSz="914400" rtl="0" eaLnBrk="0" fontAlgn="base" latinLnBrk="0" hangingPunct="0">
              <a:lnSpc>
                <a:spcPct val="100000"/>
              </a:lnSpc>
              <a:spcBef>
                <a:spcPct val="0"/>
              </a:spcBef>
              <a:spcAft>
                <a:spcPct val="0"/>
              </a:spcAft>
              <a:buClrTx/>
              <a:buSzTx/>
              <a:buFontTx/>
              <a:buNone/>
              <a:tabLst/>
            </a:pPr>
            <a:r>
              <a:rPr lang="en-US" sz="1200" dirty="0">
                <a:solidFill>
                  <a:srgbClr val="000000"/>
                </a:solidFill>
                <a:latin typeface="Arial" charset="0"/>
                <a:ea typeface="ＭＳ Ｐゴシック" charset="0"/>
                <a:cs typeface="ＭＳ Ｐゴシック" charset="0"/>
              </a:rPr>
              <a:t>SLI</a:t>
            </a:r>
            <a:r>
              <a:rPr kumimoji="0" lang="en-US" sz="1200" i="0" u="none" strike="noStrike" cap="none" normalizeH="0" baseline="0" dirty="0">
                <a:ln>
                  <a:noFill/>
                </a:ln>
                <a:solidFill>
                  <a:srgbClr val="000000"/>
                </a:solidFill>
                <a:effectLst/>
                <a:latin typeface="Arial" charset="0"/>
                <a:ea typeface="ＭＳ Ｐゴシック" charset="0"/>
                <a:cs typeface="ＭＳ Ｐゴシック" charset="0"/>
              </a:rPr>
              <a:t> or MLI for passthroughs (SAPP, </a:t>
            </a:r>
            <a:r>
              <a:rPr lang="en-US" sz="1200" dirty="0">
                <a:solidFill>
                  <a:srgbClr val="000000"/>
                </a:solidFill>
                <a:latin typeface="Arial" charset="0"/>
                <a:ea typeface="ＭＳ Ｐゴシック" charset="0"/>
                <a:cs typeface="ＭＳ Ｐゴシック" charset="0"/>
              </a:rPr>
              <a:t>launch lock</a:t>
            </a:r>
            <a:r>
              <a:rPr kumimoji="0" lang="en-US" sz="1200" i="0" u="none" strike="noStrike" cap="none" normalizeH="0" baseline="0" dirty="0">
                <a:ln>
                  <a:noFill/>
                </a:ln>
                <a:solidFill>
                  <a:srgbClr val="000000"/>
                </a:solidFill>
                <a:effectLst/>
                <a:latin typeface="Arial" charset="0"/>
                <a:ea typeface="ＭＳ Ｐゴシック" charset="0"/>
                <a:cs typeface="ＭＳ Ｐゴシック" charset="0"/>
              </a:rPr>
              <a:t>)</a:t>
            </a:r>
          </a:p>
          <a:p>
            <a:pPr marL="0" marR="0" indent="0" defTabSz="914400" rtl="0" eaLnBrk="0" fontAlgn="base" latinLnBrk="0" hangingPunct="0">
              <a:lnSpc>
                <a:spcPct val="100000"/>
              </a:lnSpc>
              <a:spcBef>
                <a:spcPct val="0"/>
              </a:spcBef>
              <a:spcAft>
                <a:spcPct val="0"/>
              </a:spcAft>
              <a:buClrTx/>
              <a:buSzTx/>
              <a:buFontTx/>
              <a:buNone/>
              <a:tabLst/>
            </a:pPr>
            <a:r>
              <a:rPr lang="en-US" sz="1200" dirty="0">
                <a:solidFill>
                  <a:srgbClr val="000000"/>
                </a:solidFill>
                <a:latin typeface="Arial" charset="0"/>
                <a:ea typeface="ＭＳ Ｐゴシック" charset="0"/>
                <a:cs typeface="ＭＳ Ｐゴシック" charset="0"/>
              </a:rPr>
              <a:t>Optimized materials and run length for SAPP</a:t>
            </a:r>
          </a:p>
          <a:p>
            <a:pPr marR="0" defTabSz="914400" rtl="0" eaLnBrk="0" fontAlgn="base" latinLnBrk="0" hangingPunct="0">
              <a:lnSpc>
                <a:spcPct val="100000"/>
              </a:lnSpc>
              <a:spcBef>
                <a:spcPct val="0"/>
              </a:spcBef>
              <a:spcAft>
                <a:spcPct val="0"/>
              </a:spcAft>
              <a:buClrTx/>
              <a:buSzTx/>
              <a:tabLst/>
            </a:pPr>
            <a:r>
              <a:rPr kumimoji="0" lang="en-US" sz="1200" i="0" u="none" strike="noStrike" cap="none" normalizeH="0" baseline="0" dirty="0">
                <a:ln>
                  <a:noFill/>
                </a:ln>
                <a:solidFill>
                  <a:srgbClr val="000000"/>
                </a:solidFill>
                <a:effectLst/>
                <a:latin typeface="Arial" charset="0"/>
                <a:ea typeface="ＭＳ Ｐゴシック" charset="0"/>
                <a:cs typeface="ＭＳ Ｐゴシック" charset="0"/>
              </a:rPr>
              <a:t>Low t</a:t>
            </a:r>
            <a:r>
              <a:rPr lang="en-US" sz="1200" dirty="0">
                <a:solidFill>
                  <a:srgbClr val="000000"/>
                </a:solidFill>
                <a:latin typeface="Arial" charset="0"/>
                <a:ea typeface="ＭＳ Ｐゴシック" charset="0"/>
                <a:cs typeface="ＭＳ Ｐゴシック" charset="0"/>
              </a:rPr>
              <a:t>hermal conductivity ULTEM legs for surface ops</a:t>
            </a:r>
          </a:p>
          <a:p>
            <a:pPr marL="171450" marR="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200" dirty="0">
                <a:solidFill>
                  <a:srgbClr val="000000"/>
                </a:solidFill>
                <a:latin typeface="Arial" charset="0"/>
                <a:ea typeface="ＭＳ Ｐゴシック" charset="0"/>
                <a:cs typeface="ＭＳ Ｐゴシック" charset="0"/>
              </a:rPr>
              <a:t>Titanium mechanical launch legs decoupled from regolith</a:t>
            </a:r>
          </a:p>
          <a:p>
            <a:pPr marL="0" marR="0" indent="0" defTabSz="914400" rtl="0" eaLnBrk="0" fontAlgn="base" latinLnBrk="0" hangingPunct="0">
              <a:lnSpc>
                <a:spcPct val="100000"/>
              </a:lnSpc>
              <a:spcBef>
                <a:spcPct val="0"/>
              </a:spcBef>
              <a:spcAft>
                <a:spcPct val="0"/>
              </a:spcAft>
              <a:buClrTx/>
              <a:buSzTx/>
              <a:buFontTx/>
              <a:buNone/>
              <a:tabLst/>
            </a:pPr>
            <a:endParaRPr kumimoji="0" lang="en-US" sz="120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6" name="Rectangle: Rounded Corners 5">
            <a:extLst>
              <a:ext uri="{FF2B5EF4-FFF2-40B4-BE49-F238E27FC236}">
                <a16:creationId xmlns:a16="http://schemas.microsoft.com/office/drawing/2014/main" id="{C3FB1051-3630-D25B-978C-33A72C75C881}"/>
              </a:ext>
            </a:extLst>
          </p:cNvPr>
          <p:cNvSpPr/>
          <p:nvPr/>
        </p:nvSpPr>
        <p:spPr bwMode="auto">
          <a:xfrm>
            <a:off x="4742850" y="928960"/>
            <a:ext cx="3729009" cy="1864967"/>
          </a:xfrm>
          <a:prstGeom prst="round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ea typeface="ＭＳ Ｐゴシック" charset="0"/>
                <a:cs typeface="ＭＳ Ｐゴシック" charset="0"/>
              </a:rPr>
              <a:t>Heater Control</a:t>
            </a:r>
          </a:p>
          <a:p>
            <a:pPr marR="0" defTabSz="914400" rtl="0" eaLnBrk="0" fontAlgn="base" latinLnBrk="0" hangingPunct="0">
              <a:lnSpc>
                <a:spcPct val="100000"/>
              </a:lnSpc>
              <a:spcBef>
                <a:spcPct val="0"/>
              </a:spcBef>
              <a:spcAft>
                <a:spcPct val="0"/>
              </a:spcAft>
              <a:buClrTx/>
              <a:buSzTx/>
              <a:tabLst/>
            </a:pPr>
            <a:r>
              <a:rPr lang="en-US" sz="1200" dirty="0">
                <a:solidFill>
                  <a:srgbClr val="000000"/>
                </a:solidFill>
                <a:latin typeface="Arial" charset="0"/>
                <a:ea typeface="ＭＳ Ｐゴシック" charset="0"/>
                <a:cs typeface="ＭＳ Ｐゴシック" charset="0"/>
              </a:rPr>
              <a:t>Heaters to maintain bus temps in cold env.</a:t>
            </a:r>
          </a:p>
          <a:p>
            <a:pPr marL="285750" indent="-285750" defTabSz="914400" eaLnBrk="0" fontAlgn="base" hangingPunct="0">
              <a:spcBef>
                <a:spcPct val="0"/>
              </a:spcBef>
              <a:spcAft>
                <a:spcPct val="0"/>
              </a:spcAft>
              <a:buFont typeface="Arial" panose="020B0604020202020204" pitchFamily="34" charset="0"/>
              <a:buChar char="•"/>
            </a:pPr>
            <a:r>
              <a:rPr lang="en-US" sz="1200" dirty="0">
                <a:solidFill>
                  <a:srgbClr val="000000"/>
                </a:solidFill>
                <a:latin typeface="Arial" charset="0"/>
                <a:ea typeface="ＭＳ Ｐゴシック" charset="0"/>
                <a:cs typeface="ＭＳ Ｐゴシック" charset="0"/>
              </a:rPr>
              <a:t>4 x HMS software-controlled heaters</a:t>
            </a:r>
          </a:p>
          <a:p>
            <a:pPr marL="742950" lvl="1" indent="-285750" defTabSz="914400" eaLnBrk="0" fontAlgn="base" hangingPunct="0">
              <a:spcBef>
                <a:spcPct val="0"/>
              </a:spcBef>
              <a:spcAft>
                <a:spcPct val="0"/>
              </a:spcAft>
              <a:buFont typeface="Arial" panose="020B0604020202020204" pitchFamily="34" charset="0"/>
              <a:buChar char="•"/>
            </a:pPr>
            <a:r>
              <a:rPr lang="en-US" sz="1200" dirty="0">
                <a:solidFill>
                  <a:srgbClr val="000000"/>
                </a:solidFill>
                <a:latin typeface="Arial" charset="0"/>
                <a:ea typeface="ＭＳ Ｐゴシック" charset="0"/>
                <a:cs typeface="ＭＳ Ｐゴシック" charset="0"/>
              </a:rPr>
              <a:t>Bus heater</a:t>
            </a:r>
          </a:p>
          <a:p>
            <a:pPr marL="742950" lvl="1" indent="-285750" defTabSz="914400" eaLnBrk="0" fontAlgn="base" hangingPunct="0">
              <a:spcBef>
                <a:spcPct val="0"/>
              </a:spcBef>
              <a:spcAft>
                <a:spcPct val="0"/>
              </a:spcAft>
              <a:buFont typeface="Arial" panose="020B0604020202020204" pitchFamily="34" charset="0"/>
              <a:buChar char="•"/>
            </a:pPr>
            <a:r>
              <a:rPr lang="en-US" sz="1200" dirty="0">
                <a:solidFill>
                  <a:srgbClr val="000000"/>
                </a:solidFill>
                <a:latin typeface="Arial" charset="0"/>
                <a:ea typeface="ＭＳ Ｐゴシック" charset="0"/>
                <a:cs typeface="ＭＳ Ｐゴシック" charset="0"/>
              </a:rPr>
              <a:t>Heat switch heater</a:t>
            </a:r>
          </a:p>
          <a:p>
            <a:pPr marL="742950" lvl="1" indent="-285750" defTabSz="914400" eaLnBrk="0" fontAlgn="base" hangingPunct="0">
              <a:spcBef>
                <a:spcPct val="0"/>
              </a:spcBef>
              <a:spcAft>
                <a:spcPct val="0"/>
              </a:spcAft>
              <a:buFont typeface="Arial" panose="020B0604020202020204" pitchFamily="34" charset="0"/>
              <a:buChar char="•"/>
            </a:pPr>
            <a:r>
              <a:rPr lang="en-US" sz="1200" dirty="0">
                <a:solidFill>
                  <a:srgbClr val="000000"/>
                </a:solidFill>
                <a:latin typeface="Arial" charset="0"/>
                <a:ea typeface="ＭＳ Ｐゴシック" charset="0"/>
                <a:cs typeface="ＭＳ Ｐゴシック" charset="0"/>
              </a:rPr>
              <a:t>SEIS-SP heater</a:t>
            </a:r>
          </a:p>
          <a:p>
            <a:pPr marL="742950" lvl="1" indent="-285750" defTabSz="914400" eaLnBrk="0" fontAlgn="base" hangingPunct="0">
              <a:spcBef>
                <a:spcPct val="0"/>
              </a:spcBef>
              <a:spcAft>
                <a:spcPct val="0"/>
              </a:spcAft>
              <a:buFont typeface="Arial" panose="020B0604020202020204" pitchFamily="34" charset="0"/>
              <a:buChar char="•"/>
            </a:pPr>
            <a:r>
              <a:rPr lang="en-US" sz="1200" dirty="0">
                <a:solidFill>
                  <a:srgbClr val="000000"/>
                </a:solidFill>
                <a:latin typeface="Arial" charset="0"/>
                <a:ea typeface="ＭＳ Ｐゴシック" charset="0"/>
                <a:cs typeface="ＭＳ Ｐゴシック" charset="0"/>
              </a:rPr>
              <a:t>SEIS-BB heater</a:t>
            </a:r>
          </a:p>
          <a:p>
            <a:pPr marL="285750" marR="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200" dirty="0">
                <a:solidFill>
                  <a:srgbClr val="000000"/>
                </a:solidFill>
                <a:latin typeface="Arial" charset="0"/>
                <a:ea typeface="ＭＳ Ｐゴシック" charset="0"/>
                <a:cs typeface="ＭＳ Ｐゴシック" charset="0"/>
              </a:rPr>
              <a:t>1 x EPS software-controlled heater for </a:t>
            </a:r>
            <a:r>
              <a:rPr lang="en-US" sz="1200" dirty="0" err="1">
                <a:solidFill>
                  <a:srgbClr val="000000"/>
                </a:solidFill>
                <a:latin typeface="Arial" charset="0"/>
                <a:ea typeface="ＭＳ Ｐゴシック" charset="0"/>
                <a:cs typeface="ＭＳ Ｐゴシック" charset="0"/>
              </a:rPr>
              <a:t>comms</a:t>
            </a:r>
            <a:r>
              <a:rPr lang="en-US" sz="1200" dirty="0">
                <a:solidFill>
                  <a:srgbClr val="000000"/>
                </a:solidFill>
                <a:latin typeface="Arial" charset="0"/>
                <a:ea typeface="ＭＳ Ｐゴシック" charset="0"/>
                <a:cs typeface="ＭＳ Ｐゴシック" charset="0"/>
              </a:rPr>
              <a:t> preheat</a:t>
            </a:r>
          </a:p>
        </p:txBody>
      </p:sp>
      <p:sp>
        <p:nvSpPr>
          <p:cNvPr id="7" name="Rectangle: Rounded Corners 6">
            <a:extLst>
              <a:ext uri="{FF2B5EF4-FFF2-40B4-BE49-F238E27FC236}">
                <a16:creationId xmlns:a16="http://schemas.microsoft.com/office/drawing/2014/main" id="{72EF63FE-2ACE-D7E5-90A3-46BB5A1FB377}"/>
              </a:ext>
            </a:extLst>
          </p:cNvPr>
          <p:cNvSpPr/>
          <p:nvPr/>
        </p:nvSpPr>
        <p:spPr bwMode="auto">
          <a:xfrm>
            <a:off x="8629812" y="929572"/>
            <a:ext cx="3386710" cy="2445624"/>
          </a:xfrm>
          <a:prstGeom prst="roundRect">
            <a:avLst/>
          </a:prstGeom>
          <a:solidFill>
            <a:srgbClr val="A3A3A3"/>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ea typeface="ＭＳ Ｐゴシック" charset="0"/>
                <a:cs typeface="ＭＳ Ｐゴシック" charset="0"/>
              </a:rPr>
              <a:t>Temperature Telemetry</a:t>
            </a:r>
          </a:p>
          <a:p>
            <a:pPr marL="0" marR="0" indent="0" defTabSz="914400" rtl="0" eaLnBrk="0" fontAlgn="base" latinLnBrk="0" hangingPunct="0">
              <a:lnSpc>
                <a:spcPct val="100000"/>
              </a:lnSpc>
              <a:spcBef>
                <a:spcPct val="0"/>
              </a:spcBef>
              <a:spcAft>
                <a:spcPct val="0"/>
              </a:spcAft>
              <a:buClrTx/>
              <a:buSzTx/>
              <a:buFontTx/>
              <a:buNone/>
              <a:tabLst/>
            </a:pPr>
            <a:r>
              <a:rPr lang="en-US" sz="1200" dirty="0">
                <a:solidFill>
                  <a:srgbClr val="000000"/>
                </a:solidFill>
                <a:latin typeface="Arial" charset="0"/>
                <a:ea typeface="ＭＳ Ｐゴシック" charset="0"/>
                <a:cs typeface="ＭＳ Ｐゴシック" charset="0"/>
              </a:rPr>
              <a:t>Hibernation Management System</a:t>
            </a:r>
          </a:p>
          <a:p>
            <a:pPr marL="285750" marR="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200" dirty="0">
                <a:solidFill>
                  <a:srgbClr val="000000"/>
                </a:solidFill>
                <a:latin typeface="Arial" charset="0"/>
                <a:ea typeface="ＭＳ Ｐゴシック" charset="0"/>
                <a:cs typeface="ＭＳ Ｐゴシック" charset="0"/>
              </a:rPr>
              <a:t>32+ channels to continuously monitor internal and external components</a:t>
            </a:r>
          </a:p>
          <a:p>
            <a:pPr marR="0" defTabSz="914400" rtl="0" eaLnBrk="0" fontAlgn="base" latinLnBrk="0" hangingPunct="0">
              <a:lnSpc>
                <a:spcPct val="100000"/>
              </a:lnSpc>
              <a:spcBef>
                <a:spcPct val="0"/>
              </a:spcBef>
              <a:spcAft>
                <a:spcPct val="0"/>
              </a:spcAft>
              <a:buClrTx/>
              <a:buSzTx/>
              <a:tabLst/>
            </a:pPr>
            <a:r>
              <a:rPr lang="en-US" sz="1200" dirty="0">
                <a:solidFill>
                  <a:srgbClr val="000000"/>
                </a:solidFill>
                <a:latin typeface="Arial" charset="0"/>
                <a:ea typeface="ＭＳ Ｐゴシック" charset="0"/>
                <a:cs typeface="ＭＳ Ｐゴシック" charset="0"/>
              </a:rPr>
              <a:t>CDH Processor Card (PROC)</a:t>
            </a:r>
          </a:p>
          <a:p>
            <a:pPr marL="285750" marR="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200" dirty="0">
                <a:solidFill>
                  <a:srgbClr val="000000"/>
                </a:solidFill>
                <a:latin typeface="Arial"/>
                <a:ea typeface="ＭＳ Ｐゴシック"/>
                <a:cs typeface="ＭＳ Ｐゴシック" charset="0"/>
              </a:rPr>
              <a:t>T-sensors digitized by other processors outside of the Avionics Box</a:t>
            </a:r>
          </a:p>
          <a:p>
            <a:pPr marR="0" defTabSz="914400" rtl="0" eaLnBrk="0" fontAlgn="base" latinLnBrk="0" hangingPunct="0">
              <a:lnSpc>
                <a:spcPct val="100000"/>
              </a:lnSpc>
              <a:spcBef>
                <a:spcPct val="0"/>
              </a:spcBef>
              <a:spcAft>
                <a:spcPct val="0"/>
              </a:spcAft>
              <a:buClrTx/>
              <a:buSzTx/>
              <a:tabLst/>
            </a:pPr>
            <a:r>
              <a:rPr lang="en-US" sz="1200" dirty="0">
                <a:solidFill>
                  <a:srgbClr val="000000"/>
                </a:solidFill>
                <a:latin typeface="Arial" charset="0"/>
                <a:ea typeface="ＭＳ Ｐゴシック" charset="0"/>
                <a:cs typeface="ＭＳ Ｐゴシック" charset="0"/>
              </a:rPr>
              <a:t>EPS</a:t>
            </a:r>
          </a:p>
          <a:p>
            <a:pPr marL="285750" marR="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200" dirty="0">
                <a:solidFill>
                  <a:srgbClr val="000000"/>
                </a:solidFill>
                <a:latin typeface="Arial" charset="0"/>
                <a:ea typeface="ＭＳ Ｐゴシック" charset="0"/>
                <a:cs typeface="ＭＳ Ｐゴシック" charset="0"/>
              </a:rPr>
              <a:t>Additional monitoring of SA and battery</a:t>
            </a:r>
          </a:p>
          <a:p>
            <a:pPr marR="0" defTabSz="914400" rtl="0" eaLnBrk="0" fontAlgn="base" latinLnBrk="0" hangingPunct="0">
              <a:lnSpc>
                <a:spcPct val="100000"/>
              </a:lnSpc>
              <a:spcBef>
                <a:spcPct val="0"/>
              </a:spcBef>
              <a:spcAft>
                <a:spcPct val="0"/>
              </a:spcAft>
              <a:buClrTx/>
              <a:buSzTx/>
              <a:tabLst/>
            </a:pPr>
            <a:r>
              <a:rPr lang="en-US" sz="1200" dirty="0">
                <a:solidFill>
                  <a:srgbClr val="000000"/>
                </a:solidFill>
                <a:latin typeface="Arial" charset="0"/>
                <a:ea typeface="ＭＳ Ｐゴシック" charset="0"/>
                <a:cs typeface="ＭＳ Ｐゴシック" charset="0"/>
              </a:rPr>
              <a:t>SEIS SP/BB</a:t>
            </a:r>
          </a:p>
          <a:p>
            <a:pPr marL="171450" marR="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200" dirty="0">
                <a:solidFill>
                  <a:srgbClr val="000000"/>
                </a:solidFill>
                <a:latin typeface="Arial" charset="0"/>
                <a:ea typeface="ＭＳ Ｐゴシック" charset="0"/>
                <a:cs typeface="ＭＳ Ｐゴシック" charset="0"/>
              </a:rPr>
              <a:t>On-board analog + digital sensor for monitoring and heater control</a:t>
            </a:r>
          </a:p>
        </p:txBody>
      </p:sp>
      <p:grpSp>
        <p:nvGrpSpPr>
          <p:cNvPr id="2" name="Group 1">
            <a:extLst>
              <a:ext uri="{FF2B5EF4-FFF2-40B4-BE49-F238E27FC236}">
                <a16:creationId xmlns:a16="http://schemas.microsoft.com/office/drawing/2014/main" id="{826BA155-4860-25E7-919C-2B8E08596ACC}"/>
              </a:ext>
            </a:extLst>
          </p:cNvPr>
          <p:cNvGrpSpPr/>
          <p:nvPr/>
        </p:nvGrpSpPr>
        <p:grpSpPr>
          <a:xfrm>
            <a:off x="-70905" y="2885934"/>
            <a:ext cx="8362025" cy="3194384"/>
            <a:chOff x="-70905" y="2885934"/>
            <a:chExt cx="8362025" cy="3194384"/>
          </a:xfrm>
        </p:grpSpPr>
        <p:pic>
          <p:nvPicPr>
            <p:cNvPr id="13" name="Picture 12">
              <a:extLst>
                <a:ext uri="{FF2B5EF4-FFF2-40B4-BE49-F238E27FC236}">
                  <a16:creationId xmlns:a16="http://schemas.microsoft.com/office/drawing/2014/main" id="{25E1C8FC-6E17-862E-F669-FEAE15B4D88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2702" y="3110159"/>
              <a:ext cx="3361666" cy="2579343"/>
            </a:xfrm>
            <a:prstGeom prst="rect">
              <a:avLst/>
            </a:prstGeom>
          </p:spPr>
        </p:pic>
        <p:pic>
          <p:nvPicPr>
            <p:cNvPr id="10" name="Picture 9">
              <a:extLst>
                <a:ext uri="{FF2B5EF4-FFF2-40B4-BE49-F238E27FC236}">
                  <a16:creationId xmlns:a16="http://schemas.microsoft.com/office/drawing/2014/main" id="{16944575-3783-06C4-555E-4A6A10954DC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99119" y="3172687"/>
              <a:ext cx="3892001" cy="2679145"/>
            </a:xfrm>
            <a:prstGeom prst="rect">
              <a:avLst/>
            </a:prstGeom>
          </p:spPr>
        </p:pic>
        <p:cxnSp>
          <p:nvCxnSpPr>
            <p:cNvPr id="16" name="Straight Arrow Connector 15">
              <a:extLst>
                <a:ext uri="{FF2B5EF4-FFF2-40B4-BE49-F238E27FC236}">
                  <a16:creationId xmlns:a16="http://schemas.microsoft.com/office/drawing/2014/main" id="{8E981C88-8639-3AF7-EFB3-6809C867ADF1}"/>
                </a:ext>
              </a:extLst>
            </p:cNvPr>
            <p:cNvCxnSpPr>
              <a:cxnSpLocks/>
            </p:cNvCxnSpPr>
            <p:nvPr/>
          </p:nvCxnSpPr>
          <p:spPr bwMode="auto">
            <a:xfrm flipH="1">
              <a:off x="3755744" y="3278894"/>
              <a:ext cx="373493" cy="1043391"/>
            </a:xfrm>
            <a:prstGeom prst="straightConnector1">
              <a:avLst/>
            </a:prstGeom>
            <a:solidFill>
              <a:schemeClr val="accent1"/>
            </a:solidFill>
            <a:ln w="9525" cap="flat" cmpd="sng" algn="ctr">
              <a:solidFill>
                <a:schemeClr val="tx1"/>
              </a:solidFill>
              <a:prstDash val="solid"/>
              <a:round/>
              <a:headEnd type="none" w="med" len="med"/>
              <a:tailEnd type="triangle"/>
            </a:ln>
            <a:effectLst>
              <a:glow rad="228600">
                <a:schemeClr val="bg1">
                  <a:alpha val="40000"/>
                </a:schemeClr>
              </a:glow>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7" name="TextBox 16">
              <a:extLst>
                <a:ext uri="{FF2B5EF4-FFF2-40B4-BE49-F238E27FC236}">
                  <a16:creationId xmlns:a16="http://schemas.microsoft.com/office/drawing/2014/main" id="{AB837619-E563-0D40-34B2-CCD338569B80}"/>
                </a:ext>
              </a:extLst>
            </p:cNvPr>
            <p:cNvSpPr txBox="1"/>
            <p:nvPr/>
          </p:nvSpPr>
          <p:spPr>
            <a:xfrm>
              <a:off x="3419259" y="3033464"/>
              <a:ext cx="1419955" cy="276999"/>
            </a:xfrm>
            <a:prstGeom prst="rect">
              <a:avLst/>
            </a:prstGeom>
            <a:noFill/>
          </p:spPr>
          <p:txBody>
            <a:bodyPr wrap="square" rtlCol="0">
              <a:spAutoFit/>
            </a:bodyPr>
            <a:lstStyle/>
            <a:p>
              <a:pPr algn="ctr"/>
              <a:r>
                <a:rPr lang="en-US" sz="1200"/>
                <a:t>Solar array</a:t>
              </a:r>
            </a:p>
          </p:txBody>
        </p:sp>
        <p:sp>
          <p:nvSpPr>
            <p:cNvPr id="18" name="TextBox 17">
              <a:extLst>
                <a:ext uri="{FF2B5EF4-FFF2-40B4-BE49-F238E27FC236}">
                  <a16:creationId xmlns:a16="http://schemas.microsoft.com/office/drawing/2014/main" id="{2D684D87-4AD4-35F0-90A6-7B622D554801}"/>
                </a:ext>
              </a:extLst>
            </p:cNvPr>
            <p:cNvSpPr txBox="1"/>
            <p:nvPr/>
          </p:nvSpPr>
          <p:spPr>
            <a:xfrm>
              <a:off x="2142235" y="2885934"/>
              <a:ext cx="1419955" cy="276999"/>
            </a:xfrm>
            <a:prstGeom prst="rect">
              <a:avLst/>
            </a:prstGeom>
            <a:noFill/>
          </p:spPr>
          <p:txBody>
            <a:bodyPr wrap="square" rtlCol="0">
              <a:spAutoFit/>
            </a:bodyPr>
            <a:lstStyle/>
            <a:p>
              <a:pPr algn="ctr"/>
              <a:r>
                <a:rPr lang="en-US" sz="1200"/>
                <a:t>Antennae</a:t>
              </a:r>
            </a:p>
          </p:txBody>
        </p:sp>
        <p:cxnSp>
          <p:nvCxnSpPr>
            <p:cNvPr id="19" name="Straight Arrow Connector 18">
              <a:extLst>
                <a:ext uri="{FF2B5EF4-FFF2-40B4-BE49-F238E27FC236}">
                  <a16:creationId xmlns:a16="http://schemas.microsoft.com/office/drawing/2014/main" id="{417DEFC4-39A7-E9CB-7336-CF16DC445733}"/>
                </a:ext>
              </a:extLst>
            </p:cNvPr>
            <p:cNvCxnSpPr>
              <a:cxnSpLocks/>
              <a:stCxn id="18" idx="2"/>
            </p:cNvCxnSpPr>
            <p:nvPr/>
          </p:nvCxnSpPr>
          <p:spPr bwMode="auto">
            <a:xfrm>
              <a:off x="2852213" y="3162933"/>
              <a:ext cx="585501" cy="426312"/>
            </a:xfrm>
            <a:prstGeom prst="straightConnector1">
              <a:avLst/>
            </a:prstGeom>
            <a:solidFill>
              <a:schemeClr val="accent1"/>
            </a:solidFill>
            <a:ln w="9525" cap="flat" cmpd="sng" algn="ctr">
              <a:solidFill>
                <a:schemeClr val="tx1"/>
              </a:solidFill>
              <a:prstDash val="solid"/>
              <a:round/>
              <a:headEnd type="none" w="med" len="med"/>
              <a:tailEnd type="triangle"/>
            </a:ln>
            <a:effectLst>
              <a:glow rad="228600">
                <a:schemeClr val="bg1">
                  <a:alpha val="40000"/>
                </a:schemeClr>
              </a:glow>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2" name="Straight Arrow Connector 21">
              <a:extLst>
                <a:ext uri="{FF2B5EF4-FFF2-40B4-BE49-F238E27FC236}">
                  <a16:creationId xmlns:a16="http://schemas.microsoft.com/office/drawing/2014/main" id="{144CDE13-DE43-6C1B-4218-96B1692D9B46}"/>
                </a:ext>
              </a:extLst>
            </p:cNvPr>
            <p:cNvCxnSpPr>
              <a:cxnSpLocks/>
            </p:cNvCxnSpPr>
            <p:nvPr/>
          </p:nvCxnSpPr>
          <p:spPr bwMode="auto">
            <a:xfrm>
              <a:off x="2785594" y="3184417"/>
              <a:ext cx="3945" cy="714513"/>
            </a:xfrm>
            <a:prstGeom prst="straightConnector1">
              <a:avLst/>
            </a:prstGeom>
            <a:solidFill>
              <a:schemeClr val="accent1"/>
            </a:solidFill>
            <a:ln w="9525" cap="flat" cmpd="sng" algn="ctr">
              <a:solidFill>
                <a:schemeClr val="tx1"/>
              </a:solidFill>
              <a:prstDash val="solid"/>
              <a:round/>
              <a:headEnd type="none" w="med" len="med"/>
              <a:tailEnd type="triangle"/>
            </a:ln>
            <a:effectLst>
              <a:glow rad="228600">
                <a:schemeClr val="bg1">
                  <a:alpha val="40000"/>
                </a:schemeClr>
              </a:glow>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5" name="Straight Arrow Connector 24">
              <a:extLst>
                <a:ext uri="{FF2B5EF4-FFF2-40B4-BE49-F238E27FC236}">
                  <a16:creationId xmlns:a16="http://schemas.microsoft.com/office/drawing/2014/main" id="{47AA0A20-1BB0-DC1C-D6DB-CD1253EC70F0}"/>
                </a:ext>
              </a:extLst>
            </p:cNvPr>
            <p:cNvCxnSpPr>
              <a:cxnSpLocks/>
              <a:stCxn id="28" idx="2"/>
            </p:cNvCxnSpPr>
            <p:nvPr/>
          </p:nvCxnSpPr>
          <p:spPr bwMode="auto">
            <a:xfrm>
              <a:off x="1642682" y="3227174"/>
              <a:ext cx="981780" cy="372329"/>
            </a:xfrm>
            <a:prstGeom prst="straightConnector1">
              <a:avLst/>
            </a:prstGeom>
            <a:solidFill>
              <a:schemeClr val="accent1"/>
            </a:solidFill>
            <a:ln w="9525" cap="flat" cmpd="sng" algn="ctr">
              <a:solidFill>
                <a:schemeClr val="tx1"/>
              </a:solidFill>
              <a:prstDash val="solid"/>
              <a:round/>
              <a:headEnd type="none" w="med" len="med"/>
              <a:tailEnd type="triangle"/>
            </a:ln>
            <a:effectLst>
              <a:glow rad="228600">
                <a:schemeClr val="bg1">
                  <a:alpha val="40000"/>
                </a:schemeClr>
              </a:glow>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8" name="TextBox 27">
              <a:extLst>
                <a:ext uri="{FF2B5EF4-FFF2-40B4-BE49-F238E27FC236}">
                  <a16:creationId xmlns:a16="http://schemas.microsoft.com/office/drawing/2014/main" id="{E7D1D1BD-184E-B811-657E-CC186E4414C1}"/>
                </a:ext>
              </a:extLst>
            </p:cNvPr>
            <p:cNvSpPr txBox="1"/>
            <p:nvPr/>
          </p:nvSpPr>
          <p:spPr>
            <a:xfrm>
              <a:off x="1093587" y="2950175"/>
              <a:ext cx="1098190" cy="276999"/>
            </a:xfrm>
            <a:prstGeom prst="rect">
              <a:avLst/>
            </a:prstGeom>
            <a:noFill/>
          </p:spPr>
          <p:txBody>
            <a:bodyPr wrap="square" rtlCol="0">
              <a:spAutoFit/>
            </a:bodyPr>
            <a:lstStyle/>
            <a:p>
              <a:pPr algn="ctr"/>
              <a:r>
                <a:rPr lang="en-US" sz="1200"/>
                <a:t>Bus radiator</a:t>
              </a:r>
            </a:p>
          </p:txBody>
        </p:sp>
        <p:sp>
          <p:nvSpPr>
            <p:cNvPr id="35" name="TextBox 34">
              <a:extLst>
                <a:ext uri="{FF2B5EF4-FFF2-40B4-BE49-F238E27FC236}">
                  <a16:creationId xmlns:a16="http://schemas.microsoft.com/office/drawing/2014/main" id="{EA5A7B1B-F199-6BCF-2D88-F333B67046A9}"/>
                </a:ext>
              </a:extLst>
            </p:cNvPr>
            <p:cNvSpPr txBox="1"/>
            <p:nvPr/>
          </p:nvSpPr>
          <p:spPr>
            <a:xfrm>
              <a:off x="3966434" y="5312074"/>
              <a:ext cx="1419955" cy="276999"/>
            </a:xfrm>
            <a:prstGeom prst="rect">
              <a:avLst/>
            </a:prstGeom>
            <a:noFill/>
          </p:spPr>
          <p:txBody>
            <a:bodyPr wrap="square" rtlCol="0">
              <a:spAutoFit/>
            </a:bodyPr>
            <a:lstStyle/>
            <a:p>
              <a:pPr algn="ctr"/>
              <a:r>
                <a:rPr lang="en-US" sz="1200"/>
                <a:t>Battery</a:t>
              </a:r>
            </a:p>
          </p:txBody>
        </p:sp>
        <p:cxnSp>
          <p:nvCxnSpPr>
            <p:cNvPr id="37" name="Straight Arrow Connector 36">
              <a:extLst>
                <a:ext uri="{FF2B5EF4-FFF2-40B4-BE49-F238E27FC236}">
                  <a16:creationId xmlns:a16="http://schemas.microsoft.com/office/drawing/2014/main" id="{EC5946D7-C019-F704-AC15-57901E3369A0}"/>
                </a:ext>
              </a:extLst>
            </p:cNvPr>
            <p:cNvCxnSpPr>
              <a:cxnSpLocks/>
              <a:stCxn id="35" idx="0"/>
            </p:cNvCxnSpPr>
            <p:nvPr/>
          </p:nvCxnSpPr>
          <p:spPr bwMode="auto">
            <a:xfrm flipV="1">
              <a:off x="4676412" y="4504589"/>
              <a:ext cx="535744" cy="807485"/>
            </a:xfrm>
            <a:prstGeom prst="straightConnector1">
              <a:avLst/>
            </a:prstGeom>
            <a:solidFill>
              <a:schemeClr val="accent1"/>
            </a:solidFill>
            <a:ln w="9525" cap="flat" cmpd="sng" algn="ctr">
              <a:solidFill>
                <a:schemeClr val="tx1"/>
              </a:solidFill>
              <a:prstDash val="solid"/>
              <a:round/>
              <a:headEnd type="none" w="med" len="med"/>
              <a:tailEnd type="triangle"/>
            </a:ln>
            <a:effectLst>
              <a:glow rad="228600">
                <a:schemeClr val="bg1">
                  <a:alpha val="40000"/>
                </a:schemeClr>
              </a:glow>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4" name="TextBox 43">
              <a:extLst>
                <a:ext uri="{FF2B5EF4-FFF2-40B4-BE49-F238E27FC236}">
                  <a16:creationId xmlns:a16="http://schemas.microsoft.com/office/drawing/2014/main" id="{6166C1DE-9082-6C36-5146-9E720ADA2D0E}"/>
                </a:ext>
              </a:extLst>
            </p:cNvPr>
            <p:cNvSpPr txBox="1"/>
            <p:nvPr/>
          </p:nvSpPr>
          <p:spPr>
            <a:xfrm>
              <a:off x="5817700" y="5635497"/>
              <a:ext cx="1324899" cy="276999"/>
            </a:xfrm>
            <a:prstGeom prst="rect">
              <a:avLst/>
            </a:prstGeom>
            <a:noFill/>
          </p:spPr>
          <p:txBody>
            <a:bodyPr wrap="square" rtlCol="0">
              <a:spAutoFit/>
            </a:bodyPr>
            <a:lstStyle/>
            <a:p>
              <a:pPr algn="ctr"/>
              <a:r>
                <a:rPr lang="en-US" sz="1200" dirty="0"/>
                <a:t>LL Thermal Leg</a:t>
              </a:r>
            </a:p>
          </p:txBody>
        </p:sp>
        <p:cxnSp>
          <p:nvCxnSpPr>
            <p:cNvPr id="45" name="Straight Arrow Connector 44">
              <a:extLst>
                <a:ext uri="{FF2B5EF4-FFF2-40B4-BE49-F238E27FC236}">
                  <a16:creationId xmlns:a16="http://schemas.microsoft.com/office/drawing/2014/main" id="{2D8A2C41-E773-0E5F-2FAB-1A5D6D9AAB87}"/>
                </a:ext>
              </a:extLst>
            </p:cNvPr>
            <p:cNvCxnSpPr>
              <a:cxnSpLocks/>
              <a:stCxn id="44" idx="3"/>
            </p:cNvCxnSpPr>
            <p:nvPr/>
          </p:nvCxnSpPr>
          <p:spPr bwMode="auto">
            <a:xfrm flipV="1">
              <a:off x="7142599" y="5612443"/>
              <a:ext cx="276806" cy="161554"/>
            </a:xfrm>
            <a:prstGeom prst="straightConnector1">
              <a:avLst/>
            </a:prstGeom>
            <a:solidFill>
              <a:schemeClr val="accent1"/>
            </a:solidFill>
            <a:ln w="9525" cap="flat" cmpd="sng" algn="ctr">
              <a:solidFill>
                <a:schemeClr val="tx1"/>
              </a:solidFill>
              <a:prstDash val="solid"/>
              <a:round/>
              <a:headEnd type="none" w="med" len="med"/>
              <a:tailEnd type="triangle"/>
            </a:ln>
            <a:effectLst>
              <a:glow rad="228600">
                <a:schemeClr val="bg1">
                  <a:alpha val="40000"/>
                </a:schemeClr>
              </a:glow>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8" name="TextBox 47">
              <a:extLst>
                <a:ext uri="{FF2B5EF4-FFF2-40B4-BE49-F238E27FC236}">
                  <a16:creationId xmlns:a16="http://schemas.microsoft.com/office/drawing/2014/main" id="{0D9CC64A-3B9D-E159-FF0E-7939A83577D9}"/>
                </a:ext>
              </a:extLst>
            </p:cNvPr>
            <p:cNvSpPr txBox="1"/>
            <p:nvPr/>
          </p:nvSpPr>
          <p:spPr>
            <a:xfrm>
              <a:off x="5031400" y="5288204"/>
              <a:ext cx="1572600" cy="276999"/>
            </a:xfrm>
            <a:prstGeom prst="rect">
              <a:avLst/>
            </a:prstGeom>
            <a:noFill/>
          </p:spPr>
          <p:txBody>
            <a:bodyPr wrap="square" rtlCol="0">
              <a:spAutoFit/>
            </a:bodyPr>
            <a:lstStyle/>
            <a:p>
              <a:pPr algn="ctr"/>
              <a:r>
                <a:rPr lang="en-US" sz="1200" dirty="0"/>
                <a:t>LL Mechanical post</a:t>
              </a:r>
            </a:p>
          </p:txBody>
        </p:sp>
        <p:cxnSp>
          <p:nvCxnSpPr>
            <p:cNvPr id="49" name="Straight Arrow Connector 48">
              <a:extLst>
                <a:ext uri="{FF2B5EF4-FFF2-40B4-BE49-F238E27FC236}">
                  <a16:creationId xmlns:a16="http://schemas.microsoft.com/office/drawing/2014/main" id="{C3FA2155-D232-5DE6-9BFB-F9C691F03972}"/>
                </a:ext>
              </a:extLst>
            </p:cNvPr>
            <p:cNvCxnSpPr>
              <a:cxnSpLocks/>
              <a:stCxn id="48" idx="0"/>
            </p:cNvCxnSpPr>
            <p:nvPr/>
          </p:nvCxnSpPr>
          <p:spPr bwMode="auto">
            <a:xfrm flipH="1" flipV="1">
              <a:off x="5386389" y="4895793"/>
              <a:ext cx="431311" cy="392411"/>
            </a:xfrm>
            <a:prstGeom prst="straightConnector1">
              <a:avLst/>
            </a:prstGeom>
            <a:solidFill>
              <a:schemeClr val="accent1"/>
            </a:solidFill>
            <a:ln w="9525" cap="flat" cmpd="sng" algn="ctr">
              <a:solidFill>
                <a:schemeClr val="tx1"/>
              </a:solidFill>
              <a:prstDash val="solid"/>
              <a:round/>
              <a:headEnd type="none" w="med" len="med"/>
              <a:tailEnd type="triangle"/>
            </a:ln>
            <a:effectLst>
              <a:glow rad="228600">
                <a:schemeClr val="bg1">
                  <a:alpha val="40000"/>
                </a:schemeClr>
              </a:glow>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1" name="TextBox 50">
              <a:extLst>
                <a:ext uri="{FF2B5EF4-FFF2-40B4-BE49-F238E27FC236}">
                  <a16:creationId xmlns:a16="http://schemas.microsoft.com/office/drawing/2014/main" id="{B75038FE-2C40-4B3D-23DF-CD0C2F7BC13F}"/>
                </a:ext>
              </a:extLst>
            </p:cNvPr>
            <p:cNvSpPr txBox="1"/>
            <p:nvPr/>
          </p:nvSpPr>
          <p:spPr>
            <a:xfrm>
              <a:off x="5468934" y="2991323"/>
              <a:ext cx="1419955" cy="276999"/>
            </a:xfrm>
            <a:prstGeom prst="rect">
              <a:avLst/>
            </a:prstGeom>
            <a:noFill/>
          </p:spPr>
          <p:txBody>
            <a:bodyPr wrap="square" rtlCol="0">
              <a:spAutoFit/>
            </a:bodyPr>
            <a:lstStyle/>
            <a:p>
              <a:pPr algn="ctr"/>
              <a:r>
                <a:rPr lang="en-US" sz="1200"/>
                <a:t>IRIS Radio</a:t>
              </a:r>
            </a:p>
          </p:txBody>
        </p:sp>
        <p:cxnSp>
          <p:nvCxnSpPr>
            <p:cNvPr id="52" name="Straight Arrow Connector 51">
              <a:extLst>
                <a:ext uri="{FF2B5EF4-FFF2-40B4-BE49-F238E27FC236}">
                  <a16:creationId xmlns:a16="http://schemas.microsoft.com/office/drawing/2014/main" id="{9CBECD14-3DAB-E004-C17B-309E303B0296}"/>
                </a:ext>
              </a:extLst>
            </p:cNvPr>
            <p:cNvCxnSpPr>
              <a:cxnSpLocks/>
              <a:stCxn id="51" idx="2"/>
            </p:cNvCxnSpPr>
            <p:nvPr/>
          </p:nvCxnSpPr>
          <p:spPr bwMode="auto">
            <a:xfrm flipH="1">
              <a:off x="5588001" y="3268322"/>
              <a:ext cx="590911" cy="309220"/>
            </a:xfrm>
            <a:prstGeom prst="straightConnector1">
              <a:avLst/>
            </a:prstGeom>
            <a:solidFill>
              <a:schemeClr val="accent1"/>
            </a:solidFill>
            <a:ln w="9525" cap="flat" cmpd="sng" algn="ctr">
              <a:solidFill>
                <a:schemeClr val="tx1"/>
              </a:solidFill>
              <a:prstDash val="solid"/>
              <a:round/>
              <a:headEnd type="none" w="med" len="med"/>
              <a:tailEnd type="triangle"/>
            </a:ln>
            <a:effectLst>
              <a:glow rad="228600">
                <a:schemeClr val="bg1">
                  <a:alpha val="40000"/>
                </a:schemeClr>
              </a:glow>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5" name="Straight Arrow Connector 54">
              <a:extLst>
                <a:ext uri="{FF2B5EF4-FFF2-40B4-BE49-F238E27FC236}">
                  <a16:creationId xmlns:a16="http://schemas.microsoft.com/office/drawing/2014/main" id="{BCC2BABA-8DCA-D66B-61EC-440E070C967E}"/>
                </a:ext>
              </a:extLst>
            </p:cNvPr>
            <p:cNvCxnSpPr>
              <a:cxnSpLocks/>
              <a:stCxn id="51" idx="2"/>
            </p:cNvCxnSpPr>
            <p:nvPr/>
          </p:nvCxnSpPr>
          <p:spPr bwMode="auto">
            <a:xfrm flipH="1">
              <a:off x="5093118" y="3268322"/>
              <a:ext cx="1085794" cy="445787"/>
            </a:xfrm>
            <a:prstGeom prst="straightConnector1">
              <a:avLst/>
            </a:prstGeom>
            <a:solidFill>
              <a:schemeClr val="accent1"/>
            </a:solidFill>
            <a:ln w="9525" cap="flat" cmpd="sng" algn="ctr">
              <a:solidFill>
                <a:schemeClr val="tx1"/>
              </a:solidFill>
              <a:prstDash val="solid"/>
              <a:round/>
              <a:headEnd type="none" w="med" len="med"/>
              <a:tailEnd type="triangle"/>
            </a:ln>
            <a:effectLst>
              <a:glow rad="228600">
                <a:schemeClr val="bg1">
                  <a:alpha val="40000"/>
                </a:schemeClr>
              </a:glow>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9" name="Straight Arrow Connector 58">
              <a:extLst>
                <a:ext uri="{FF2B5EF4-FFF2-40B4-BE49-F238E27FC236}">
                  <a16:creationId xmlns:a16="http://schemas.microsoft.com/office/drawing/2014/main" id="{1AA0BA87-9FE1-DF97-F3F6-B2B05C7FCD93}"/>
                </a:ext>
              </a:extLst>
            </p:cNvPr>
            <p:cNvCxnSpPr>
              <a:cxnSpLocks/>
              <a:stCxn id="51" idx="2"/>
            </p:cNvCxnSpPr>
            <p:nvPr/>
          </p:nvCxnSpPr>
          <p:spPr bwMode="auto">
            <a:xfrm flipH="1">
              <a:off x="6125990" y="3268322"/>
              <a:ext cx="52922" cy="661291"/>
            </a:xfrm>
            <a:prstGeom prst="straightConnector1">
              <a:avLst/>
            </a:prstGeom>
            <a:solidFill>
              <a:schemeClr val="accent1"/>
            </a:solidFill>
            <a:ln w="9525" cap="flat" cmpd="sng" algn="ctr">
              <a:solidFill>
                <a:schemeClr val="tx1"/>
              </a:solidFill>
              <a:prstDash val="solid"/>
              <a:round/>
              <a:headEnd type="none" w="med" len="med"/>
              <a:tailEnd type="triangle"/>
            </a:ln>
            <a:effectLst>
              <a:glow rad="228600">
                <a:schemeClr val="bg1">
                  <a:alpha val="40000"/>
                </a:schemeClr>
              </a:glow>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62" name="TextBox 61">
              <a:extLst>
                <a:ext uri="{FF2B5EF4-FFF2-40B4-BE49-F238E27FC236}">
                  <a16:creationId xmlns:a16="http://schemas.microsoft.com/office/drawing/2014/main" id="{3F94C4C2-2FBE-15A8-D57D-E89B7EEC1FF2}"/>
                </a:ext>
              </a:extLst>
            </p:cNvPr>
            <p:cNvSpPr txBox="1"/>
            <p:nvPr/>
          </p:nvSpPr>
          <p:spPr>
            <a:xfrm>
              <a:off x="6723067" y="3426516"/>
              <a:ext cx="1419955" cy="276999"/>
            </a:xfrm>
            <a:prstGeom prst="rect">
              <a:avLst/>
            </a:prstGeom>
            <a:noFill/>
          </p:spPr>
          <p:txBody>
            <a:bodyPr wrap="square" rtlCol="0">
              <a:spAutoFit/>
            </a:bodyPr>
            <a:lstStyle/>
            <a:p>
              <a:pPr algn="ctr"/>
              <a:r>
                <a:rPr lang="en-US" sz="1200"/>
                <a:t>Avionics Box</a:t>
              </a:r>
            </a:p>
          </p:txBody>
        </p:sp>
        <p:cxnSp>
          <p:nvCxnSpPr>
            <p:cNvPr id="63" name="Straight Arrow Connector 62">
              <a:extLst>
                <a:ext uri="{FF2B5EF4-FFF2-40B4-BE49-F238E27FC236}">
                  <a16:creationId xmlns:a16="http://schemas.microsoft.com/office/drawing/2014/main" id="{3076C868-0E75-1F44-8C60-815FDCA6E082}"/>
                </a:ext>
              </a:extLst>
            </p:cNvPr>
            <p:cNvCxnSpPr>
              <a:cxnSpLocks/>
              <a:stCxn id="62" idx="2"/>
            </p:cNvCxnSpPr>
            <p:nvPr/>
          </p:nvCxnSpPr>
          <p:spPr bwMode="auto">
            <a:xfrm flipH="1">
              <a:off x="7251824" y="3703515"/>
              <a:ext cx="181221" cy="1030410"/>
            </a:xfrm>
            <a:prstGeom prst="straightConnector1">
              <a:avLst/>
            </a:prstGeom>
            <a:solidFill>
              <a:schemeClr val="accent1"/>
            </a:solidFill>
            <a:ln w="9525" cap="flat" cmpd="sng" algn="ctr">
              <a:solidFill>
                <a:schemeClr val="tx1"/>
              </a:solidFill>
              <a:prstDash val="solid"/>
              <a:round/>
              <a:headEnd type="none" w="med" len="med"/>
              <a:tailEnd type="triangle"/>
            </a:ln>
            <a:effectLst>
              <a:glow rad="228600">
                <a:schemeClr val="bg1">
                  <a:alpha val="40000"/>
                </a:schemeClr>
              </a:glow>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66" name="TextBox 65">
              <a:extLst>
                <a:ext uri="{FF2B5EF4-FFF2-40B4-BE49-F238E27FC236}">
                  <a16:creationId xmlns:a16="http://schemas.microsoft.com/office/drawing/2014/main" id="{62E1F6DC-356A-3FF5-FFD9-D11D790D6705}"/>
                </a:ext>
              </a:extLst>
            </p:cNvPr>
            <p:cNvSpPr txBox="1"/>
            <p:nvPr/>
          </p:nvSpPr>
          <p:spPr>
            <a:xfrm>
              <a:off x="6383547" y="3112374"/>
              <a:ext cx="946168" cy="282174"/>
            </a:xfrm>
            <a:prstGeom prst="rect">
              <a:avLst/>
            </a:prstGeom>
            <a:noFill/>
          </p:spPr>
          <p:txBody>
            <a:bodyPr wrap="square" rtlCol="0">
              <a:spAutoFit/>
            </a:bodyPr>
            <a:lstStyle/>
            <a:p>
              <a:pPr algn="ctr"/>
              <a:r>
                <a:rPr lang="en-US" sz="1200"/>
                <a:t>EPS</a:t>
              </a:r>
            </a:p>
          </p:txBody>
        </p:sp>
        <p:cxnSp>
          <p:nvCxnSpPr>
            <p:cNvPr id="67" name="Straight Arrow Connector 66">
              <a:extLst>
                <a:ext uri="{FF2B5EF4-FFF2-40B4-BE49-F238E27FC236}">
                  <a16:creationId xmlns:a16="http://schemas.microsoft.com/office/drawing/2014/main" id="{1BCA7831-1317-5C49-19FF-7DCA58D6DF3F}"/>
                </a:ext>
              </a:extLst>
            </p:cNvPr>
            <p:cNvCxnSpPr>
              <a:cxnSpLocks/>
            </p:cNvCxnSpPr>
            <p:nvPr/>
          </p:nvCxnSpPr>
          <p:spPr bwMode="auto">
            <a:xfrm flipH="1">
              <a:off x="6604000" y="3375196"/>
              <a:ext cx="182880" cy="638004"/>
            </a:xfrm>
            <a:prstGeom prst="straightConnector1">
              <a:avLst/>
            </a:prstGeom>
            <a:solidFill>
              <a:schemeClr val="accent1"/>
            </a:solidFill>
            <a:ln w="9525" cap="flat" cmpd="sng" algn="ctr">
              <a:solidFill>
                <a:schemeClr val="tx1"/>
              </a:solidFill>
              <a:prstDash val="solid"/>
              <a:round/>
              <a:headEnd type="none" w="med" len="med"/>
              <a:tailEnd type="triangle"/>
            </a:ln>
            <a:effectLst>
              <a:glow rad="228600">
                <a:schemeClr val="bg1">
                  <a:alpha val="40000"/>
                </a:schemeClr>
              </a:glow>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7" name="TextBox 26">
              <a:extLst>
                <a:ext uri="{FF2B5EF4-FFF2-40B4-BE49-F238E27FC236}">
                  <a16:creationId xmlns:a16="http://schemas.microsoft.com/office/drawing/2014/main" id="{1FFFA893-8B4E-60DA-9BDE-321A23AAB89C}"/>
                </a:ext>
              </a:extLst>
            </p:cNvPr>
            <p:cNvSpPr txBox="1"/>
            <p:nvPr/>
          </p:nvSpPr>
          <p:spPr>
            <a:xfrm>
              <a:off x="2636257" y="5091079"/>
              <a:ext cx="1523428" cy="461665"/>
            </a:xfrm>
            <a:prstGeom prst="rect">
              <a:avLst/>
            </a:prstGeom>
            <a:noFill/>
          </p:spPr>
          <p:txBody>
            <a:bodyPr wrap="square" rtlCol="0">
              <a:spAutoFit/>
            </a:bodyPr>
            <a:lstStyle/>
            <a:p>
              <a:pPr algn="ctr"/>
              <a:r>
                <a:rPr lang="en-US" sz="1200"/>
                <a:t>Course Sun Sensor (CSS x 2)</a:t>
              </a:r>
            </a:p>
          </p:txBody>
        </p:sp>
        <p:cxnSp>
          <p:nvCxnSpPr>
            <p:cNvPr id="33" name="Straight Arrow Connector 32">
              <a:extLst>
                <a:ext uri="{FF2B5EF4-FFF2-40B4-BE49-F238E27FC236}">
                  <a16:creationId xmlns:a16="http://schemas.microsoft.com/office/drawing/2014/main" id="{BE90F0E6-0D3E-AEB4-CC23-70FB6E38503C}"/>
                </a:ext>
              </a:extLst>
            </p:cNvPr>
            <p:cNvCxnSpPr>
              <a:cxnSpLocks/>
            </p:cNvCxnSpPr>
            <p:nvPr/>
          </p:nvCxnSpPr>
          <p:spPr bwMode="auto">
            <a:xfrm flipH="1" flipV="1">
              <a:off x="2142235" y="4322285"/>
              <a:ext cx="1255736" cy="768794"/>
            </a:xfrm>
            <a:prstGeom prst="straightConnector1">
              <a:avLst/>
            </a:prstGeom>
            <a:solidFill>
              <a:schemeClr val="accent1"/>
            </a:solidFill>
            <a:ln w="9525" cap="flat" cmpd="sng" algn="ctr">
              <a:solidFill>
                <a:schemeClr val="tx1"/>
              </a:solidFill>
              <a:prstDash val="solid"/>
              <a:round/>
              <a:headEnd type="none" w="med" len="med"/>
              <a:tailEnd type="triangle"/>
            </a:ln>
            <a:effectLst>
              <a:glow rad="228600">
                <a:schemeClr val="bg1">
                  <a:alpha val="40000"/>
                </a:schemeClr>
              </a:glow>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4" name="Straight Arrow Connector 33">
              <a:extLst>
                <a:ext uri="{FF2B5EF4-FFF2-40B4-BE49-F238E27FC236}">
                  <a16:creationId xmlns:a16="http://schemas.microsoft.com/office/drawing/2014/main" id="{21DF7031-8833-024A-C5DC-1FD8E2E3AB26}"/>
                </a:ext>
              </a:extLst>
            </p:cNvPr>
            <p:cNvCxnSpPr>
              <a:cxnSpLocks/>
              <a:stCxn id="27" idx="0"/>
            </p:cNvCxnSpPr>
            <p:nvPr/>
          </p:nvCxnSpPr>
          <p:spPr bwMode="auto">
            <a:xfrm flipV="1">
              <a:off x="3397971" y="3599503"/>
              <a:ext cx="341622" cy="1491576"/>
            </a:xfrm>
            <a:prstGeom prst="straightConnector1">
              <a:avLst/>
            </a:prstGeom>
            <a:solidFill>
              <a:schemeClr val="accent1"/>
            </a:solidFill>
            <a:ln w="9525" cap="flat" cmpd="sng" algn="ctr">
              <a:solidFill>
                <a:schemeClr val="tx1"/>
              </a:solidFill>
              <a:prstDash val="solid"/>
              <a:round/>
              <a:headEnd type="none" w="med" len="med"/>
              <a:tailEnd type="triangle"/>
            </a:ln>
            <a:effectLst>
              <a:glow rad="228600">
                <a:schemeClr val="bg1">
                  <a:alpha val="40000"/>
                </a:schemeClr>
              </a:glow>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42" name="Group 41">
              <a:extLst>
                <a:ext uri="{FF2B5EF4-FFF2-40B4-BE49-F238E27FC236}">
                  <a16:creationId xmlns:a16="http://schemas.microsoft.com/office/drawing/2014/main" id="{64485F0D-DB52-B743-8CD2-04149A081469}"/>
                </a:ext>
              </a:extLst>
            </p:cNvPr>
            <p:cNvGrpSpPr/>
            <p:nvPr/>
          </p:nvGrpSpPr>
          <p:grpSpPr>
            <a:xfrm>
              <a:off x="-70905" y="5091079"/>
              <a:ext cx="2430356" cy="989239"/>
              <a:chOff x="-1670869" y="5183668"/>
              <a:chExt cx="2430356" cy="989239"/>
            </a:xfrm>
          </p:grpSpPr>
          <p:sp>
            <p:nvSpPr>
              <p:cNvPr id="39" name="TextBox 38">
                <a:extLst>
                  <a:ext uri="{FF2B5EF4-FFF2-40B4-BE49-F238E27FC236}">
                    <a16:creationId xmlns:a16="http://schemas.microsoft.com/office/drawing/2014/main" id="{EC3B2D46-3541-4200-861B-BC165C48D1FF}"/>
                  </a:ext>
                </a:extLst>
              </p:cNvPr>
              <p:cNvSpPr txBox="1"/>
              <p:nvPr/>
            </p:nvSpPr>
            <p:spPr>
              <a:xfrm>
                <a:off x="-1670869" y="5711242"/>
                <a:ext cx="2430356" cy="461665"/>
              </a:xfrm>
              <a:prstGeom prst="rect">
                <a:avLst/>
              </a:prstGeom>
              <a:noFill/>
            </p:spPr>
            <p:txBody>
              <a:bodyPr wrap="square" rtlCol="0">
                <a:spAutoFit/>
              </a:bodyPr>
              <a:lstStyle/>
              <a:p>
                <a:pPr algn="ctr"/>
                <a:r>
                  <a:rPr lang="en-US" sz="1200"/>
                  <a:t>Seismometer Stow Assembly</a:t>
                </a:r>
              </a:p>
              <a:p>
                <a:pPr algn="ctr"/>
                <a:r>
                  <a:rPr lang="en-US" sz="1200"/>
                  <a:t>(SSA)</a:t>
                </a:r>
              </a:p>
            </p:txBody>
          </p:sp>
          <p:cxnSp>
            <p:nvCxnSpPr>
              <p:cNvPr id="41" name="Straight Arrow Connector 40">
                <a:extLst>
                  <a:ext uri="{FF2B5EF4-FFF2-40B4-BE49-F238E27FC236}">
                    <a16:creationId xmlns:a16="http://schemas.microsoft.com/office/drawing/2014/main" id="{D3B3286B-E929-3685-5024-024E56474249}"/>
                  </a:ext>
                </a:extLst>
              </p:cNvPr>
              <p:cNvCxnSpPr>
                <a:cxnSpLocks/>
                <a:stCxn id="39" idx="0"/>
              </p:cNvCxnSpPr>
              <p:nvPr/>
            </p:nvCxnSpPr>
            <p:spPr bwMode="auto">
              <a:xfrm flipH="1" flipV="1">
                <a:off x="-495250" y="5183668"/>
                <a:ext cx="39559" cy="527574"/>
              </a:xfrm>
              <a:prstGeom prst="straightConnector1">
                <a:avLst/>
              </a:prstGeom>
              <a:solidFill>
                <a:schemeClr val="accent1"/>
              </a:solidFill>
              <a:ln w="9525" cap="flat" cmpd="sng" algn="ctr">
                <a:solidFill>
                  <a:schemeClr val="tx1"/>
                </a:solidFill>
                <a:prstDash val="solid"/>
                <a:round/>
                <a:headEnd type="none" w="med" len="med"/>
                <a:tailEnd type="triangle"/>
              </a:ln>
              <a:effectLst>
                <a:glow rad="228600">
                  <a:schemeClr val="bg1">
                    <a:alpha val="40000"/>
                  </a:schemeClr>
                </a:glow>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graphicFrame>
        <p:nvGraphicFramePr>
          <p:cNvPr id="9" name="Table 8">
            <a:extLst>
              <a:ext uri="{FF2B5EF4-FFF2-40B4-BE49-F238E27FC236}">
                <a16:creationId xmlns:a16="http://schemas.microsoft.com/office/drawing/2014/main" id="{F97E07FB-42F8-7A0C-580B-81718B699A30}"/>
              </a:ext>
            </a:extLst>
          </p:cNvPr>
          <p:cNvGraphicFramePr>
            <a:graphicFrameLocks noGrp="1"/>
          </p:cNvGraphicFramePr>
          <p:nvPr>
            <p:extLst>
              <p:ext uri="{D42A27DB-BD31-4B8C-83A1-F6EECF244321}">
                <p14:modId xmlns:p14="http://schemas.microsoft.com/office/powerpoint/2010/main" val="414013780"/>
              </p:ext>
            </p:extLst>
          </p:nvPr>
        </p:nvGraphicFramePr>
        <p:xfrm>
          <a:off x="8444353" y="3447075"/>
          <a:ext cx="3629157" cy="2514600"/>
        </p:xfrm>
        <a:graphic>
          <a:graphicData uri="http://schemas.openxmlformats.org/drawingml/2006/table">
            <a:tbl>
              <a:tblPr/>
              <a:tblGrid>
                <a:gridCol w="2219730">
                  <a:extLst>
                    <a:ext uri="{9D8B030D-6E8A-4147-A177-3AD203B41FA5}">
                      <a16:colId xmlns:a16="http://schemas.microsoft.com/office/drawing/2014/main" val="163047574"/>
                    </a:ext>
                  </a:extLst>
                </a:gridCol>
                <a:gridCol w="769576">
                  <a:extLst>
                    <a:ext uri="{9D8B030D-6E8A-4147-A177-3AD203B41FA5}">
                      <a16:colId xmlns:a16="http://schemas.microsoft.com/office/drawing/2014/main" val="3040343052"/>
                    </a:ext>
                  </a:extLst>
                </a:gridCol>
                <a:gridCol w="639851">
                  <a:extLst>
                    <a:ext uri="{9D8B030D-6E8A-4147-A177-3AD203B41FA5}">
                      <a16:colId xmlns:a16="http://schemas.microsoft.com/office/drawing/2014/main" val="1404305653"/>
                    </a:ext>
                  </a:extLst>
                </a:gridCol>
              </a:tblGrid>
              <a:tr h="154783">
                <a:tc gridSpan="3">
                  <a:txBody>
                    <a:bodyPr/>
                    <a:lstStyle/>
                    <a:p>
                      <a:pPr algn="ctr" fontAlgn="ctr"/>
                      <a:r>
                        <a:rPr lang="en-US" sz="1100" b="1" i="0" u="none" strike="noStrike" dirty="0">
                          <a:solidFill>
                            <a:srgbClr val="000000"/>
                          </a:solidFill>
                          <a:effectLst/>
                          <a:latin typeface="Calibri" panose="020F0502020204030204" pitchFamily="34" charset="0"/>
                        </a:rPr>
                        <a:t>Heat Load Summary (CBE Watts)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24759125"/>
                  </a:ext>
                </a:extLst>
              </a:tr>
              <a:tr h="272418">
                <a:tc>
                  <a:txBody>
                    <a:bodyPr/>
                    <a:lstStyle/>
                    <a:p>
                      <a:pPr algn="ctr" fontAlgn="ctr"/>
                      <a:r>
                        <a:rPr lang="en-US" sz="1100" b="1" i="0" u="none" strike="noStrike">
                          <a:solidFill>
                            <a:srgbClr val="000000"/>
                          </a:solidFill>
                          <a:effectLst/>
                          <a:latin typeface="Calibri" panose="020F0502020204030204" pitchFamily="34" charset="0"/>
                        </a:rPr>
                        <a:t>Location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Op Hibernation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Op </a:t>
                      </a:r>
                    </a:p>
                    <a:p>
                      <a:pPr algn="ctr" fontAlgn="ctr"/>
                      <a:r>
                        <a:rPr lang="en-US" sz="1100" b="1" i="0" u="none" strike="noStrike" dirty="0" err="1">
                          <a:solidFill>
                            <a:srgbClr val="000000"/>
                          </a:solidFill>
                          <a:effectLst/>
                          <a:latin typeface="Calibri" panose="020F0502020204030204" pitchFamily="34" charset="0"/>
                        </a:rPr>
                        <a:t>Comms</a:t>
                      </a:r>
                      <a:endParaRPr lang="en-US" sz="1100" b="1"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4466501"/>
                  </a:ext>
                </a:extLst>
              </a:tr>
              <a:tr h="154783">
                <a:tc>
                  <a:txBody>
                    <a:bodyPr/>
                    <a:lstStyle/>
                    <a:p>
                      <a:pPr algn="ctr" fontAlgn="ctr"/>
                      <a:r>
                        <a:rPr lang="en-US" sz="1100" b="0" i="0" u="none" strike="noStrike">
                          <a:solidFill>
                            <a:srgbClr val="000000"/>
                          </a:solidFill>
                          <a:effectLst/>
                          <a:latin typeface="Calibri" panose="020F0502020204030204" pitchFamily="34" charset="0"/>
                        </a:rPr>
                        <a:t>Avionics Box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5684483"/>
                  </a:ext>
                </a:extLst>
              </a:tr>
              <a:tr h="154783">
                <a:tc>
                  <a:txBody>
                    <a:bodyPr/>
                    <a:lstStyle/>
                    <a:p>
                      <a:pPr algn="ctr" fontAlgn="ctr"/>
                      <a:r>
                        <a:rPr lang="en-US" sz="1100" b="0" i="0" u="none" strike="noStrike">
                          <a:solidFill>
                            <a:srgbClr val="000000"/>
                          </a:solidFill>
                          <a:effectLst/>
                          <a:latin typeface="Calibri" panose="020F0502020204030204" pitchFamily="34" charset="0"/>
                        </a:rPr>
                        <a:t>EPS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0361174"/>
                  </a:ext>
                </a:extLst>
              </a:tr>
              <a:tr h="154783">
                <a:tc>
                  <a:txBody>
                    <a:bodyPr/>
                    <a:lstStyle/>
                    <a:p>
                      <a:pPr algn="ctr" fontAlgn="ctr"/>
                      <a:r>
                        <a:rPr lang="en-US" sz="1100" b="0" i="0" u="none" strike="noStrike">
                          <a:solidFill>
                            <a:srgbClr val="000000"/>
                          </a:solidFill>
                          <a:effectLst/>
                          <a:latin typeface="Calibri" panose="020F0502020204030204" pitchFamily="34" charset="0"/>
                        </a:rPr>
                        <a:t>Battery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9955370"/>
                  </a:ext>
                </a:extLst>
              </a:tr>
              <a:tr h="154783">
                <a:tc>
                  <a:txBody>
                    <a:bodyPr/>
                    <a:lstStyle/>
                    <a:p>
                      <a:pPr algn="ctr" fontAlgn="ctr"/>
                      <a:r>
                        <a:rPr lang="en-US" sz="1100" b="0" i="0" u="none" strike="noStrike">
                          <a:solidFill>
                            <a:srgbClr val="000000"/>
                          </a:solidFill>
                          <a:effectLst/>
                          <a:latin typeface="Calibri" panose="020F0502020204030204" pitchFamily="34" charset="0"/>
                        </a:rPr>
                        <a:t>IRIS SSPA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12.70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2331282"/>
                  </a:ext>
                </a:extLst>
              </a:tr>
              <a:tr h="154783">
                <a:tc>
                  <a:txBody>
                    <a:bodyPr/>
                    <a:lstStyle/>
                    <a:p>
                      <a:pPr algn="ctr" fontAlgn="ctr"/>
                      <a:r>
                        <a:rPr lang="en-US" sz="1100" b="0" i="0" u="none" strike="noStrike">
                          <a:solidFill>
                            <a:srgbClr val="000000"/>
                          </a:solidFill>
                          <a:effectLst/>
                          <a:latin typeface="Calibri" panose="020F0502020204030204" pitchFamily="34" charset="0"/>
                        </a:rPr>
                        <a:t>IRIS LNA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625734"/>
                  </a:ext>
                </a:extLst>
              </a:tr>
              <a:tr h="154783">
                <a:tc>
                  <a:txBody>
                    <a:bodyPr/>
                    <a:lstStyle/>
                    <a:p>
                      <a:pPr algn="ctr" fontAlgn="ctr"/>
                      <a:r>
                        <a:rPr lang="en-US" sz="1100" b="0" i="0" u="none" strike="noStrike">
                          <a:solidFill>
                            <a:srgbClr val="000000"/>
                          </a:solidFill>
                          <a:effectLst/>
                          <a:latin typeface="Calibri" panose="020F0502020204030204" pitchFamily="34" charset="0"/>
                        </a:rPr>
                        <a:t>IRIS Transponder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14.79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5644671"/>
                  </a:ext>
                </a:extLst>
              </a:tr>
              <a:tr h="154783">
                <a:tc>
                  <a:txBody>
                    <a:bodyPr/>
                    <a:lstStyle/>
                    <a:p>
                      <a:pPr algn="ctr" fontAlgn="ctr"/>
                      <a:r>
                        <a:rPr lang="en-US" sz="1100" b="1" i="0" u="none" strike="noStrike">
                          <a:solidFill>
                            <a:srgbClr val="000000"/>
                          </a:solidFill>
                          <a:effectLst/>
                          <a:latin typeface="Calibri" panose="020F0502020204030204" pitchFamily="34" charset="0"/>
                        </a:rPr>
                        <a:t>Inside Power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n-US" sz="1100" b="1" i="0" u="none" strike="noStrike">
                          <a:solidFill>
                            <a:srgbClr val="000000"/>
                          </a:solidFill>
                          <a:effectLst/>
                          <a:latin typeface="Calibri" panose="020F0502020204030204" pitchFamily="34" charset="0"/>
                        </a:rPr>
                        <a:t>1.23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n-US" sz="1100" b="1" i="0" u="none" strike="noStrike">
                          <a:solidFill>
                            <a:srgbClr val="000000"/>
                          </a:solidFill>
                          <a:effectLst/>
                          <a:latin typeface="Calibri" panose="020F0502020204030204" pitchFamily="34" charset="0"/>
                        </a:rPr>
                        <a:t>34.61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720527205"/>
                  </a:ext>
                </a:extLst>
              </a:tr>
              <a:tr h="154783">
                <a:tc>
                  <a:txBody>
                    <a:bodyPr/>
                    <a:lstStyle/>
                    <a:p>
                      <a:pPr algn="ctr" fontAlgn="ctr"/>
                      <a:r>
                        <a:rPr lang="en-US" sz="1100" b="0" i="0" u="none" strike="noStrike">
                          <a:solidFill>
                            <a:srgbClr val="000000"/>
                          </a:solidFill>
                          <a:effectLst/>
                          <a:latin typeface="Calibri" panose="020F0502020204030204" pitchFamily="34" charset="0"/>
                        </a:rPr>
                        <a:t>BB Seismometer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9237926"/>
                  </a:ext>
                </a:extLst>
              </a:tr>
              <a:tr h="154783">
                <a:tc>
                  <a:txBody>
                    <a:bodyPr/>
                    <a:lstStyle/>
                    <a:p>
                      <a:pPr algn="ctr" fontAlgn="ctr"/>
                      <a:r>
                        <a:rPr lang="en-US" sz="1100" b="0" i="0" u="none" strike="noStrike">
                          <a:solidFill>
                            <a:srgbClr val="000000"/>
                          </a:solidFill>
                          <a:effectLst/>
                          <a:latin typeface="Calibri" panose="020F0502020204030204" pitchFamily="34" charset="0"/>
                        </a:rPr>
                        <a:t>SP Seismometer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1830280"/>
                  </a:ext>
                </a:extLst>
              </a:tr>
              <a:tr h="154783">
                <a:tc>
                  <a:txBody>
                    <a:bodyPr/>
                    <a:lstStyle/>
                    <a:p>
                      <a:pPr algn="ctr" fontAlgn="ctr"/>
                      <a:r>
                        <a:rPr lang="en-US" sz="1100" b="0" i="0" u="none" strike="noStrike">
                          <a:solidFill>
                            <a:srgbClr val="000000"/>
                          </a:solidFill>
                          <a:effectLst/>
                          <a:latin typeface="Calibri" panose="020F0502020204030204" pitchFamily="34" charset="0"/>
                        </a:rPr>
                        <a:t>IRIS RF Transmitted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4126039"/>
                  </a:ext>
                </a:extLst>
              </a:tr>
              <a:tr h="154783">
                <a:tc>
                  <a:txBody>
                    <a:bodyPr/>
                    <a:lstStyle/>
                    <a:p>
                      <a:pPr algn="ctr" fontAlgn="ctr"/>
                      <a:r>
                        <a:rPr lang="en-US" sz="1100" b="1" i="0" u="none" strike="noStrike">
                          <a:solidFill>
                            <a:srgbClr val="000000"/>
                          </a:solidFill>
                          <a:effectLst/>
                          <a:latin typeface="Calibri" panose="020F0502020204030204" pitchFamily="34" charset="0"/>
                        </a:rPr>
                        <a:t>External Power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65000"/>
                      </a:schemeClr>
                    </a:solidFill>
                  </a:tcPr>
                </a:tc>
                <a:tc>
                  <a:txBody>
                    <a:bodyPr/>
                    <a:lstStyle/>
                    <a:p>
                      <a:pPr algn="ctr" fontAlgn="ctr"/>
                      <a:r>
                        <a:rPr lang="en-US" sz="1100" b="1" i="0" u="none" strike="noStrike">
                          <a:solidFill>
                            <a:srgbClr val="000000"/>
                          </a:solidFill>
                          <a:effectLst/>
                          <a:latin typeface="Calibri" panose="020F0502020204030204" pitchFamily="34" charset="0"/>
                        </a:rPr>
                        <a:t>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65000"/>
                      </a:schemeClr>
                    </a:solidFill>
                  </a:tcPr>
                </a:tc>
                <a:tc>
                  <a:txBody>
                    <a:bodyPr/>
                    <a:lstStyle/>
                    <a:p>
                      <a:pPr algn="ctr" fontAlgn="ctr"/>
                      <a:r>
                        <a:rPr lang="en-US" sz="1100" b="1" i="0" u="none" strike="noStrike">
                          <a:solidFill>
                            <a:srgbClr val="000000"/>
                          </a:solidFill>
                          <a:effectLst/>
                          <a:latin typeface="Calibri" panose="020F0502020204030204" pitchFamily="34" charset="0"/>
                        </a:rPr>
                        <a:t>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2389517902"/>
                  </a:ext>
                </a:extLst>
              </a:tr>
              <a:tr h="154783">
                <a:tc>
                  <a:txBody>
                    <a:bodyPr/>
                    <a:lstStyle/>
                    <a:p>
                      <a:pPr algn="ctr" fontAlgn="ctr"/>
                      <a:r>
                        <a:rPr lang="en-US" sz="1100" b="1" i="0" u="none" strike="noStrike">
                          <a:solidFill>
                            <a:schemeClr val="bg1"/>
                          </a:solidFill>
                          <a:effectLst/>
                          <a:latin typeface="Calibri" panose="020F0502020204030204" pitchFamily="34" charset="0"/>
                        </a:rPr>
                        <a:t>Total Power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75000"/>
                        <a:lumOff val="25000"/>
                      </a:schemeClr>
                    </a:solidFill>
                  </a:tcPr>
                </a:tc>
                <a:tc>
                  <a:txBody>
                    <a:bodyPr/>
                    <a:lstStyle/>
                    <a:p>
                      <a:pPr algn="ctr" fontAlgn="ctr"/>
                      <a:r>
                        <a:rPr lang="en-US" sz="1100" b="1" i="0" u="none" strike="noStrike">
                          <a:solidFill>
                            <a:schemeClr val="bg1"/>
                          </a:solidFill>
                          <a:effectLst/>
                          <a:latin typeface="Calibri" panose="020F0502020204030204" pitchFamily="34" charset="0"/>
                        </a:rPr>
                        <a:t>1.53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75000"/>
                        <a:lumOff val="25000"/>
                      </a:schemeClr>
                    </a:solidFill>
                  </a:tcPr>
                </a:tc>
                <a:tc>
                  <a:txBody>
                    <a:bodyPr/>
                    <a:lstStyle/>
                    <a:p>
                      <a:pPr algn="ctr" fontAlgn="ctr"/>
                      <a:r>
                        <a:rPr lang="en-US" sz="1100" b="1" i="0" u="none" strike="noStrike">
                          <a:solidFill>
                            <a:schemeClr val="bg1"/>
                          </a:solidFill>
                          <a:effectLst/>
                          <a:latin typeface="Calibri" panose="020F0502020204030204" pitchFamily="34" charset="0"/>
                        </a:rPr>
                        <a:t>38.71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3589089054"/>
                  </a:ext>
                </a:extLst>
              </a:tr>
            </a:tbl>
          </a:graphicData>
        </a:graphic>
      </p:graphicFrame>
    </p:spTree>
    <p:extLst>
      <p:ext uri="{BB962C8B-B14F-4D97-AF65-F5344CB8AC3E}">
        <p14:creationId xmlns:p14="http://schemas.microsoft.com/office/powerpoint/2010/main" val="2254658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ark&#10;&#10;Description automatically generated">
            <a:extLst>
              <a:ext uri="{FF2B5EF4-FFF2-40B4-BE49-F238E27FC236}">
                <a16:creationId xmlns:a16="http://schemas.microsoft.com/office/drawing/2014/main" id="{36F256D8-4407-BE7D-33D3-5B97DAD8EB4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43745" y="4553503"/>
            <a:ext cx="4088638" cy="1379705"/>
          </a:xfrm>
          <a:prstGeom prst="rect">
            <a:avLst/>
          </a:prstGeom>
        </p:spPr>
      </p:pic>
      <p:cxnSp>
        <p:nvCxnSpPr>
          <p:cNvPr id="5" name="Straight Connector 4">
            <a:extLst>
              <a:ext uri="{FF2B5EF4-FFF2-40B4-BE49-F238E27FC236}">
                <a16:creationId xmlns:a16="http://schemas.microsoft.com/office/drawing/2014/main" id="{D078AE3C-9DDA-3343-82FF-C3428DC3EB6F}"/>
              </a:ext>
            </a:extLst>
          </p:cNvPr>
          <p:cNvCxnSpPr>
            <a:cxnSpLocks/>
          </p:cNvCxnSpPr>
          <p:nvPr/>
        </p:nvCxnSpPr>
        <p:spPr bwMode="auto">
          <a:xfrm>
            <a:off x="6084410" y="1088891"/>
            <a:ext cx="30919" cy="492582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 name="Straight Connector 5">
            <a:extLst>
              <a:ext uri="{FF2B5EF4-FFF2-40B4-BE49-F238E27FC236}">
                <a16:creationId xmlns:a16="http://schemas.microsoft.com/office/drawing/2014/main" id="{643C16AF-B312-3344-8092-EB5626E09B12}"/>
              </a:ext>
            </a:extLst>
          </p:cNvPr>
          <p:cNvCxnSpPr>
            <a:cxnSpLocks/>
          </p:cNvCxnSpPr>
          <p:nvPr/>
        </p:nvCxnSpPr>
        <p:spPr bwMode="auto">
          <a:xfrm>
            <a:off x="145877" y="3424563"/>
            <a:ext cx="11897110" cy="38306"/>
          </a:xfrm>
          <a:prstGeom prst="line">
            <a:avLst/>
          </a:prstGeom>
          <a:solidFill>
            <a:schemeClr val="accent1"/>
          </a:solidFill>
          <a:ln w="12700" cap="flat" cmpd="sng" algn="ctr">
            <a:solidFill>
              <a:schemeClr val="tx1"/>
            </a:solidFill>
            <a:prstDash val="solid"/>
            <a:round/>
            <a:headEnd type="none" w="med" len="med"/>
            <a:tailEnd type="none" w="med" len="med"/>
          </a:ln>
          <a:effectLst/>
        </p:spPr>
      </p:cxnSp>
      <p:pic>
        <p:nvPicPr>
          <p:cNvPr id="2" name="Picture 1">
            <a:extLst>
              <a:ext uri="{FF2B5EF4-FFF2-40B4-BE49-F238E27FC236}">
                <a16:creationId xmlns:a16="http://schemas.microsoft.com/office/drawing/2014/main" id="{665079A6-ADD1-F3CD-F444-4B791B434BD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19225" y="1761657"/>
            <a:ext cx="6493933" cy="3591592"/>
          </a:xfrm>
          <a:prstGeom prst="rect">
            <a:avLst/>
          </a:prstGeom>
        </p:spPr>
      </p:pic>
      <p:sp>
        <p:nvSpPr>
          <p:cNvPr id="3" name="Slide Number Placeholder 2">
            <a:extLst>
              <a:ext uri="{FF2B5EF4-FFF2-40B4-BE49-F238E27FC236}">
                <a16:creationId xmlns:a16="http://schemas.microsoft.com/office/drawing/2014/main" id="{3D67F4D0-F4D4-8978-F366-5CADB5980860}"/>
              </a:ext>
            </a:extLst>
          </p:cNvPr>
          <p:cNvSpPr>
            <a:spLocks noGrp="1"/>
          </p:cNvSpPr>
          <p:nvPr>
            <p:ph type="sldNum" sz="quarter" idx="10"/>
          </p:nvPr>
        </p:nvSpPr>
        <p:spPr>
          <a:xfrm>
            <a:off x="11324167" y="6437788"/>
            <a:ext cx="478367" cy="228600"/>
          </a:xfrm>
        </p:spPr>
        <p:txBody>
          <a:bodyPr/>
          <a:lstStyle/>
          <a:p>
            <a:pPr>
              <a:defRPr/>
            </a:pPr>
            <a:fld id="{5E249F5E-BD16-4F68-BCA4-33369FC9D61D}" type="slidenum">
              <a:rPr lang="en-US" altLang="en-US" smtClean="0"/>
              <a:pPr>
                <a:defRPr/>
              </a:pPr>
              <a:t>8</a:t>
            </a:fld>
            <a:endParaRPr lang="en-US" altLang="en-US" dirty="0"/>
          </a:p>
        </p:txBody>
      </p:sp>
      <p:sp>
        <p:nvSpPr>
          <p:cNvPr id="4" name="Title 3">
            <a:extLst>
              <a:ext uri="{FF2B5EF4-FFF2-40B4-BE49-F238E27FC236}">
                <a16:creationId xmlns:a16="http://schemas.microsoft.com/office/drawing/2014/main" id="{6BDFC863-01FD-4C8D-ACC7-5FCB2832A5B4}"/>
              </a:ext>
            </a:extLst>
          </p:cNvPr>
          <p:cNvSpPr>
            <a:spLocks noGrp="1"/>
          </p:cNvSpPr>
          <p:nvPr>
            <p:ph type="title"/>
          </p:nvPr>
        </p:nvSpPr>
        <p:spPr/>
        <p:txBody>
          <a:bodyPr/>
          <a:lstStyle/>
          <a:p>
            <a:r>
              <a:rPr lang="en-US" dirty="0"/>
              <a:t>Surviving the Lunar Night</a:t>
            </a:r>
            <a:br>
              <a:rPr lang="en-US" dirty="0"/>
            </a:br>
            <a:r>
              <a:rPr lang="en-US" sz="2400" b="0" dirty="0"/>
              <a:t>Heat Leak Management</a:t>
            </a:r>
          </a:p>
        </p:txBody>
      </p:sp>
      <p:sp>
        <p:nvSpPr>
          <p:cNvPr id="10" name="TextBox 9">
            <a:extLst>
              <a:ext uri="{FF2B5EF4-FFF2-40B4-BE49-F238E27FC236}">
                <a16:creationId xmlns:a16="http://schemas.microsoft.com/office/drawing/2014/main" id="{78C4DC89-CA1C-CBEE-0FFF-3A13743EFDDE}"/>
              </a:ext>
            </a:extLst>
          </p:cNvPr>
          <p:cNvSpPr txBox="1"/>
          <p:nvPr/>
        </p:nvSpPr>
        <p:spPr>
          <a:xfrm>
            <a:off x="8991277" y="5437712"/>
            <a:ext cx="1920795" cy="461665"/>
          </a:xfrm>
          <a:prstGeom prst="rect">
            <a:avLst/>
          </a:prstGeom>
          <a:noFill/>
        </p:spPr>
        <p:txBody>
          <a:bodyPr wrap="square">
            <a:spAutoFit/>
          </a:bodyPr>
          <a:lstStyle/>
          <a:p>
            <a:pPr algn="ctr"/>
            <a:r>
              <a:rPr lang="en-US" sz="1200" dirty="0"/>
              <a:t>LL Mechanical Post qty. 2</a:t>
            </a:r>
          </a:p>
          <a:p>
            <a:pPr algn="ctr"/>
            <a:r>
              <a:rPr lang="en-US" sz="1200" dirty="0"/>
              <a:t>(Ti6Al4V / Gold plated)</a:t>
            </a:r>
          </a:p>
        </p:txBody>
      </p:sp>
      <p:sp>
        <p:nvSpPr>
          <p:cNvPr id="11" name="TextBox 10">
            <a:extLst>
              <a:ext uri="{FF2B5EF4-FFF2-40B4-BE49-F238E27FC236}">
                <a16:creationId xmlns:a16="http://schemas.microsoft.com/office/drawing/2014/main" id="{21A86886-D677-40C4-7CDA-0B426B654EB3}"/>
              </a:ext>
            </a:extLst>
          </p:cNvPr>
          <p:cNvSpPr txBox="1"/>
          <p:nvPr/>
        </p:nvSpPr>
        <p:spPr>
          <a:xfrm>
            <a:off x="10060189" y="4232804"/>
            <a:ext cx="1850022" cy="461665"/>
          </a:xfrm>
          <a:prstGeom prst="rect">
            <a:avLst/>
          </a:prstGeom>
          <a:noFill/>
        </p:spPr>
        <p:txBody>
          <a:bodyPr wrap="square">
            <a:spAutoFit/>
          </a:bodyPr>
          <a:lstStyle/>
          <a:p>
            <a:pPr algn="ctr"/>
            <a:r>
              <a:rPr lang="en-US" sz="1200" dirty="0"/>
              <a:t>LL Thermal Leg qty. 4 </a:t>
            </a:r>
          </a:p>
          <a:p>
            <a:pPr algn="ctr"/>
            <a:r>
              <a:rPr lang="en-US" sz="1200" dirty="0"/>
              <a:t>(</a:t>
            </a:r>
            <a:r>
              <a:rPr lang="en-US" sz="1200" dirty="0" err="1"/>
              <a:t>Ultem</a:t>
            </a:r>
            <a:r>
              <a:rPr lang="en-US" sz="1200" dirty="0"/>
              <a:t> 1000 / VDA tape)</a:t>
            </a:r>
          </a:p>
        </p:txBody>
      </p:sp>
      <p:cxnSp>
        <p:nvCxnSpPr>
          <p:cNvPr id="12" name="Straight Arrow Connector 11">
            <a:extLst>
              <a:ext uri="{FF2B5EF4-FFF2-40B4-BE49-F238E27FC236}">
                <a16:creationId xmlns:a16="http://schemas.microsoft.com/office/drawing/2014/main" id="{3C5BD5B4-62DE-8928-6248-D1FB5BA31CCB}"/>
              </a:ext>
            </a:extLst>
          </p:cNvPr>
          <p:cNvCxnSpPr>
            <a:cxnSpLocks/>
            <a:stCxn id="10" idx="0"/>
          </p:cNvCxnSpPr>
          <p:nvPr/>
        </p:nvCxnSpPr>
        <p:spPr bwMode="auto">
          <a:xfrm flipH="1" flipV="1">
            <a:off x="8833037" y="5231623"/>
            <a:ext cx="1118638" cy="206089"/>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 name="Straight Arrow Connector 12">
            <a:extLst>
              <a:ext uri="{FF2B5EF4-FFF2-40B4-BE49-F238E27FC236}">
                <a16:creationId xmlns:a16="http://schemas.microsoft.com/office/drawing/2014/main" id="{0205188B-908C-08C1-E273-5185C45D34D8}"/>
              </a:ext>
            </a:extLst>
          </p:cNvPr>
          <p:cNvCxnSpPr>
            <a:cxnSpLocks/>
            <a:stCxn id="11" idx="2"/>
          </p:cNvCxnSpPr>
          <p:nvPr/>
        </p:nvCxnSpPr>
        <p:spPr bwMode="auto">
          <a:xfrm>
            <a:off x="10985200" y="4694469"/>
            <a:ext cx="771085" cy="471775"/>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20" name="Picture 19">
            <a:extLst>
              <a:ext uri="{FF2B5EF4-FFF2-40B4-BE49-F238E27FC236}">
                <a16:creationId xmlns:a16="http://schemas.microsoft.com/office/drawing/2014/main" id="{A836F632-8107-8B16-E586-777E4AD16B9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635973" y="1791225"/>
            <a:ext cx="2571554" cy="1320622"/>
          </a:xfrm>
          <a:prstGeom prst="rect">
            <a:avLst/>
          </a:prstGeom>
        </p:spPr>
      </p:pic>
      <p:sp>
        <p:nvSpPr>
          <p:cNvPr id="30" name="TextBox 29">
            <a:extLst>
              <a:ext uri="{FF2B5EF4-FFF2-40B4-BE49-F238E27FC236}">
                <a16:creationId xmlns:a16="http://schemas.microsoft.com/office/drawing/2014/main" id="{34EB30B5-9DA4-D181-D4EC-B3D37F276A49}"/>
              </a:ext>
            </a:extLst>
          </p:cNvPr>
          <p:cNvSpPr txBox="1"/>
          <p:nvPr/>
        </p:nvSpPr>
        <p:spPr>
          <a:xfrm>
            <a:off x="521132" y="3493427"/>
            <a:ext cx="2880048" cy="523220"/>
          </a:xfrm>
          <a:prstGeom prst="rect">
            <a:avLst/>
          </a:prstGeom>
          <a:noFill/>
        </p:spPr>
        <p:txBody>
          <a:bodyPr wrap="square">
            <a:spAutoFit/>
          </a:bodyPr>
          <a:lstStyle/>
          <a:p>
            <a:pPr algn="ctr"/>
            <a:r>
              <a:rPr lang="en-US" sz="1400" b="1" dirty="0"/>
              <a:t>Signal and Power </a:t>
            </a:r>
            <a:r>
              <a:rPr lang="en-US" sz="1400" b="1" dirty="0" err="1"/>
              <a:t>Passthrough</a:t>
            </a:r>
            <a:endParaRPr lang="en-US" sz="1400" b="1" dirty="0"/>
          </a:p>
          <a:p>
            <a:pPr algn="ctr"/>
            <a:r>
              <a:rPr lang="en-US" sz="1400" b="1" dirty="0"/>
              <a:t>(SAPP)</a:t>
            </a:r>
          </a:p>
        </p:txBody>
      </p:sp>
      <p:sp>
        <p:nvSpPr>
          <p:cNvPr id="31" name="TextBox 30">
            <a:extLst>
              <a:ext uri="{FF2B5EF4-FFF2-40B4-BE49-F238E27FC236}">
                <a16:creationId xmlns:a16="http://schemas.microsoft.com/office/drawing/2014/main" id="{89FDF6DA-4247-FDF1-6906-EFBE78843C57}"/>
              </a:ext>
            </a:extLst>
          </p:cNvPr>
          <p:cNvSpPr txBox="1"/>
          <p:nvPr/>
        </p:nvSpPr>
        <p:spPr>
          <a:xfrm>
            <a:off x="629482" y="3964748"/>
            <a:ext cx="2520118" cy="461665"/>
          </a:xfrm>
          <a:prstGeom prst="rect">
            <a:avLst/>
          </a:prstGeom>
          <a:noFill/>
        </p:spPr>
        <p:txBody>
          <a:bodyPr wrap="square">
            <a:spAutoFit/>
          </a:bodyPr>
          <a:lstStyle/>
          <a:p>
            <a:pPr algn="ctr"/>
            <a:r>
              <a:rPr lang="en-US" sz="1200" dirty="0"/>
              <a:t>Low-k wire materials, </a:t>
            </a:r>
            <a:r>
              <a:rPr lang="en-US" sz="1200" dirty="0" err="1"/>
              <a:t>Ultem</a:t>
            </a:r>
            <a:r>
              <a:rPr lang="en-US" sz="1200" dirty="0"/>
              <a:t> </a:t>
            </a:r>
            <a:r>
              <a:rPr lang="en-US" sz="1200" dirty="0" err="1"/>
              <a:t>clickbonds</a:t>
            </a:r>
            <a:r>
              <a:rPr lang="en-US" sz="1200" dirty="0"/>
              <a:t> standoffs, and MLI</a:t>
            </a:r>
          </a:p>
        </p:txBody>
      </p:sp>
      <p:cxnSp>
        <p:nvCxnSpPr>
          <p:cNvPr id="33" name="Straight Arrow Connector 32">
            <a:extLst>
              <a:ext uri="{FF2B5EF4-FFF2-40B4-BE49-F238E27FC236}">
                <a16:creationId xmlns:a16="http://schemas.microsoft.com/office/drawing/2014/main" id="{C6D789A4-7359-C629-D155-E4671ACD1384}"/>
              </a:ext>
            </a:extLst>
          </p:cNvPr>
          <p:cNvCxnSpPr>
            <a:cxnSpLocks/>
          </p:cNvCxnSpPr>
          <p:nvPr/>
        </p:nvCxnSpPr>
        <p:spPr bwMode="auto">
          <a:xfrm flipV="1">
            <a:off x="3509530" y="3286802"/>
            <a:ext cx="685443" cy="1292907"/>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6" name="TextBox 35">
            <a:extLst>
              <a:ext uri="{FF2B5EF4-FFF2-40B4-BE49-F238E27FC236}">
                <a16:creationId xmlns:a16="http://schemas.microsoft.com/office/drawing/2014/main" id="{B01441B2-67A9-2195-7DCB-C95824D13670}"/>
              </a:ext>
            </a:extLst>
          </p:cNvPr>
          <p:cNvSpPr txBox="1"/>
          <p:nvPr/>
        </p:nvSpPr>
        <p:spPr>
          <a:xfrm>
            <a:off x="7927970" y="1394809"/>
            <a:ext cx="4047408" cy="276999"/>
          </a:xfrm>
          <a:prstGeom prst="rect">
            <a:avLst/>
          </a:prstGeom>
          <a:noFill/>
        </p:spPr>
        <p:txBody>
          <a:bodyPr wrap="square">
            <a:spAutoFit/>
          </a:bodyPr>
          <a:lstStyle/>
          <a:p>
            <a:pPr algn="ctr"/>
            <a:r>
              <a:rPr lang="en-US" sz="1200" dirty="0"/>
              <a:t>High performance insulation using discrete standoffs </a:t>
            </a:r>
          </a:p>
        </p:txBody>
      </p:sp>
      <p:sp>
        <p:nvSpPr>
          <p:cNvPr id="37" name="TextBox 36">
            <a:extLst>
              <a:ext uri="{FF2B5EF4-FFF2-40B4-BE49-F238E27FC236}">
                <a16:creationId xmlns:a16="http://schemas.microsoft.com/office/drawing/2014/main" id="{CF095BFE-551C-577D-B199-EAAC8305411B}"/>
              </a:ext>
            </a:extLst>
          </p:cNvPr>
          <p:cNvSpPr txBox="1"/>
          <p:nvPr/>
        </p:nvSpPr>
        <p:spPr>
          <a:xfrm>
            <a:off x="7860360" y="916883"/>
            <a:ext cx="4182628" cy="523220"/>
          </a:xfrm>
          <a:prstGeom prst="rect">
            <a:avLst/>
          </a:prstGeom>
          <a:noFill/>
        </p:spPr>
        <p:txBody>
          <a:bodyPr wrap="square">
            <a:spAutoFit/>
          </a:bodyPr>
          <a:lstStyle/>
          <a:p>
            <a:pPr algn="ctr"/>
            <a:r>
              <a:rPr lang="en-US" sz="1400" b="1" dirty="0"/>
              <a:t>Integrated Multi-Layer Insulation</a:t>
            </a:r>
          </a:p>
          <a:p>
            <a:pPr algn="ctr"/>
            <a:r>
              <a:rPr lang="en-US" sz="1400" b="1" dirty="0"/>
              <a:t>(IMLI)</a:t>
            </a:r>
          </a:p>
        </p:txBody>
      </p:sp>
      <p:cxnSp>
        <p:nvCxnSpPr>
          <p:cNvPr id="38" name="Straight Arrow Connector 37">
            <a:extLst>
              <a:ext uri="{FF2B5EF4-FFF2-40B4-BE49-F238E27FC236}">
                <a16:creationId xmlns:a16="http://schemas.microsoft.com/office/drawing/2014/main" id="{11ED25F8-970B-F37F-E866-C9CFB1587C41}"/>
              </a:ext>
            </a:extLst>
          </p:cNvPr>
          <p:cNvCxnSpPr>
            <a:cxnSpLocks/>
          </p:cNvCxnSpPr>
          <p:nvPr/>
        </p:nvCxnSpPr>
        <p:spPr bwMode="auto">
          <a:xfrm flipH="1">
            <a:off x="6939601" y="2809447"/>
            <a:ext cx="1696372" cy="591483"/>
          </a:xfrm>
          <a:prstGeom prst="straightConnector1">
            <a:avLst/>
          </a:prstGeom>
          <a:solidFill>
            <a:schemeClr val="accent1"/>
          </a:solidFill>
          <a:ln w="28575" cap="flat" cmpd="sng" algn="ctr">
            <a:solidFill>
              <a:srgbClr val="FF0000"/>
            </a:solidFill>
            <a:prstDash val="solid"/>
            <a:round/>
            <a:headEnd type="none" w="med" len="med"/>
            <a:tailEnd type="ova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23" name="Picture 22" descr="A picture containing text, electronics&#10;&#10;Description automatically generated">
            <a:extLst>
              <a:ext uri="{FF2B5EF4-FFF2-40B4-BE49-F238E27FC236}">
                <a16:creationId xmlns:a16="http://schemas.microsoft.com/office/drawing/2014/main" id="{EE9731AB-679B-2277-77ED-C265FA1514E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229" y="4364368"/>
            <a:ext cx="3774624" cy="1866263"/>
          </a:xfrm>
          <a:prstGeom prst="rect">
            <a:avLst/>
          </a:prstGeom>
        </p:spPr>
      </p:pic>
      <p:cxnSp>
        <p:nvCxnSpPr>
          <p:cNvPr id="15" name="Straight Arrow Connector 14">
            <a:extLst>
              <a:ext uri="{FF2B5EF4-FFF2-40B4-BE49-F238E27FC236}">
                <a16:creationId xmlns:a16="http://schemas.microsoft.com/office/drawing/2014/main" id="{9D7921B6-DA30-472A-6937-A850530C4EBB}"/>
              </a:ext>
            </a:extLst>
          </p:cNvPr>
          <p:cNvCxnSpPr>
            <a:cxnSpLocks/>
            <a:stCxn id="9" idx="3"/>
          </p:cNvCxnSpPr>
          <p:nvPr/>
        </p:nvCxnSpPr>
        <p:spPr bwMode="auto">
          <a:xfrm>
            <a:off x="2787681" y="2547181"/>
            <a:ext cx="2526235" cy="562672"/>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19" name="Group 18"/>
          <p:cNvGrpSpPr/>
          <p:nvPr/>
        </p:nvGrpSpPr>
        <p:grpSpPr>
          <a:xfrm>
            <a:off x="486654" y="951579"/>
            <a:ext cx="2880048" cy="2367166"/>
            <a:chOff x="1357352" y="951579"/>
            <a:chExt cx="2880048" cy="2367166"/>
          </a:xfrm>
        </p:grpSpPr>
        <p:pic>
          <p:nvPicPr>
            <p:cNvPr id="9" name="Picture 8">
              <a:extLst>
                <a:ext uri="{FF2B5EF4-FFF2-40B4-BE49-F238E27FC236}">
                  <a16:creationId xmlns:a16="http://schemas.microsoft.com/office/drawing/2014/main" id="{A5F21AAF-0BA0-6327-3459-EB58A3815A71}"/>
                </a:ext>
              </a:extLst>
            </p:cNvPr>
            <p:cNvPicPr>
              <a:picLocks noChangeAspect="1"/>
            </p:cNvPicPr>
            <p:nvPr/>
          </p:nvPicPr>
          <p:blipFill>
            <a:blip r:embed="rId7"/>
            <a:stretch>
              <a:fillRect/>
            </a:stretch>
          </p:blipFill>
          <p:spPr>
            <a:xfrm>
              <a:off x="2032695" y="1775616"/>
              <a:ext cx="1625684" cy="1543129"/>
            </a:xfrm>
            <a:prstGeom prst="rect">
              <a:avLst/>
            </a:prstGeom>
          </p:spPr>
        </p:pic>
        <p:sp>
          <p:nvSpPr>
            <p:cNvPr id="16" name="TextBox 15">
              <a:extLst>
                <a:ext uri="{FF2B5EF4-FFF2-40B4-BE49-F238E27FC236}">
                  <a16:creationId xmlns:a16="http://schemas.microsoft.com/office/drawing/2014/main" id="{6B90DEAB-0692-1BC9-FB6C-FDD691A96F98}"/>
                </a:ext>
              </a:extLst>
            </p:cNvPr>
            <p:cNvSpPr txBox="1"/>
            <p:nvPr/>
          </p:nvSpPr>
          <p:spPr>
            <a:xfrm>
              <a:off x="1574655" y="1144461"/>
              <a:ext cx="2435002" cy="646331"/>
            </a:xfrm>
            <a:prstGeom prst="rect">
              <a:avLst/>
            </a:prstGeom>
            <a:noFill/>
          </p:spPr>
          <p:txBody>
            <a:bodyPr wrap="square">
              <a:spAutoFit/>
            </a:bodyPr>
            <a:lstStyle/>
            <a:p>
              <a:pPr algn="ctr"/>
              <a:r>
                <a:rPr lang="en-US" sz="1200" dirty="0"/>
                <a:t>Variable conductance interface</a:t>
              </a:r>
            </a:p>
            <a:p>
              <a:pPr algn="ctr"/>
              <a:r>
                <a:rPr lang="en-US" sz="1200" dirty="0" err="1"/>
                <a:t>G_on</a:t>
              </a:r>
              <a:r>
                <a:rPr lang="en-US" sz="1200" dirty="0"/>
                <a:t> = 3.0 W/K</a:t>
              </a:r>
            </a:p>
            <a:p>
              <a:pPr algn="ctr"/>
              <a:r>
                <a:rPr lang="en-US" sz="1200" dirty="0" err="1"/>
                <a:t>G_off</a:t>
              </a:r>
              <a:r>
                <a:rPr lang="en-US" sz="1200" dirty="0"/>
                <a:t> = 0.002 W/K</a:t>
              </a:r>
            </a:p>
          </p:txBody>
        </p:sp>
        <p:sp>
          <p:nvSpPr>
            <p:cNvPr id="26" name="TextBox 25">
              <a:extLst>
                <a:ext uri="{FF2B5EF4-FFF2-40B4-BE49-F238E27FC236}">
                  <a16:creationId xmlns:a16="http://schemas.microsoft.com/office/drawing/2014/main" id="{34EB30B5-9DA4-D181-D4EC-B3D37F276A49}"/>
                </a:ext>
              </a:extLst>
            </p:cNvPr>
            <p:cNvSpPr txBox="1"/>
            <p:nvPr/>
          </p:nvSpPr>
          <p:spPr>
            <a:xfrm>
              <a:off x="1357352" y="951579"/>
              <a:ext cx="2880048" cy="307777"/>
            </a:xfrm>
            <a:prstGeom prst="rect">
              <a:avLst/>
            </a:prstGeom>
            <a:noFill/>
          </p:spPr>
          <p:txBody>
            <a:bodyPr wrap="square">
              <a:spAutoFit/>
            </a:bodyPr>
            <a:lstStyle/>
            <a:p>
              <a:pPr algn="ctr"/>
              <a:r>
                <a:rPr lang="en-US" sz="1400" b="1" dirty="0"/>
                <a:t>Heat Switch</a:t>
              </a:r>
            </a:p>
          </p:txBody>
        </p:sp>
      </p:grpSp>
      <p:sp>
        <p:nvSpPr>
          <p:cNvPr id="27" name="TextBox 26">
            <a:extLst>
              <a:ext uri="{FF2B5EF4-FFF2-40B4-BE49-F238E27FC236}">
                <a16:creationId xmlns:a16="http://schemas.microsoft.com/office/drawing/2014/main" id="{34EB30B5-9DA4-D181-D4EC-B3D37F276A49}"/>
              </a:ext>
            </a:extLst>
          </p:cNvPr>
          <p:cNvSpPr txBox="1"/>
          <p:nvPr/>
        </p:nvSpPr>
        <p:spPr>
          <a:xfrm>
            <a:off x="8643628" y="3563781"/>
            <a:ext cx="2880048" cy="307777"/>
          </a:xfrm>
          <a:prstGeom prst="rect">
            <a:avLst/>
          </a:prstGeom>
          <a:noFill/>
        </p:spPr>
        <p:txBody>
          <a:bodyPr wrap="square">
            <a:spAutoFit/>
          </a:bodyPr>
          <a:lstStyle/>
          <a:p>
            <a:pPr algn="ctr"/>
            <a:r>
              <a:rPr lang="en-US" sz="1400" b="1" dirty="0"/>
              <a:t>Launch Lock (LL)</a:t>
            </a:r>
          </a:p>
        </p:txBody>
      </p:sp>
      <p:sp>
        <p:nvSpPr>
          <p:cNvPr id="34" name="TextBox 33">
            <a:extLst>
              <a:ext uri="{FF2B5EF4-FFF2-40B4-BE49-F238E27FC236}">
                <a16:creationId xmlns:a16="http://schemas.microsoft.com/office/drawing/2014/main" id="{89FDF6DA-4247-FDF1-6906-EFBE78843C57}"/>
              </a:ext>
            </a:extLst>
          </p:cNvPr>
          <p:cNvSpPr txBox="1"/>
          <p:nvPr/>
        </p:nvSpPr>
        <p:spPr>
          <a:xfrm>
            <a:off x="7752721" y="3752785"/>
            <a:ext cx="4661862" cy="276999"/>
          </a:xfrm>
          <a:prstGeom prst="rect">
            <a:avLst/>
          </a:prstGeom>
          <a:noFill/>
        </p:spPr>
        <p:txBody>
          <a:bodyPr wrap="square">
            <a:spAutoFit/>
          </a:bodyPr>
          <a:lstStyle/>
          <a:p>
            <a:pPr algn="ctr"/>
            <a:r>
              <a:rPr lang="en-US" sz="1200" dirty="0"/>
              <a:t>Post-deployment low conductance regolith contact</a:t>
            </a:r>
          </a:p>
        </p:txBody>
      </p:sp>
      <p:cxnSp>
        <p:nvCxnSpPr>
          <p:cNvPr id="39" name="Straight Arrow Connector 38">
            <a:extLst>
              <a:ext uri="{FF2B5EF4-FFF2-40B4-BE49-F238E27FC236}">
                <a16:creationId xmlns:a16="http://schemas.microsoft.com/office/drawing/2014/main" id="{3C5BD5B4-62DE-8928-6248-D1FB5BA31CCB}"/>
              </a:ext>
            </a:extLst>
          </p:cNvPr>
          <p:cNvCxnSpPr>
            <a:cxnSpLocks/>
          </p:cNvCxnSpPr>
          <p:nvPr/>
        </p:nvCxnSpPr>
        <p:spPr bwMode="auto">
          <a:xfrm flipH="1" flipV="1">
            <a:off x="7294784" y="4318867"/>
            <a:ext cx="1118638" cy="375602"/>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812554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05399E3C-2297-45C7-B86A-0775E622A589}"/>
              </a:ext>
            </a:extLst>
          </p:cNvPr>
          <p:cNvGraphicFramePr>
            <a:graphicFrameLocks/>
          </p:cNvGraphicFramePr>
          <p:nvPr/>
        </p:nvGraphicFramePr>
        <p:xfrm>
          <a:off x="4867197" y="1088890"/>
          <a:ext cx="7324803" cy="494996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EB045003-01BA-21DA-5B07-5FFDEF2B9647}"/>
              </a:ext>
            </a:extLst>
          </p:cNvPr>
          <p:cNvSpPr>
            <a:spLocks noGrp="1"/>
          </p:cNvSpPr>
          <p:nvPr>
            <p:ph type="sldNum" sz="quarter" idx="10"/>
          </p:nvPr>
        </p:nvSpPr>
        <p:spPr/>
        <p:txBody>
          <a:bodyPr/>
          <a:lstStyle/>
          <a:p>
            <a:pPr>
              <a:defRPr/>
            </a:pPr>
            <a:fld id="{5E249F5E-BD16-4F68-BCA4-33369FC9D61D}" type="slidenum">
              <a:rPr lang="en-US" altLang="en-US" smtClean="0"/>
              <a:pPr>
                <a:defRPr/>
              </a:pPr>
              <a:t>9</a:t>
            </a:fld>
            <a:endParaRPr lang="en-US" altLang="en-US"/>
          </a:p>
        </p:txBody>
      </p:sp>
      <p:sp>
        <p:nvSpPr>
          <p:cNvPr id="4" name="Title 3">
            <a:extLst>
              <a:ext uri="{FF2B5EF4-FFF2-40B4-BE49-F238E27FC236}">
                <a16:creationId xmlns:a16="http://schemas.microsoft.com/office/drawing/2014/main" id="{03018AA4-2C1D-BC62-7B76-C4715553EF08}"/>
              </a:ext>
            </a:extLst>
          </p:cNvPr>
          <p:cNvSpPr>
            <a:spLocks noGrp="1"/>
          </p:cNvSpPr>
          <p:nvPr>
            <p:ph type="title"/>
          </p:nvPr>
        </p:nvSpPr>
        <p:spPr/>
        <p:txBody>
          <a:bodyPr/>
          <a:lstStyle/>
          <a:p>
            <a:r>
              <a:rPr lang="en-US"/>
              <a:t>Transient Heat Loads</a:t>
            </a:r>
            <a:endParaRPr lang="en-US" sz="2000"/>
          </a:p>
        </p:txBody>
      </p:sp>
      <p:sp>
        <p:nvSpPr>
          <p:cNvPr id="7" name="Content Placeholder 6">
            <a:extLst>
              <a:ext uri="{FF2B5EF4-FFF2-40B4-BE49-F238E27FC236}">
                <a16:creationId xmlns:a16="http://schemas.microsoft.com/office/drawing/2014/main" id="{D91B8322-8487-47AA-1F15-418027A9609B}"/>
              </a:ext>
            </a:extLst>
          </p:cNvPr>
          <p:cNvSpPr>
            <a:spLocks noGrp="1"/>
          </p:cNvSpPr>
          <p:nvPr>
            <p:ph idx="1"/>
          </p:nvPr>
        </p:nvSpPr>
        <p:spPr>
          <a:xfrm>
            <a:off x="423333" y="1088891"/>
            <a:ext cx="4521529" cy="4532262"/>
          </a:xfrm>
        </p:spPr>
        <p:txBody>
          <a:bodyPr/>
          <a:lstStyle/>
          <a:p>
            <a:r>
              <a:rPr lang="en-US"/>
              <a:t>Transient cases combine heat loads</a:t>
            </a:r>
          </a:p>
          <a:p>
            <a:r>
              <a:rPr lang="en-US"/>
              <a:t>CBE Hibernation mode       at night</a:t>
            </a:r>
          </a:p>
          <a:p>
            <a:r>
              <a:rPr lang="en-US"/>
              <a:t>MEV Solar Array charging       during the day</a:t>
            </a:r>
          </a:p>
          <a:p>
            <a:r>
              <a:rPr lang="en-US"/>
              <a:t>CBE/MEV 10 min. data download from HMS to PROC every 24 hours      ,</a:t>
            </a:r>
          </a:p>
          <a:p>
            <a:r>
              <a:rPr lang="en-US"/>
              <a:t>3 hour comms       once a lunation	</a:t>
            </a:r>
          </a:p>
          <a:p>
            <a:pPr lvl="1"/>
            <a:r>
              <a:rPr lang="en-US"/>
              <a:t>Additional comms events are optional and not shown</a:t>
            </a:r>
          </a:p>
        </p:txBody>
      </p:sp>
      <p:sp>
        <p:nvSpPr>
          <p:cNvPr id="9" name="Oval 8">
            <a:extLst>
              <a:ext uri="{FF2B5EF4-FFF2-40B4-BE49-F238E27FC236}">
                <a16:creationId xmlns:a16="http://schemas.microsoft.com/office/drawing/2014/main" id="{F682807C-11C1-3C26-51AF-CD12769A4020}"/>
              </a:ext>
            </a:extLst>
          </p:cNvPr>
          <p:cNvSpPr/>
          <p:nvPr/>
        </p:nvSpPr>
        <p:spPr bwMode="auto">
          <a:xfrm>
            <a:off x="10573285" y="4565177"/>
            <a:ext cx="182880" cy="182880"/>
          </a:xfrm>
          <a:prstGeom prst="ellips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900">
                <a:solidFill>
                  <a:srgbClr val="000000"/>
                </a:solidFill>
                <a:latin typeface="Arial" charset="0"/>
                <a:ea typeface="ＭＳ Ｐゴシック" charset="0"/>
                <a:cs typeface="ＭＳ Ｐゴシック" charset="0"/>
              </a:rPr>
              <a:t>12</a:t>
            </a:r>
            <a:endParaRPr kumimoji="0" lang="en-US" sz="9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3" name="Oval 12">
            <a:extLst>
              <a:ext uri="{FF2B5EF4-FFF2-40B4-BE49-F238E27FC236}">
                <a16:creationId xmlns:a16="http://schemas.microsoft.com/office/drawing/2014/main" id="{937676EA-25FA-C5FE-F62F-939F829AC277}"/>
              </a:ext>
            </a:extLst>
          </p:cNvPr>
          <p:cNvSpPr/>
          <p:nvPr/>
        </p:nvSpPr>
        <p:spPr bwMode="auto">
          <a:xfrm>
            <a:off x="8066843" y="1956487"/>
            <a:ext cx="182880" cy="182880"/>
          </a:xfrm>
          <a:prstGeom prst="ellips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900">
                <a:solidFill>
                  <a:srgbClr val="000000"/>
                </a:solidFill>
                <a:latin typeface="Arial" charset="0"/>
                <a:ea typeface="ＭＳ Ｐゴシック" charset="0"/>
                <a:cs typeface="ＭＳ Ｐゴシック" charset="0"/>
              </a:rPr>
              <a:t>6</a:t>
            </a:r>
            <a:endParaRPr kumimoji="0" lang="en-US" sz="9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5" name="Rectangle 14">
            <a:extLst>
              <a:ext uri="{FF2B5EF4-FFF2-40B4-BE49-F238E27FC236}">
                <a16:creationId xmlns:a16="http://schemas.microsoft.com/office/drawing/2014/main" id="{39AD33C8-B710-DC74-54F1-6C3D870F5131}"/>
              </a:ext>
            </a:extLst>
          </p:cNvPr>
          <p:cNvSpPr/>
          <p:nvPr/>
        </p:nvSpPr>
        <p:spPr bwMode="auto">
          <a:xfrm>
            <a:off x="5629275" y="1774824"/>
            <a:ext cx="1577028" cy="3440113"/>
          </a:xfrm>
          <a:prstGeom prst="rect">
            <a:avLst/>
          </a:prstGeom>
          <a:solidFill>
            <a:schemeClr val="bg1">
              <a:lumMod val="65000"/>
              <a:alpha val="4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0"/>
                <a:cs typeface="ＭＳ Ｐゴシック" charset="0"/>
              </a:rPr>
              <a:t>Night</a:t>
            </a:r>
          </a:p>
        </p:txBody>
      </p:sp>
      <p:sp>
        <p:nvSpPr>
          <p:cNvPr id="16" name="Rectangle 15">
            <a:extLst>
              <a:ext uri="{FF2B5EF4-FFF2-40B4-BE49-F238E27FC236}">
                <a16:creationId xmlns:a16="http://schemas.microsoft.com/office/drawing/2014/main" id="{2B1D226C-9ACA-0324-1A83-1E6D778C8FD3}"/>
              </a:ext>
            </a:extLst>
          </p:cNvPr>
          <p:cNvSpPr/>
          <p:nvPr/>
        </p:nvSpPr>
        <p:spPr bwMode="auto">
          <a:xfrm>
            <a:off x="10364753" y="1774824"/>
            <a:ext cx="1577028" cy="3440113"/>
          </a:xfrm>
          <a:prstGeom prst="rect">
            <a:avLst/>
          </a:prstGeom>
          <a:solidFill>
            <a:schemeClr val="bg1">
              <a:lumMod val="65000"/>
              <a:alpha val="4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0"/>
                <a:cs typeface="ＭＳ Ｐゴシック" charset="0"/>
              </a:rPr>
              <a:t>Night</a:t>
            </a:r>
          </a:p>
        </p:txBody>
      </p:sp>
      <p:pic>
        <p:nvPicPr>
          <p:cNvPr id="2" name="Picture 1" descr="Graphical user interface&#10;&#10;Description automatically generated">
            <a:extLst>
              <a:ext uri="{FF2B5EF4-FFF2-40B4-BE49-F238E27FC236}">
                <a16:creationId xmlns:a16="http://schemas.microsoft.com/office/drawing/2014/main" id="{D132B3D5-018D-484A-44BB-4B89CFF50B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0038" y="4074059"/>
            <a:ext cx="4443864" cy="1825933"/>
          </a:xfrm>
          <a:prstGeom prst="rect">
            <a:avLst/>
          </a:prstGeom>
        </p:spPr>
      </p:pic>
      <p:sp>
        <p:nvSpPr>
          <p:cNvPr id="8" name="TextBox 7">
            <a:extLst>
              <a:ext uri="{FF2B5EF4-FFF2-40B4-BE49-F238E27FC236}">
                <a16:creationId xmlns:a16="http://schemas.microsoft.com/office/drawing/2014/main" id="{0D1EFDCF-E400-539F-94A3-B365126F9FD2}"/>
              </a:ext>
            </a:extLst>
          </p:cNvPr>
          <p:cNvSpPr txBox="1"/>
          <p:nvPr/>
        </p:nvSpPr>
        <p:spPr>
          <a:xfrm>
            <a:off x="7206303" y="1770927"/>
            <a:ext cx="3170881" cy="276999"/>
          </a:xfrm>
          <a:prstGeom prst="rect">
            <a:avLst/>
          </a:prstGeom>
          <a:noFill/>
        </p:spPr>
        <p:txBody>
          <a:bodyPr wrap="square">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0"/>
                <a:cs typeface="ＭＳ Ｐゴシック" charset="0"/>
              </a:rPr>
              <a:t>Day</a:t>
            </a:r>
          </a:p>
        </p:txBody>
      </p:sp>
      <p:sp>
        <p:nvSpPr>
          <p:cNvPr id="11" name="TextBox 10">
            <a:extLst>
              <a:ext uri="{FF2B5EF4-FFF2-40B4-BE49-F238E27FC236}">
                <a16:creationId xmlns:a16="http://schemas.microsoft.com/office/drawing/2014/main" id="{07B63212-975E-D62D-B819-06C8667DDDC2}"/>
              </a:ext>
            </a:extLst>
          </p:cNvPr>
          <p:cNvSpPr txBox="1"/>
          <p:nvPr/>
        </p:nvSpPr>
        <p:spPr>
          <a:xfrm>
            <a:off x="8224193" y="1932511"/>
            <a:ext cx="3170881" cy="230832"/>
          </a:xfrm>
          <a:prstGeom prst="rect">
            <a:avLst/>
          </a:prstGeom>
          <a:noFill/>
        </p:spPr>
        <p:txBody>
          <a:bodyPr wrap="square">
            <a:spAutoFit/>
          </a:bodyPr>
          <a:lstStyle/>
          <a:p>
            <a:pPr marL="0" marR="0" indent="0" algn="l" defTabSz="914400" rtl="0" eaLnBrk="0" fontAlgn="base" latinLnBrk="0" hangingPunct="0">
              <a:lnSpc>
                <a:spcPct val="100000"/>
              </a:lnSpc>
              <a:spcBef>
                <a:spcPct val="0"/>
              </a:spcBef>
              <a:spcAft>
                <a:spcPct val="0"/>
              </a:spcAft>
              <a:buClrTx/>
              <a:buSzTx/>
              <a:buFontTx/>
              <a:buNone/>
              <a:tabLst/>
            </a:pPr>
            <a:r>
              <a:rPr lang="en-US" sz="900">
                <a:solidFill>
                  <a:srgbClr val="000000"/>
                </a:solidFill>
                <a:latin typeface="Arial" charset="0"/>
                <a:ea typeface="ＭＳ Ｐゴシック" charset="0"/>
                <a:cs typeface="ＭＳ Ｐゴシック" charset="0"/>
              </a:rPr>
              <a:t>3</a:t>
            </a:r>
            <a:r>
              <a:rPr kumimoji="0" lang="en-US" sz="900" b="0" i="0" u="none" strike="noStrike" cap="none" normalizeH="0" baseline="0">
                <a:ln>
                  <a:noFill/>
                </a:ln>
                <a:solidFill>
                  <a:srgbClr val="000000"/>
                </a:solidFill>
                <a:effectLst/>
                <a:latin typeface="Arial" charset="0"/>
                <a:ea typeface="ＭＳ Ｐゴシック" charset="0"/>
                <a:cs typeface="ＭＳ Ｐゴシック" charset="0"/>
              </a:rPr>
              <a:t>-hr Comms</a:t>
            </a:r>
          </a:p>
        </p:txBody>
      </p:sp>
      <p:grpSp>
        <p:nvGrpSpPr>
          <p:cNvPr id="18" name="Group 17">
            <a:extLst>
              <a:ext uri="{FF2B5EF4-FFF2-40B4-BE49-F238E27FC236}">
                <a16:creationId xmlns:a16="http://schemas.microsoft.com/office/drawing/2014/main" id="{954AFC48-2836-CBED-32B9-25F759EAF2FD}"/>
              </a:ext>
            </a:extLst>
          </p:cNvPr>
          <p:cNvGrpSpPr/>
          <p:nvPr/>
        </p:nvGrpSpPr>
        <p:grpSpPr>
          <a:xfrm>
            <a:off x="8354086" y="4463826"/>
            <a:ext cx="3317981" cy="230832"/>
            <a:chOff x="7329387" y="3823399"/>
            <a:chExt cx="3317981" cy="230832"/>
          </a:xfrm>
        </p:grpSpPr>
        <p:sp>
          <p:nvSpPr>
            <p:cNvPr id="14" name="Oval 13">
              <a:extLst>
                <a:ext uri="{FF2B5EF4-FFF2-40B4-BE49-F238E27FC236}">
                  <a16:creationId xmlns:a16="http://schemas.microsoft.com/office/drawing/2014/main" id="{7D272061-EB57-4AF9-0BE4-D5BF4D430D34}"/>
                </a:ext>
              </a:extLst>
            </p:cNvPr>
            <p:cNvSpPr/>
            <p:nvPr/>
          </p:nvSpPr>
          <p:spPr bwMode="auto">
            <a:xfrm>
              <a:off x="7329387" y="3847375"/>
              <a:ext cx="182880" cy="182880"/>
            </a:xfrm>
            <a:prstGeom prst="ellips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900">
                  <a:solidFill>
                    <a:srgbClr val="000000"/>
                  </a:solidFill>
                  <a:latin typeface="Arial" charset="0"/>
                  <a:ea typeface="ＭＳ Ｐゴシック" charset="0"/>
                  <a:cs typeface="ＭＳ Ｐゴシック" charset="0"/>
                </a:rPr>
                <a:t>11</a:t>
              </a:r>
              <a:endParaRPr kumimoji="0" lang="en-US" sz="9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7" name="TextBox 16">
              <a:extLst>
                <a:ext uri="{FF2B5EF4-FFF2-40B4-BE49-F238E27FC236}">
                  <a16:creationId xmlns:a16="http://schemas.microsoft.com/office/drawing/2014/main" id="{E852FE11-91CB-B3A5-D3FB-A7798CAF5A76}"/>
                </a:ext>
              </a:extLst>
            </p:cNvPr>
            <p:cNvSpPr txBox="1"/>
            <p:nvPr/>
          </p:nvSpPr>
          <p:spPr>
            <a:xfrm>
              <a:off x="7476487" y="3823399"/>
              <a:ext cx="3170881" cy="230832"/>
            </a:xfrm>
            <a:prstGeom prst="rect">
              <a:avLst/>
            </a:prstGeom>
            <a:noFill/>
          </p:spPr>
          <p:txBody>
            <a:bodyPr wrap="square">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charset="0"/>
                  <a:ea typeface="ＭＳ Ｐゴシック" charset="0"/>
                  <a:cs typeface="ＭＳ Ｐゴシック" charset="0"/>
                </a:rPr>
                <a:t>Daytime PROC Session</a:t>
              </a:r>
            </a:p>
          </p:txBody>
        </p:sp>
      </p:grpSp>
      <p:grpSp>
        <p:nvGrpSpPr>
          <p:cNvPr id="20" name="Group 19">
            <a:extLst>
              <a:ext uri="{FF2B5EF4-FFF2-40B4-BE49-F238E27FC236}">
                <a16:creationId xmlns:a16="http://schemas.microsoft.com/office/drawing/2014/main" id="{E9B80CBE-0482-785D-3688-FF59DB1EFF42}"/>
              </a:ext>
            </a:extLst>
          </p:cNvPr>
          <p:cNvGrpSpPr/>
          <p:nvPr/>
        </p:nvGrpSpPr>
        <p:grpSpPr>
          <a:xfrm>
            <a:off x="7362253" y="4996093"/>
            <a:ext cx="3305488" cy="230832"/>
            <a:chOff x="7362253" y="4996093"/>
            <a:chExt cx="3305488" cy="230832"/>
          </a:xfrm>
        </p:grpSpPr>
        <p:sp>
          <p:nvSpPr>
            <p:cNvPr id="10" name="Oval 9">
              <a:extLst>
                <a:ext uri="{FF2B5EF4-FFF2-40B4-BE49-F238E27FC236}">
                  <a16:creationId xmlns:a16="http://schemas.microsoft.com/office/drawing/2014/main" id="{6FD8666A-5990-BE73-8D2C-B03029DCC539}"/>
                </a:ext>
              </a:extLst>
            </p:cNvPr>
            <p:cNvSpPr/>
            <p:nvPr/>
          </p:nvSpPr>
          <p:spPr bwMode="auto">
            <a:xfrm>
              <a:off x="7362253" y="5022190"/>
              <a:ext cx="182880" cy="182880"/>
            </a:xfrm>
            <a:prstGeom prst="ellips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900">
                  <a:solidFill>
                    <a:srgbClr val="000000"/>
                  </a:solidFill>
                  <a:latin typeface="Arial" charset="0"/>
                  <a:ea typeface="ＭＳ Ｐゴシック" charset="0"/>
                  <a:cs typeface="ＭＳ Ｐゴシック" charset="0"/>
                </a:rPr>
                <a:t>10</a:t>
              </a:r>
              <a:endParaRPr kumimoji="0" lang="en-US" sz="9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9" name="TextBox 18">
              <a:extLst>
                <a:ext uri="{FF2B5EF4-FFF2-40B4-BE49-F238E27FC236}">
                  <a16:creationId xmlns:a16="http://schemas.microsoft.com/office/drawing/2014/main" id="{1D89D530-7164-D24C-FBFB-946623A1A14F}"/>
                </a:ext>
              </a:extLst>
            </p:cNvPr>
            <p:cNvSpPr txBox="1"/>
            <p:nvPr/>
          </p:nvSpPr>
          <p:spPr>
            <a:xfrm>
              <a:off x="7496860" y="4996093"/>
              <a:ext cx="3170881" cy="230832"/>
            </a:xfrm>
            <a:prstGeom prst="rect">
              <a:avLst/>
            </a:prstGeom>
            <a:noFill/>
          </p:spPr>
          <p:txBody>
            <a:bodyPr wrap="square">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charset="0"/>
                  <a:ea typeface="ＭＳ Ｐゴシック" charset="0"/>
                  <a:cs typeface="ＭＳ Ｐゴシック" charset="0"/>
                </a:rPr>
                <a:t>Daytime Hibernation + EPS</a:t>
              </a:r>
            </a:p>
          </p:txBody>
        </p:sp>
      </p:grpSp>
      <p:sp>
        <p:nvSpPr>
          <p:cNvPr id="21" name="TextBox 20">
            <a:extLst>
              <a:ext uri="{FF2B5EF4-FFF2-40B4-BE49-F238E27FC236}">
                <a16:creationId xmlns:a16="http://schemas.microsoft.com/office/drawing/2014/main" id="{48F11065-7A76-26EA-0678-1A7D9681E3E5}"/>
              </a:ext>
            </a:extLst>
          </p:cNvPr>
          <p:cNvSpPr txBox="1"/>
          <p:nvPr/>
        </p:nvSpPr>
        <p:spPr>
          <a:xfrm>
            <a:off x="10704609" y="4549889"/>
            <a:ext cx="1487391" cy="230832"/>
          </a:xfrm>
          <a:prstGeom prst="rect">
            <a:avLst/>
          </a:prstGeom>
          <a:noFill/>
        </p:spPr>
        <p:txBody>
          <a:bodyPr wrap="square">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charset="0"/>
                <a:ea typeface="ＭＳ Ｐゴシック" charset="0"/>
                <a:cs typeface="ＭＳ Ｐゴシック" charset="0"/>
              </a:rPr>
              <a:t>Nighttime PROC Session</a:t>
            </a:r>
          </a:p>
        </p:txBody>
      </p:sp>
      <p:sp>
        <p:nvSpPr>
          <p:cNvPr id="23" name="Oval 22">
            <a:extLst>
              <a:ext uri="{FF2B5EF4-FFF2-40B4-BE49-F238E27FC236}">
                <a16:creationId xmlns:a16="http://schemas.microsoft.com/office/drawing/2014/main" id="{0A61EC97-9930-447D-5658-87785969D65B}"/>
              </a:ext>
            </a:extLst>
          </p:cNvPr>
          <p:cNvSpPr/>
          <p:nvPr/>
        </p:nvSpPr>
        <p:spPr bwMode="auto">
          <a:xfrm>
            <a:off x="3146672" y="1454209"/>
            <a:ext cx="274320" cy="274320"/>
          </a:xfrm>
          <a:prstGeom prst="ellips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charset="0"/>
                <a:ea typeface="ＭＳ Ｐゴシック" charset="0"/>
                <a:cs typeface="ＭＳ Ｐゴシック" charset="0"/>
              </a:rPr>
              <a:t>3</a:t>
            </a:r>
          </a:p>
        </p:txBody>
      </p:sp>
      <p:sp>
        <p:nvSpPr>
          <p:cNvPr id="25" name="Oval 24">
            <a:extLst>
              <a:ext uri="{FF2B5EF4-FFF2-40B4-BE49-F238E27FC236}">
                <a16:creationId xmlns:a16="http://schemas.microsoft.com/office/drawing/2014/main" id="{53C953CE-4980-7518-DCF2-DF9663EBAD73}"/>
              </a:ext>
            </a:extLst>
          </p:cNvPr>
          <p:cNvSpPr/>
          <p:nvPr/>
        </p:nvSpPr>
        <p:spPr bwMode="auto">
          <a:xfrm>
            <a:off x="3454217" y="1785037"/>
            <a:ext cx="274320" cy="274320"/>
          </a:xfrm>
          <a:prstGeom prst="ellips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100">
                <a:solidFill>
                  <a:srgbClr val="000000"/>
                </a:solidFill>
                <a:latin typeface="Arial" charset="0"/>
                <a:ea typeface="ＭＳ Ｐゴシック" charset="0"/>
                <a:cs typeface="ＭＳ Ｐゴシック" charset="0"/>
              </a:rPr>
              <a:t>10</a:t>
            </a:r>
            <a:endParaRPr kumimoji="0" lang="en-US" sz="11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6" name="Oval 25">
            <a:extLst>
              <a:ext uri="{FF2B5EF4-FFF2-40B4-BE49-F238E27FC236}">
                <a16:creationId xmlns:a16="http://schemas.microsoft.com/office/drawing/2014/main" id="{44E08EDD-0EC7-E2DF-05B4-BAC98E0C266B}"/>
              </a:ext>
            </a:extLst>
          </p:cNvPr>
          <p:cNvSpPr/>
          <p:nvPr/>
        </p:nvSpPr>
        <p:spPr bwMode="auto">
          <a:xfrm>
            <a:off x="3783849" y="2670862"/>
            <a:ext cx="274320" cy="274320"/>
          </a:xfrm>
          <a:prstGeom prst="ellips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100">
                <a:solidFill>
                  <a:srgbClr val="000000"/>
                </a:solidFill>
                <a:latin typeface="Arial" charset="0"/>
                <a:ea typeface="ＭＳ Ｐゴシック" charset="0"/>
                <a:cs typeface="ＭＳ Ｐゴシック" charset="0"/>
              </a:rPr>
              <a:t>12</a:t>
            </a:r>
            <a:endParaRPr kumimoji="0" lang="en-US" sz="11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7" name="Oval 26">
            <a:extLst>
              <a:ext uri="{FF2B5EF4-FFF2-40B4-BE49-F238E27FC236}">
                <a16:creationId xmlns:a16="http://schemas.microsoft.com/office/drawing/2014/main" id="{C6AC6827-154B-C18A-0DDA-E3F09EAA79DD}"/>
              </a:ext>
            </a:extLst>
          </p:cNvPr>
          <p:cNvSpPr/>
          <p:nvPr/>
        </p:nvSpPr>
        <p:spPr bwMode="auto">
          <a:xfrm>
            <a:off x="4207172" y="2670862"/>
            <a:ext cx="274320" cy="274320"/>
          </a:xfrm>
          <a:prstGeom prst="ellips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100">
                <a:solidFill>
                  <a:srgbClr val="000000"/>
                </a:solidFill>
                <a:latin typeface="Arial" charset="0"/>
                <a:ea typeface="ＭＳ Ｐゴシック" charset="0"/>
                <a:cs typeface="ＭＳ Ｐゴシック" charset="0"/>
              </a:rPr>
              <a:t>11</a:t>
            </a:r>
            <a:endParaRPr kumimoji="0" lang="en-US" sz="11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8" name="Oval 27">
            <a:extLst>
              <a:ext uri="{FF2B5EF4-FFF2-40B4-BE49-F238E27FC236}">
                <a16:creationId xmlns:a16="http://schemas.microsoft.com/office/drawing/2014/main" id="{16E932C3-3F1B-1AB5-17B3-4BB91A3DC284}"/>
              </a:ext>
            </a:extLst>
          </p:cNvPr>
          <p:cNvSpPr/>
          <p:nvPr/>
        </p:nvSpPr>
        <p:spPr bwMode="auto">
          <a:xfrm>
            <a:off x="2244542" y="2985187"/>
            <a:ext cx="274320" cy="274320"/>
          </a:xfrm>
          <a:prstGeom prst="ellips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charset="0"/>
                <a:ea typeface="ＭＳ Ｐゴシック" charset="0"/>
                <a:cs typeface="ＭＳ Ｐゴシック" charset="0"/>
              </a:rPr>
              <a:t>6</a:t>
            </a:r>
          </a:p>
        </p:txBody>
      </p:sp>
      <p:grpSp>
        <p:nvGrpSpPr>
          <p:cNvPr id="29" name="Group 28">
            <a:extLst>
              <a:ext uri="{FF2B5EF4-FFF2-40B4-BE49-F238E27FC236}">
                <a16:creationId xmlns:a16="http://schemas.microsoft.com/office/drawing/2014/main" id="{D6018624-5B7C-2815-4FD3-015278224C04}"/>
              </a:ext>
            </a:extLst>
          </p:cNvPr>
          <p:cNvGrpSpPr/>
          <p:nvPr/>
        </p:nvGrpSpPr>
        <p:grpSpPr>
          <a:xfrm>
            <a:off x="10545330" y="5168782"/>
            <a:ext cx="1470601" cy="230832"/>
            <a:chOff x="10441361" y="5111509"/>
            <a:chExt cx="1470601" cy="230832"/>
          </a:xfrm>
        </p:grpSpPr>
        <p:sp>
          <p:nvSpPr>
            <p:cNvPr id="12" name="Oval 11">
              <a:extLst>
                <a:ext uri="{FF2B5EF4-FFF2-40B4-BE49-F238E27FC236}">
                  <a16:creationId xmlns:a16="http://schemas.microsoft.com/office/drawing/2014/main" id="{8787B812-5CB4-929C-3638-B820639DD4AE}"/>
                </a:ext>
              </a:extLst>
            </p:cNvPr>
            <p:cNvSpPr/>
            <p:nvPr/>
          </p:nvSpPr>
          <p:spPr bwMode="auto">
            <a:xfrm>
              <a:off x="10441361" y="5135486"/>
              <a:ext cx="182880" cy="182880"/>
            </a:xfrm>
            <a:prstGeom prst="ellips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charset="0"/>
                  <a:ea typeface="ＭＳ Ｐゴシック" charset="0"/>
                  <a:cs typeface="ＭＳ Ｐゴシック" charset="0"/>
                </a:rPr>
                <a:t>3</a:t>
              </a:r>
            </a:p>
          </p:txBody>
        </p:sp>
        <p:sp>
          <p:nvSpPr>
            <p:cNvPr id="22" name="TextBox 21">
              <a:extLst>
                <a:ext uri="{FF2B5EF4-FFF2-40B4-BE49-F238E27FC236}">
                  <a16:creationId xmlns:a16="http://schemas.microsoft.com/office/drawing/2014/main" id="{11E99B07-BD3B-0847-0490-11A35C71D6C5}"/>
                </a:ext>
              </a:extLst>
            </p:cNvPr>
            <p:cNvSpPr txBox="1"/>
            <p:nvPr/>
          </p:nvSpPr>
          <p:spPr>
            <a:xfrm>
              <a:off x="10573285" y="5111509"/>
              <a:ext cx="1338677" cy="230832"/>
            </a:xfrm>
            <a:prstGeom prst="rect">
              <a:avLst/>
            </a:prstGeom>
            <a:noFill/>
          </p:spPr>
          <p:txBody>
            <a:bodyPr wrap="square">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charset="0"/>
                  <a:ea typeface="ＭＳ Ｐゴシック" charset="0"/>
                  <a:cs typeface="ＭＳ Ｐゴシック" charset="0"/>
                </a:rPr>
                <a:t>Nighttime Hibernation</a:t>
              </a:r>
            </a:p>
          </p:txBody>
        </p:sp>
      </p:grpSp>
    </p:spTree>
    <p:extLst>
      <p:ext uri="{BB962C8B-B14F-4D97-AF65-F5344CB8AC3E}">
        <p14:creationId xmlns:p14="http://schemas.microsoft.com/office/powerpoint/2010/main" val="2703835647"/>
      </p:ext>
    </p:extLst>
  </p:cSld>
  <p:clrMapOvr>
    <a:masterClrMapping/>
  </p:clrMapOvr>
</p:sld>
</file>

<file path=ppt/theme/theme1.xml><?xml version="1.0" encoding="utf-8"?>
<a:theme xmlns:a="http://schemas.openxmlformats.org/drawingml/2006/main" name="1_Blank Present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B630C61668F74FB536775A93EDC46E" ma:contentTypeVersion="15" ma:contentTypeDescription="Create a new document." ma:contentTypeScope="" ma:versionID="a7037d7b3eb8e8f177c8e14450dde291">
  <xsd:schema xmlns:xsd="http://www.w3.org/2001/XMLSchema" xmlns:xs="http://www.w3.org/2001/XMLSchema" xmlns:p="http://schemas.microsoft.com/office/2006/metadata/properties" xmlns:ns2="d552ae1d-bdbe-4e17-87e1-c00ef870e024" xmlns:ns3="a3142f6b-454a-43da-9d92-e62c459f4489" targetNamespace="http://schemas.microsoft.com/office/2006/metadata/properties" ma:root="true" ma:fieldsID="a31ac60e883a2cb9f38089fad6a257a3" ns2:_="" ns3:_="">
    <xsd:import namespace="d552ae1d-bdbe-4e17-87e1-c00ef870e024"/>
    <xsd:import namespace="a3142f6b-454a-43da-9d92-e62c459f448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52ae1d-bdbe-4e17-87e1-c00ef870e0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3142f6b-454a-43da-9d92-e62c459f4489"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2ee8d44-ff5f-489d-b78f-3a9b8e9cd595}" ma:internalName="TaxCatchAll" ma:showField="CatchAllData" ma:web="a3142f6b-454a-43da-9d92-e62c459f4489">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3142f6b-454a-43da-9d92-e62c459f4489" xsi:nil="true"/>
    <lcf76f155ced4ddcb4097134ff3c332f xmlns="d552ae1d-bdbe-4e17-87e1-c00ef870e02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ED74F47-321A-49B7-94EE-91B67310F6F5}">
  <ds:schemaRefs>
    <ds:schemaRef ds:uri="a3142f6b-454a-43da-9d92-e62c459f4489"/>
    <ds:schemaRef ds:uri="d552ae1d-bdbe-4e17-87e1-c00ef870e02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C7EB4F3-FCA9-40DC-9B7C-4C904FF6B902}">
  <ds:schemaRefs>
    <ds:schemaRef ds:uri="http://schemas.microsoft.com/sharepoint/v3/contenttype/forms"/>
  </ds:schemaRefs>
</ds:datastoreItem>
</file>

<file path=customXml/itemProps3.xml><?xml version="1.0" encoding="utf-8"?>
<ds:datastoreItem xmlns:ds="http://schemas.openxmlformats.org/officeDocument/2006/customXml" ds:itemID="{6A25D28D-14B9-435C-A3F8-140737FC05E4}">
  <ds:schemaRefs>
    <ds:schemaRef ds:uri="a3142f6b-454a-43da-9d92-e62c459f4489"/>
    <ds:schemaRef ds:uri="http://purl.org/dc/elements/1.1/"/>
    <ds:schemaRef ds:uri="http://schemas.microsoft.com/office/2006/documentManagement/types"/>
    <ds:schemaRef ds:uri="http://schemas.microsoft.com/office/infopath/2007/PartnerControls"/>
    <ds:schemaRef ds:uri="http://www.w3.org/XML/1998/namespace"/>
    <ds:schemaRef ds:uri="d552ae1d-bdbe-4e17-87e1-c00ef870e024"/>
    <ds:schemaRef ds:uri="http://schemas.openxmlformats.org/package/2006/metadata/core-properties"/>
    <ds:schemaRef ds:uri="http://schemas.microsoft.com/office/2006/metadata/properties"/>
    <ds:schemaRef ds:uri="http://purl.org/dc/dcmitype/"/>
    <ds:schemaRef ds:uri="http://purl.org/dc/terms/"/>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
  <TotalTime>2374</TotalTime>
  <Words>2130</Words>
  <Application>Microsoft Office PowerPoint</Application>
  <PresentationFormat>Widescreen</PresentationFormat>
  <Paragraphs>615</Paragraphs>
  <Slides>16</Slides>
  <Notes>8</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Arial (Headings)</vt:lpstr>
      <vt:lpstr>Calibri</vt:lpstr>
      <vt:lpstr>Cambria Math</vt:lpstr>
      <vt:lpstr>Roboto</vt:lpstr>
      <vt:lpstr>Times New Roman</vt:lpstr>
      <vt:lpstr>TimesNewRomanPS-BoldMT</vt:lpstr>
      <vt:lpstr>Wingdings</vt:lpstr>
      <vt:lpstr>1_Blank Presentation</vt:lpstr>
      <vt:lpstr>PowerPoint Presentation</vt:lpstr>
      <vt:lpstr>Mission Overview</vt:lpstr>
      <vt:lpstr>System Architecture</vt:lpstr>
      <vt:lpstr>Driving Thermal Requirements</vt:lpstr>
      <vt:lpstr>Concept of Operations</vt:lpstr>
      <vt:lpstr>Lunar Surface Thermal Environment</vt:lpstr>
      <vt:lpstr>Thermal Control System</vt:lpstr>
      <vt:lpstr>Surviving the Lunar Night Heat Leak Management</vt:lpstr>
      <vt:lpstr>Transient Heat Loads</vt:lpstr>
      <vt:lpstr>Analysis Case Sets</vt:lpstr>
      <vt:lpstr>Hot Operational Thermal Transient</vt:lpstr>
      <vt:lpstr>Steady State Results</vt:lpstr>
      <vt:lpstr>Lunar night survivability and heater power</vt:lpstr>
      <vt:lpstr>Conclusions</vt:lpstr>
      <vt:lpstr>PowerPoint Presentation</vt:lpstr>
      <vt:lpstr>Acronym List</vt:lpstr>
    </vt:vector>
  </TitlesOfParts>
  <Company>LMIT IS&amp;GS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Maryland Space Business Roundtable</dc:title>
  <dc:creator>NASA ODIN</dc:creator>
  <cp:lastModifiedBy>Rodriguez-ruiz, Juan E. (GSFC-5450)</cp:lastModifiedBy>
  <cp:revision>133</cp:revision>
  <dcterms:created xsi:type="dcterms:W3CDTF">2014-02-12T20:15:05Z</dcterms:created>
  <dcterms:modified xsi:type="dcterms:W3CDTF">2025-08-04T15:42:43Z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0x01010080B630C61668F74FB536775A93EDC46E</vt:lpwstr>
  </property>
  <property fmtid="{D5CDD505-2E9C-101B-9397-08002B2CF9AE}" pid="3" name="MediaServiceImageTags">
    <vt:lpwstr/>
  </property>
</Properties>
</file>