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9" r:id="rId5"/>
  </p:sldMasterIdLst>
  <p:notesMasterIdLst>
    <p:notesMasterId r:id="rId21"/>
  </p:notesMasterIdLst>
  <p:sldIdLst>
    <p:sldId id="369" r:id="rId6"/>
    <p:sldId id="1311" r:id="rId7"/>
    <p:sldId id="307" r:id="rId8"/>
    <p:sldId id="1326" r:id="rId9"/>
    <p:sldId id="1316" r:id="rId10"/>
    <p:sldId id="1318" r:id="rId11"/>
    <p:sldId id="1324" r:id="rId12"/>
    <p:sldId id="1325" r:id="rId13"/>
    <p:sldId id="1319" r:id="rId14"/>
    <p:sldId id="1320" r:id="rId15"/>
    <p:sldId id="1322" r:id="rId16"/>
    <p:sldId id="1323" r:id="rId17"/>
    <p:sldId id="1321" r:id="rId18"/>
    <p:sldId id="321" r:id="rId19"/>
    <p:sldId id="1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56277A-A24C-E6E8-0CF5-84B54DE63BAE}" name="Kaitlyn Baba" initials="KB" userId="S::kaitlyn@spacelabtech.com::645e997b-7233-4528-b51b-c0c4408be719" providerId="AD"/>
  <p188:author id="{514AE583-E4AD-B388-CE17-0026FC455880}" name="Christine Escobar" initials="CE" userId="S::chris@spacelabtech.com::0e95a076-afdd-44af-a061-69d0ae28fc98" providerId="AD"/>
  <p188:author id="{F7238590-4995-42C2-5F19-B058308BB054}" name="Skylar Edwards" initials="SE" userId="S::skylar@spacelabtech.com::09b8f224-9c2c-4f72-9d8e-fb9920729e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6B24"/>
    <a:srgbClr val="E78FF9"/>
    <a:srgbClr val="A818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60528-93D5-4A8A-94EB-5687F67A999A}" v="1" dt="2025-07-31T03:06:28.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73168" autoAdjust="0"/>
  </p:normalViewPr>
  <p:slideViewPr>
    <p:cSldViewPr snapToGrid="0">
      <p:cViewPr>
        <p:scale>
          <a:sx n="66" d="100"/>
          <a:sy n="66" d="100"/>
        </p:scale>
        <p:origin x="1166" y="1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0E2E7-5685-45E6-9958-3ED8DECEDCDD}"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F680D-11C9-4FD6-B6FE-8004727D9598}" type="slidenum">
              <a:rPr lang="en-US" smtClean="0"/>
              <a:t>‹#›</a:t>
            </a:fld>
            <a:endParaRPr lang="en-US"/>
          </a:p>
        </p:txBody>
      </p:sp>
    </p:spTree>
    <p:extLst>
      <p:ext uri="{BB962C8B-B14F-4D97-AF65-F5344CB8AC3E}">
        <p14:creationId xmlns:p14="http://schemas.microsoft.com/office/powerpoint/2010/main" val="335095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E6D556-7A43-47FD-B3AC-60635B758AE7}" type="slidenum">
              <a:rPr lang="en-US" smtClean="0"/>
              <a:t>1</a:t>
            </a:fld>
            <a:endParaRPr lang="en-US"/>
          </a:p>
        </p:txBody>
      </p:sp>
    </p:spTree>
    <p:extLst>
      <p:ext uri="{BB962C8B-B14F-4D97-AF65-F5344CB8AC3E}">
        <p14:creationId xmlns:p14="http://schemas.microsoft.com/office/powerpoint/2010/main" val="172720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C8197-30DA-2CD1-A90C-A3C78019B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A9586-E3F9-6BA9-C4F0-DE5D92730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D7129D-7654-3C42-708C-C9CEB9FF1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5533C4-A7E4-7669-A269-CA69664D85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512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04DB-1704-8F8D-2A9F-E25399F6F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544-F97C-796A-5176-DCF170206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E6C9D-6AC8-4EEC-C510-5423EFED99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AFB8D-EA31-1A4B-91CF-2B50E4E4AA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92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1F18-0BDD-40A3-1026-C74856EA2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BF01F-471E-DF26-B00C-7FD1448E7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F712C-0E55-2998-C041-5657C4A77EAB}"/>
              </a:ext>
            </a:extLst>
          </p:cNvPr>
          <p:cNvSpPr>
            <a:spLocks noGrp="1"/>
          </p:cNvSpPr>
          <p:nvPr>
            <p:ph type="body" idx="1"/>
          </p:nvPr>
        </p:nvSpPr>
        <p:spPr/>
        <p:txBody>
          <a:bodyPr/>
          <a:lstStyle/>
          <a:p>
            <a:pPr marL="0" indent="0" algn="just" defTabSz="1122518">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9F55127F-0A4D-CFEC-DAA9-9AB0D37CE6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788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56BC-8407-9C9E-C248-F8D104FD0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A5B3F-2134-3470-5E5B-3A77FB8D3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AEB1E-ECC8-C294-6EA9-4F52A7D7A5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CC2D0-087B-4F44-3FE0-658CEC5800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278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excited to embark on his amazing 3 year journey and can’t wait to share with you our results. </a:t>
            </a:r>
          </a:p>
          <a:p>
            <a:r>
              <a:rPr lang="en-US" dirty="0"/>
              <a:t>15s</a:t>
            </a:r>
          </a:p>
          <a:p>
            <a:endParaRPr lang="en-US" dirty="0"/>
          </a:p>
          <a:p>
            <a:pPr defTabSz="1122518">
              <a:defRPr/>
            </a:pPr>
            <a:r>
              <a:rPr lang="en-US" dirty="0"/>
              <a:t>22:45</a:t>
            </a:r>
            <a:r>
              <a:rPr lang="en-US" dirty="0">
                <a:latin typeface="Times New Roman" panose="02020603050405020304" pitchFamily="18" charset="0"/>
                <a:ea typeface="MS Gothic" panose="020B0609070205080204" pitchFamily="49" charset="-128"/>
                <a:cs typeface="Times New Roman" panose="02020603050405020304" pitchFamily="18" charset="0"/>
              </a:rPr>
              <a:t> total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F3F148-ED51-674A-9DED-FABE47FAFA0F}"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92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E6D556-7A43-47FD-B3AC-60635B758AE7}" type="slidenum">
              <a:rPr lang="en-US" smtClean="0"/>
              <a:t>15</a:t>
            </a:fld>
            <a:endParaRPr lang="en-US"/>
          </a:p>
        </p:txBody>
      </p:sp>
    </p:spTree>
    <p:extLst>
      <p:ext uri="{BB962C8B-B14F-4D97-AF65-F5344CB8AC3E}">
        <p14:creationId xmlns:p14="http://schemas.microsoft.com/office/powerpoint/2010/main" val="148330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786" indent="-350786" algn="just" defTabSz="1122518">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178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F680D-11C9-4FD6-B6FE-8004727D9598}" type="slidenum">
              <a:rPr lang="en-US" smtClean="0"/>
              <a:t>3</a:t>
            </a:fld>
            <a:endParaRPr lang="en-US"/>
          </a:p>
        </p:txBody>
      </p:sp>
    </p:spTree>
    <p:extLst>
      <p:ext uri="{BB962C8B-B14F-4D97-AF65-F5344CB8AC3E}">
        <p14:creationId xmlns:p14="http://schemas.microsoft.com/office/powerpoint/2010/main" val="5649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6E98-5505-28E7-EEFD-01A9F6E9E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6369-DA4C-EF78-B26F-EC8C5CEED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59516-1D4D-0D1A-93F8-3162B316FBE8}"/>
              </a:ext>
            </a:extLst>
          </p:cNvPr>
          <p:cNvSpPr>
            <a:spLocks noGrp="1"/>
          </p:cNvSpPr>
          <p:nvPr>
            <p:ph type="body" idx="1"/>
          </p:nvPr>
        </p:nvSpPr>
        <p:spPr/>
        <p:txBody>
          <a:bodyPr/>
          <a:lstStyle/>
          <a:p>
            <a:pPr marL="0" indent="0" algn="just" defTabSz="1122518">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10E58CDC-10D3-9834-5B61-AC536A8681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002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63BCE-88DA-59BA-F8BB-7372AD174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23A7C-4DD1-2DE5-DACE-B040DF195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F5D2F-CF4B-82DA-9A88-9F3D76E61E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015E89-6087-2C7C-69F9-D30C53FC77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402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A480-48EF-25B9-B445-85180B1E9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256B8-BFC5-B54A-DE21-2020A32EA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D8F1F-5081-4A4C-CC77-931A8A7A5F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57505-0D93-4448-AA19-5BE7E9DB00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087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3F95F-D263-66B9-FA5F-1F70976CB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62986-4DD3-F51B-F7E6-6E0CBB654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41E68-9BBC-8333-0CF5-8E0E817B1E98}"/>
              </a:ext>
            </a:extLst>
          </p:cNvPr>
          <p:cNvSpPr>
            <a:spLocks noGrp="1"/>
          </p:cNvSpPr>
          <p:nvPr>
            <p:ph type="body" idx="1"/>
          </p:nvPr>
        </p:nvSpPr>
        <p:spPr/>
        <p:txBody>
          <a:bodyPr/>
          <a:lstStyle/>
          <a:p>
            <a:pPr marL="350786" indent="-350786" algn="just" defTabSz="1122518">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D67E5F7A-9768-C3D5-0189-B2ED1CD460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299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DD25F-08C5-CDCA-8BBD-4CB7D62D3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229CA-539C-D14B-B873-A8F474870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B6ACB-0A66-A9FE-BD0D-003ABBC46801}"/>
              </a:ext>
            </a:extLst>
          </p:cNvPr>
          <p:cNvSpPr>
            <a:spLocks noGrp="1"/>
          </p:cNvSpPr>
          <p:nvPr>
            <p:ph type="body" idx="1"/>
          </p:nvPr>
        </p:nvSpPr>
        <p:spPr/>
        <p:txBody>
          <a:bodyPr/>
          <a:lstStyle/>
          <a:p>
            <a:pPr marL="350786" indent="-350786" algn="just" defTabSz="1122518">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6D74CB67-B0E7-1A56-BD3A-BB302604A5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093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DB02-7316-11F3-2E6A-6127EDD05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F0D50-ED26-1C89-1A18-41E20F241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FE025-3689-D794-F96D-523661D8CB24}"/>
              </a:ext>
            </a:extLst>
          </p:cNvPr>
          <p:cNvSpPr>
            <a:spLocks noGrp="1"/>
          </p:cNvSpPr>
          <p:nvPr>
            <p:ph type="body" idx="1"/>
          </p:nvPr>
        </p:nvSpPr>
        <p:spPr/>
        <p:txBody>
          <a:bodyPr/>
          <a:lstStyle/>
          <a:p>
            <a:pPr marL="350786" indent="-350786" algn="just" defTabSz="1122518">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800A00EE-027B-B242-7689-AE44BC4337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6D556-7A43-47FD-B3AC-60635B758A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619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A75B-41DD-6F1E-43D9-78E0376CF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64D00-E5C9-9283-FD30-5A6F5DD69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274AB8-79FD-F378-8CFB-0479FE297844}"/>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5" name="Footer Placeholder 4">
            <a:extLst>
              <a:ext uri="{FF2B5EF4-FFF2-40B4-BE49-F238E27FC236}">
                <a16:creationId xmlns:a16="http://schemas.microsoft.com/office/drawing/2014/main" id="{4D17869A-107A-0919-6283-5BFCD427A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B142B-0420-A3AB-19DB-FBCE51448481}"/>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244935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573-4700-CD2D-E7FE-DBF9D91D5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C28E4-E5B0-408E-B2FC-4334421B0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E1FA7-A001-3B7E-D038-7AF91D7E8D70}"/>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5" name="Footer Placeholder 4">
            <a:extLst>
              <a:ext uri="{FF2B5EF4-FFF2-40B4-BE49-F238E27FC236}">
                <a16:creationId xmlns:a16="http://schemas.microsoft.com/office/drawing/2014/main" id="{07A27B39-2ADE-87A9-418D-2FA2E0901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99237-D56D-50BE-415D-956EC1AC2361}"/>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234741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9B2A0-BD5E-ABAA-68E3-C19FE8A6F2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8D7E0F-B2D2-8222-7D17-4C18F445F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26BDC-90A4-4F78-E936-5848A1114CEE}"/>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5" name="Footer Placeholder 4">
            <a:extLst>
              <a:ext uri="{FF2B5EF4-FFF2-40B4-BE49-F238E27FC236}">
                <a16:creationId xmlns:a16="http://schemas.microsoft.com/office/drawing/2014/main" id="{F8CED09C-9263-28CB-FDC4-7D4C30FDD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4663-7900-4878-A80C-81D5A06EC45C}"/>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242251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pen: Mo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824EA-5916-7B7A-F1AA-0BCCDBDD99F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28197" b="41253"/>
          <a:stretch/>
        </p:blipFill>
        <p:spPr>
          <a:xfrm flipH="1">
            <a:off x="0" y="0"/>
            <a:ext cx="12209523" cy="1102936"/>
          </a:xfrm>
          <a:prstGeom prst="rect">
            <a:avLst/>
          </a:prstGeom>
        </p:spPr>
      </p:pic>
      <p:sp>
        <p:nvSpPr>
          <p:cNvPr id="8" name="Content Placeholder 2">
            <a:extLst>
              <a:ext uri="{FF2B5EF4-FFF2-40B4-BE49-F238E27FC236}">
                <a16:creationId xmlns:a16="http://schemas.microsoft.com/office/drawing/2014/main" id="{D9B80195-6DE0-5F44-8201-7DAD9844B10B}"/>
              </a:ext>
            </a:extLst>
          </p:cNvPr>
          <p:cNvSpPr>
            <a:spLocks noGrp="1"/>
          </p:cNvSpPr>
          <p:nvPr>
            <p:ph idx="1" hasCustomPrompt="1"/>
          </p:nvPr>
        </p:nvSpPr>
        <p:spPr>
          <a:xfrm>
            <a:off x="266700" y="1294646"/>
            <a:ext cx="11612008" cy="4986884"/>
          </a:xfrm>
          <a:prstGeom prst="rect">
            <a:avLst/>
          </a:prstGeom>
        </p:spPr>
        <p:txBody>
          <a:bodyPr/>
          <a:lstStyle>
            <a:lvl1pPr marL="339725" indent="-339725">
              <a:buFont typeface="Wingdings" panose="05000000000000000000" pitchFamily="2" charset="2"/>
              <a:buChar char="Ø"/>
              <a:defRPr>
                <a:solidFill>
                  <a:schemeClr val="tx1"/>
                </a:solidFill>
              </a:defRPr>
            </a:lvl1pPr>
            <a:lvl2pPr>
              <a:defRPr>
                <a:solidFill>
                  <a:schemeClr val="tx1"/>
                </a:solidFill>
              </a:defRPr>
            </a:lvl2pPr>
            <a:lvl3pPr marL="1143000" indent="-228600">
              <a:buFont typeface="Wingdings" panose="05000000000000000000" pitchFamily="2" charset="2"/>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2052ED67-3A53-8F4E-904E-316C8B408413}"/>
              </a:ext>
            </a:extLst>
          </p:cNvPr>
          <p:cNvSpPr>
            <a:spLocks noGrp="1"/>
          </p:cNvSpPr>
          <p:nvPr>
            <p:ph type="dt" sz="half" idx="2"/>
          </p:nvPr>
        </p:nvSpPr>
        <p:spPr>
          <a:xfrm>
            <a:off x="0" y="6580947"/>
            <a:ext cx="824709" cy="250935"/>
          </a:xfrm>
          <a:prstGeom prst="rect">
            <a:avLst/>
          </a:prstGeom>
          <a:effectLst/>
        </p:spPr>
        <p:txBody>
          <a:bodyPr vert="horz" lIns="91440" tIns="45720" rIns="91440" bIns="45720" rtlCol="0" anchor="ctr"/>
          <a:lstStyle>
            <a:lvl1pPr algn="l">
              <a:defRPr sz="900">
                <a:solidFill>
                  <a:srgbClr val="063D72"/>
                </a:solidFill>
                <a:effectLst/>
              </a:defRPr>
            </a:lvl1pPr>
          </a:lstStyle>
          <a:p>
            <a:endParaRPr lang="en-US"/>
          </a:p>
        </p:txBody>
      </p:sp>
      <p:sp>
        <p:nvSpPr>
          <p:cNvPr id="15" name="Slide Number Placeholder 5">
            <a:extLst>
              <a:ext uri="{FF2B5EF4-FFF2-40B4-BE49-F238E27FC236}">
                <a16:creationId xmlns:a16="http://schemas.microsoft.com/office/drawing/2014/main" id="{F2F631AD-07B6-624C-AC79-1BEFC0848E4C}"/>
              </a:ext>
            </a:extLst>
          </p:cNvPr>
          <p:cNvSpPr>
            <a:spLocks noGrp="1"/>
          </p:cNvSpPr>
          <p:nvPr>
            <p:ph type="sldNum" sz="quarter" idx="4"/>
          </p:nvPr>
        </p:nvSpPr>
        <p:spPr>
          <a:xfrm>
            <a:off x="11587051" y="6588803"/>
            <a:ext cx="583314" cy="250936"/>
          </a:xfrm>
          <a:prstGeom prst="rect">
            <a:avLst/>
          </a:prstGeom>
          <a:effectLst/>
        </p:spPr>
        <p:txBody>
          <a:bodyPr vert="horz" lIns="91440" tIns="45720" rIns="91440" bIns="45720" rtlCol="0" anchor="ctr"/>
          <a:lstStyle>
            <a:lvl1pPr algn="r">
              <a:defRPr sz="1000">
                <a:solidFill>
                  <a:srgbClr val="063D72"/>
                </a:solidFill>
                <a:effectLst/>
              </a:defRPr>
            </a:lvl1pPr>
          </a:lstStyle>
          <a:p>
            <a:fld id="{64E252D3-1CC9-3246-851A-BBA6A7ADC075}" type="slidenum">
              <a:rPr lang="en-US" smtClean="0"/>
              <a:pPr/>
              <a:t>‹#›</a:t>
            </a:fld>
            <a:endParaRPr lang="en-US"/>
          </a:p>
        </p:txBody>
      </p:sp>
      <p:sp>
        <p:nvSpPr>
          <p:cNvPr id="12" name="Title 1">
            <a:extLst>
              <a:ext uri="{FF2B5EF4-FFF2-40B4-BE49-F238E27FC236}">
                <a16:creationId xmlns:a16="http://schemas.microsoft.com/office/drawing/2014/main" id="{5A8E6788-F931-426E-987C-617AAE5AF6F1}"/>
              </a:ext>
            </a:extLst>
          </p:cNvPr>
          <p:cNvSpPr>
            <a:spLocks noGrp="1"/>
          </p:cNvSpPr>
          <p:nvPr>
            <p:ph type="title"/>
          </p:nvPr>
        </p:nvSpPr>
        <p:spPr>
          <a:xfrm>
            <a:off x="266700" y="151585"/>
            <a:ext cx="10328193" cy="823912"/>
          </a:xfrm>
          <a:prstGeom prst="rect">
            <a:avLst/>
          </a:prstGeom>
        </p:spPr>
        <p:txBody>
          <a:bodyPr/>
          <a:lstStyle>
            <a:lvl1pPr>
              <a:defRPr sz="32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247CBEB0-4629-435D-8876-3F66111939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01400" y="6032318"/>
            <a:ext cx="914400" cy="738309"/>
          </a:xfrm>
          <a:prstGeom prst="rect">
            <a:avLst/>
          </a:prstGeom>
        </p:spPr>
      </p:pic>
    </p:spTree>
    <p:extLst>
      <p:ext uri="{BB962C8B-B14F-4D97-AF65-F5344CB8AC3E}">
        <p14:creationId xmlns:p14="http://schemas.microsoft.com/office/powerpoint/2010/main" val="49014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Solar System Exploration Program">
    <p:bg>
      <p:bgPr>
        <a:solidFill>
          <a:schemeClr val="tx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51B8EE5A-3F83-EA43-BF51-5AF70B6692EF}"/>
              </a:ext>
            </a:extLst>
          </p:cNvPr>
          <p:cNvSpPr>
            <a:spLocks noGrp="1"/>
          </p:cNvSpPr>
          <p:nvPr>
            <p:ph type="body" idx="1" hasCustomPrompt="1"/>
          </p:nvPr>
        </p:nvSpPr>
        <p:spPr>
          <a:xfrm>
            <a:off x="0" y="4363280"/>
            <a:ext cx="12192000" cy="822770"/>
          </a:xfrm>
          <a:prstGeom prst="rect">
            <a:avLst/>
          </a:prstGeom>
        </p:spPr>
        <p:txBody>
          <a:bodyPr>
            <a:normAutofit/>
          </a:bodyPr>
          <a:lstStyle>
            <a:lvl1pPr marL="0" indent="0" algn="ctr">
              <a:spcBef>
                <a:spcPts val="0"/>
              </a:spcBef>
              <a:spcAft>
                <a:spcPts val="600"/>
              </a:spcAft>
              <a:buNone/>
              <a:defRPr sz="21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4" name="Title 1">
            <a:extLst>
              <a:ext uri="{FF2B5EF4-FFF2-40B4-BE49-F238E27FC236}">
                <a16:creationId xmlns:a16="http://schemas.microsoft.com/office/drawing/2014/main" id="{367ADD9D-1022-CD4E-B4EF-D78CB42F71DF}"/>
              </a:ext>
            </a:extLst>
          </p:cNvPr>
          <p:cNvSpPr>
            <a:spLocks noGrp="1"/>
          </p:cNvSpPr>
          <p:nvPr>
            <p:ph type="title"/>
          </p:nvPr>
        </p:nvSpPr>
        <p:spPr>
          <a:xfrm>
            <a:off x="0" y="3635401"/>
            <a:ext cx="12191999" cy="674580"/>
          </a:xfrm>
          <a:prstGeom prst="rect">
            <a:avLst/>
          </a:prstGeom>
        </p:spPr>
        <p:txBody>
          <a:bodyPr anchor="b">
            <a:no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17E90A8-06B6-4217-2FAC-3D81B54BBCA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12192001" cy="3605284"/>
          </a:xfrm>
          <a:prstGeom prst="rect">
            <a:avLst/>
          </a:prstGeom>
        </p:spPr>
      </p:pic>
      <p:sp>
        <p:nvSpPr>
          <p:cNvPr id="3" name="Rectangle 2">
            <a:extLst>
              <a:ext uri="{FF2B5EF4-FFF2-40B4-BE49-F238E27FC236}">
                <a16:creationId xmlns:a16="http://schemas.microsoft.com/office/drawing/2014/main" id="{13152F50-6613-E626-6064-6AD4C7006446}"/>
              </a:ext>
            </a:extLst>
          </p:cNvPr>
          <p:cNvSpPr/>
          <p:nvPr userDrawn="1"/>
        </p:nvSpPr>
        <p:spPr>
          <a:xfrm>
            <a:off x="3284765" y="1189956"/>
            <a:ext cx="356853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50" normalizeH="0" baseline="0" noProof="0">
                <a:ln w="0"/>
                <a:solidFill>
                  <a:srgbClr val="E7E6E6"/>
                </a:solidFill>
                <a:effectLst>
                  <a:innerShdw blurRad="63500" dist="50800" dir="13500000">
                    <a:srgbClr val="000000">
                      <a:alpha val="50000"/>
                    </a:srgbClr>
                  </a:innerShdw>
                </a:effectLst>
                <a:uLnTx/>
                <a:uFillTx/>
                <a:latin typeface="Daytona" panose="020B0604030500040204" pitchFamily="34" charset="0"/>
                <a:ea typeface="+mn-ea"/>
                <a:cs typeface="+mn-cs"/>
              </a:rPr>
              <a:t>LEAF</a:t>
            </a:r>
          </a:p>
        </p:txBody>
      </p:sp>
      <p:sp>
        <p:nvSpPr>
          <p:cNvPr id="4" name="Rectangle 3">
            <a:extLst>
              <a:ext uri="{FF2B5EF4-FFF2-40B4-BE49-F238E27FC236}">
                <a16:creationId xmlns:a16="http://schemas.microsoft.com/office/drawing/2014/main" id="{C6424A98-F3B8-DD8C-42BB-3B00E457CEEF}"/>
              </a:ext>
            </a:extLst>
          </p:cNvPr>
          <p:cNvSpPr/>
          <p:nvPr userDrawn="1"/>
        </p:nvSpPr>
        <p:spPr>
          <a:xfrm>
            <a:off x="6796735" y="1215202"/>
            <a:ext cx="4889706"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a:ln w="0"/>
                <a:solidFill>
                  <a:srgbClr val="E7E6E6"/>
                </a:solidFill>
                <a:effectLst>
                  <a:innerShdw blurRad="63500" dist="50800" dir="13500000">
                    <a:srgbClr val="000000">
                      <a:alpha val="50000"/>
                    </a:srgbClr>
                  </a:innerShdw>
                </a:effectLst>
                <a:uLnTx/>
                <a:uFillTx/>
                <a:latin typeface="Daytona" panose="020B0604030500040204" pitchFamily="34" charset="0"/>
                <a:ea typeface="+mn-ea"/>
                <a:cs typeface="+mn-cs"/>
              </a:rPr>
              <a:t>Lunar Effects on Agricultural Flora</a:t>
            </a:r>
          </a:p>
        </p:txBody>
      </p:sp>
      <p:pic>
        <p:nvPicPr>
          <p:cNvPr id="5" name="Picture 4">
            <a:extLst>
              <a:ext uri="{FF2B5EF4-FFF2-40B4-BE49-F238E27FC236}">
                <a16:creationId xmlns:a16="http://schemas.microsoft.com/office/drawing/2014/main" id="{35AC7FC1-5D11-0FB4-E3AA-55FB8E388E4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
          <a:stretch/>
        </p:blipFill>
        <p:spPr>
          <a:xfrm flipH="1">
            <a:off x="15" y="5331277"/>
            <a:ext cx="4670852" cy="1526723"/>
          </a:xfrm>
          <a:prstGeom prst="rect">
            <a:avLst/>
          </a:prstGeom>
        </p:spPr>
      </p:pic>
      <p:sp>
        <p:nvSpPr>
          <p:cNvPr id="6" name="TextBox 5">
            <a:extLst>
              <a:ext uri="{FF2B5EF4-FFF2-40B4-BE49-F238E27FC236}">
                <a16:creationId xmlns:a16="http://schemas.microsoft.com/office/drawing/2014/main" id="{BB852B99-49B5-DCCF-14CD-80EEDDED092F}"/>
              </a:ext>
            </a:extLst>
          </p:cNvPr>
          <p:cNvSpPr txBox="1"/>
          <p:nvPr userDrawn="1"/>
        </p:nvSpPr>
        <p:spPr>
          <a:xfrm>
            <a:off x="3894666" y="5812184"/>
            <a:ext cx="82973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4472C4">
                    <a:lumMod val="40000"/>
                    <a:lumOff val="60000"/>
                  </a:srgbClr>
                </a:solidFill>
                <a:effectLst/>
                <a:uLnTx/>
                <a:uFillTx/>
                <a:latin typeface="Roboto" panose="02000000000000000000" pitchFamily="2" charset="0"/>
                <a:ea typeface="Roboto" panose="02000000000000000000" pitchFamily="2" charset="0"/>
                <a:cs typeface="Roboto" panose="02000000000000000000" pitchFamily="2" charset="0"/>
              </a:rPr>
              <a:t>An Artemis III Deployed Instrument</a:t>
            </a:r>
          </a:p>
        </p:txBody>
      </p:sp>
    </p:spTree>
    <p:extLst>
      <p:ext uri="{BB962C8B-B14F-4D97-AF65-F5344CB8AC3E}">
        <p14:creationId xmlns:p14="http://schemas.microsoft.com/office/powerpoint/2010/main" val="284501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only">
    <p:spTree>
      <p:nvGrpSpPr>
        <p:cNvPr id="1" name=""/>
        <p:cNvGrpSpPr/>
        <p:nvPr/>
      </p:nvGrpSpPr>
      <p:grpSpPr>
        <a:xfrm>
          <a:off x="0" y="0"/>
          <a:ext cx="0" cy="0"/>
          <a:chOff x="0" y="0"/>
          <a:chExt cx="0" cy="0"/>
        </a:xfrm>
      </p:grpSpPr>
      <p:sp>
        <p:nvSpPr>
          <p:cNvPr id="102" name="Image"/>
          <p:cNvSpPr>
            <a:spLocks noGrp="1"/>
          </p:cNvSpPr>
          <p:nvPr>
            <p:ph type="pic" idx="13"/>
          </p:nvPr>
        </p:nvSpPr>
        <p:spPr>
          <a:xfrm>
            <a:off x="728421" y="1115878"/>
            <a:ext cx="10779071" cy="5339166"/>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xfrm>
            <a:off x="5961293" y="6598265"/>
            <a:ext cx="260486" cy="256799"/>
          </a:xfrm>
          <a:prstGeom prst="rect">
            <a:avLst/>
          </a:prstGeom>
        </p:spPr>
        <p:txBody>
          <a:bodyPr/>
          <a:lstStyle>
            <a:lvl1pPr>
              <a:defRPr>
                <a:solidFill>
                  <a:schemeClr val="bg1"/>
                </a:solidFill>
              </a:defRPr>
            </a:lvl1pPr>
          </a:lstStyle>
          <a:p>
            <a:fld id="{86CB4B4D-7CA3-9044-876B-883B54F8677D}" type="slidenum">
              <a:rPr lang="en-US" smtClean="0"/>
              <a:pPr/>
              <a:t>‹#›</a:t>
            </a:fld>
            <a:endParaRPr lang="en-US"/>
          </a:p>
        </p:txBody>
      </p:sp>
      <p:sp>
        <p:nvSpPr>
          <p:cNvPr id="4" name="Title Text"/>
          <p:cNvSpPr>
            <a:spLocks noGrp="1"/>
          </p:cNvSpPr>
          <p:nvPr>
            <p:ph type="title"/>
          </p:nvPr>
        </p:nvSpPr>
        <p:spPr>
          <a:xfrm>
            <a:off x="751668" y="312539"/>
            <a:ext cx="10732576" cy="764593"/>
          </a:xfrm>
          <a:prstGeom prst="rect">
            <a:avLst/>
          </a:prstGeom>
        </p:spPr>
        <p:txBody>
          <a:bodyPr/>
          <a:lstStyle/>
          <a:p>
            <a:endParaRPr/>
          </a:p>
        </p:txBody>
      </p:sp>
    </p:spTree>
    <p:extLst>
      <p:ext uri="{BB962C8B-B14F-4D97-AF65-F5344CB8AC3E}">
        <p14:creationId xmlns:p14="http://schemas.microsoft.com/office/powerpoint/2010/main" val="4130482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902C-19A3-4547-7C3A-54E1E3C8D7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4AFA75-B370-59F6-7DE9-70F58C7BE5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890A32-45DE-6B2E-52DA-B53BC16BEBCB}"/>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5" name="Footer Placeholder 4">
            <a:extLst>
              <a:ext uri="{FF2B5EF4-FFF2-40B4-BE49-F238E27FC236}">
                <a16:creationId xmlns:a16="http://schemas.microsoft.com/office/drawing/2014/main" id="{E267A337-37EC-1EC5-D205-AF86969A023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960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FEAB-3EB2-49C5-A6C7-00628BB3CA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AF179F-3E17-EE87-AAB0-BC36D648AF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CBEFF2-D4E0-4482-26F8-EB651B9C6DE3}"/>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5" name="Footer Placeholder 4">
            <a:extLst>
              <a:ext uri="{FF2B5EF4-FFF2-40B4-BE49-F238E27FC236}">
                <a16:creationId xmlns:a16="http://schemas.microsoft.com/office/drawing/2014/main" id="{497D576A-BD88-188F-085C-CBB2037801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603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1520-8C52-5097-524B-9B8787C8E4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0199C8-B563-6CF1-B472-8C16D86F5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0808DB-E639-0FBD-BAAD-A049EB59F399}"/>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5" name="Footer Placeholder 4">
            <a:extLst>
              <a:ext uri="{FF2B5EF4-FFF2-40B4-BE49-F238E27FC236}">
                <a16:creationId xmlns:a16="http://schemas.microsoft.com/office/drawing/2014/main" id="{DE2D8BBF-9A1A-1420-850B-0470CAE7482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93118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370A-C005-9D73-3946-0FFF3C6FD8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0F359B-A657-1221-EAEB-1B92F6A265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E7B196-2210-0A91-E28A-7E6789540A2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651DD9-C457-1907-1962-FD7926A989E9}"/>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6" name="Footer Placeholder 5">
            <a:extLst>
              <a:ext uri="{FF2B5EF4-FFF2-40B4-BE49-F238E27FC236}">
                <a16:creationId xmlns:a16="http://schemas.microsoft.com/office/drawing/2014/main" id="{334B3074-38D9-2423-C400-B339E3977D3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555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7258-C4F7-996D-B8D4-9DF890AD3BD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BDE68F-C03D-5D11-2AAF-7FA20E184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0C6425-A7BF-3966-5122-14E880C817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D99C87-F289-519D-FEEB-A3C8B4B3A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A517CD-7917-92BB-806D-6B58E886DCE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E89A6A-A6D4-3635-B57B-48746F029DDE}"/>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8" name="Footer Placeholder 7">
            <a:extLst>
              <a:ext uri="{FF2B5EF4-FFF2-40B4-BE49-F238E27FC236}">
                <a16:creationId xmlns:a16="http://schemas.microsoft.com/office/drawing/2014/main" id="{D3C5051E-4A79-1119-FDD5-AFEE6947984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854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C277-1D89-09AF-F3EA-B4AD35D8B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19926-5E46-12D8-13C6-6E6D87480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C6C36-47D3-0205-E6B2-52E6A0D3C679}"/>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5" name="Footer Placeholder 4">
            <a:extLst>
              <a:ext uri="{FF2B5EF4-FFF2-40B4-BE49-F238E27FC236}">
                <a16:creationId xmlns:a16="http://schemas.microsoft.com/office/drawing/2014/main" id="{4F67FA75-7791-7838-C397-78EF015E0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78349-EA41-E19D-AC79-CD9F67C0AAE5}"/>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154343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EB7D-039E-2EA4-00C7-71D687FEF8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BAD1E99-BC00-45AE-168A-2578C29E7A59}"/>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4" name="Footer Placeholder 3">
            <a:extLst>
              <a:ext uri="{FF2B5EF4-FFF2-40B4-BE49-F238E27FC236}">
                <a16:creationId xmlns:a16="http://schemas.microsoft.com/office/drawing/2014/main" id="{3514A5E8-1457-0378-0CBD-939B2120786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995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ABD0F-1540-663C-E255-EA95C251A334}"/>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3" name="Footer Placeholder 2">
            <a:extLst>
              <a:ext uri="{FF2B5EF4-FFF2-40B4-BE49-F238E27FC236}">
                <a16:creationId xmlns:a16="http://schemas.microsoft.com/office/drawing/2014/main" id="{011813AC-8E17-0A93-C277-BC7FA3D28E2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9545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290F-EEE6-AEE9-93CE-EB90E17975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879592D-229A-E069-1008-E577804F6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031BC2-538D-5258-264C-538744854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B32EC8-35F5-4F1F-5D87-C2572865A9D9}"/>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6" name="Footer Placeholder 5">
            <a:extLst>
              <a:ext uri="{FF2B5EF4-FFF2-40B4-BE49-F238E27FC236}">
                <a16:creationId xmlns:a16="http://schemas.microsoft.com/office/drawing/2014/main" id="{AB974638-B0EA-B50A-6E09-415B788127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557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2C80-6796-5722-CD87-F81DEE5AFF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967163-8A01-EA40-9E24-4CBA5A533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AD6B24A-64C4-5190-D3C3-3823D0A90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C10AD0-3AB7-B274-DA61-76682151CD4D}"/>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6" name="Footer Placeholder 5">
            <a:extLst>
              <a:ext uri="{FF2B5EF4-FFF2-40B4-BE49-F238E27FC236}">
                <a16:creationId xmlns:a16="http://schemas.microsoft.com/office/drawing/2014/main" id="{ECD4E186-5CF3-3C25-24D1-DDB2F2152CC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5980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CD07-4EDD-1F91-8EE5-4EAC91A244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076EFE-94CF-A8DE-0780-9A7D445F1D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C2B75D-E30B-ADF6-9225-AD8570A8690E}"/>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5" name="Footer Placeholder 4">
            <a:extLst>
              <a:ext uri="{FF2B5EF4-FFF2-40B4-BE49-F238E27FC236}">
                <a16:creationId xmlns:a16="http://schemas.microsoft.com/office/drawing/2014/main" id="{2E90CA1D-1150-AD54-7B25-9ACEF84C573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3738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E0528-248D-1785-F4B6-61B56B7C817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584479-4182-5DA9-E633-0779CA231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11F2E-F623-5AF3-4C61-18C86FC55FD1}"/>
              </a:ext>
            </a:extLst>
          </p:cNvPr>
          <p:cNvSpPr>
            <a:spLocks noGrp="1"/>
          </p:cNvSpPr>
          <p:nvPr>
            <p:ph type="dt" sz="half" idx="10"/>
          </p:nvPr>
        </p:nvSpPr>
        <p:spPr/>
        <p:txBody>
          <a:bodyPr/>
          <a:lstStyle/>
          <a:p>
            <a:fld id="{A3C9DBB9-D5D5-49EC-A614-5D7945033AED}" type="datetimeFigureOut">
              <a:rPr lang="en-US" smtClean="0"/>
              <a:t>7/30/2025</a:t>
            </a:fld>
            <a:endParaRPr lang="en-US"/>
          </a:p>
        </p:txBody>
      </p:sp>
      <p:sp>
        <p:nvSpPr>
          <p:cNvPr id="5" name="Footer Placeholder 4">
            <a:extLst>
              <a:ext uri="{FF2B5EF4-FFF2-40B4-BE49-F238E27FC236}">
                <a16:creationId xmlns:a16="http://schemas.microsoft.com/office/drawing/2014/main" id="{F9980C8F-07AD-543A-EAA2-671ABBDA0D1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396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 Moon">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2052ED67-3A53-8F4E-904E-316C8B408413}"/>
              </a:ext>
            </a:extLst>
          </p:cNvPr>
          <p:cNvSpPr>
            <a:spLocks noGrp="1"/>
          </p:cNvSpPr>
          <p:nvPr>
            <p:ph type="dt" sz="half" idx="2"/>
          </p:nvPr>
        </p:nvSpPr>
        <p:spPr>
          <a:xfrm>
            <a:off x="0" y="6580947"/>
            <a:ext cx="824709" cy="250935"/>
          </a:xfrm>
          <a:prstGeom prst="rect">
            <a:avLst/>
          </a:prstGeom>
          <a:effectLst/>
        </p:spPr>
        <p:txBody>
          <a:bodyPr vert="horz" lIns="91440" tIns="45720" rIns="91440" bIns="45720" rtlCol="0" anchor="ctr"/>
          <a:lstStyle>
            <a:lvl1pPr algn="l">
              <a:defRPr sz="900">
                <a:solidFill>
                  <a:srgbClr val="063D72"/>
                </a:solidFill>
                <a:effectLst/>
              </a:defRPr>
            </a:lvl1pPr>
          </a:lstStyle>
          <a:p>
            <a:fld id="{03B664B9-8057-6B44-B6E4-6069B81DB24F}" type="datetime1">
              <a:rPr lang="en-US" smtClean="0"/>
              <a:pPr/>
              <a:t>7/30/2025</a:t>
            </a:fld>
            <a:endParaRPr lang="en-US"/>
          </a:p>
        </p:txBody>
      </p:sp>
      <p:sp>
        <p:nvSpPr>
          <p:cNvPr id="8" name="Content Placeholder 2">
            <a:extLst>
              <a:ext uri="{FF2B5EF4-FFF2-40B4-BE49-F238E27FC236}">
                <a16:creationId xmlns:a16="http://schemas.microsoft.com/office/drawing/2014/main" id="{D9B80195-6DE0-5F44-8201-7DAD9844B10B}"/>
              </a:ext>
            </a:extLst>
          </p:cNvPr>
          <p:cNvSpPr>
            <a:spLocks noGrp="1"/>
          </p:cNvSpPr>
          <p:nvPr>
            <p:ph idx="1"/>
          </p:nvPr>
        </p:nvSpPr>
        <p:spPr>
          <a:xfrm>
            <a:off x="266700" y="1294646"/>
            <a:ext cx="11612008" cy="49868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A92E9F3-B096-534F-A416-BCDA39E5ED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8889380" y="0"/>
            <a:ext cx="3302619" cy="1079500"/>
          </a:xfrm>
          <a:prstGeom prst="rect">
            <a:avLst/>
          </a:prstGeom>
        </p:spPr>
      </p:pic>
      <p:grpSp>
        <p:nvGrpSpPr>
          <p:cNvPr id="9" name="Group 8">
            <a:extLst>
              <a:ext uri="{FF2B5EF4-FFF2-40B4-BE49-F238E27FC236}">
                <a16:creationId xmlns:a16="http://schemas.microsoft.com/office/drawing/2014/main" id="{C7A39323-755D-7B41-8206-B50A6DC66DFF}"/>
              </a:ext>
            </a:extLst>
          </p:cNvPr>
          <p:cNvGrpSpPr/>
          <p:nvPr userDrawn="1"/>
        </p:nvGrpSpPr>
        <p:grpSpPr>
          <a:xfrm>
            <a:off x="10864850" y="18983"/>
            <a:ext cx="1041467" cy="1041467"/>
            <a:chOff x="10662398" y="325534"/>
            <a:chExt cx="1079500" cy="1079500"/>
          </a:xfrm>
        </p:grpSpPr>
        <p:sp>
          <p:nvSpPr>
            <p:cNvPr id="6" name="Oval 5">
              <a:extLst>
                <a:ext uri="{FF2B5EF4-FFF2-40B4-BE49-F238E27FC236}">
                  <a16:creationId xmlns:a16="http://schemas.microsoft.com/office/drawing/2014/main" id="{EED3D68C-5364-F24F-A58A-737FB3D3CA21}"/>
                </a:ext>
              </a:extLst>
            </p:cNvPr>
            <p:cNvSpPr/>
            <p:nvPr userDrawn="1"/>
          </p:nvSpPr>
          <p:spPr>
            <a:xfrm>
              <a:off x="10662398" y="325534"/>
              <a:ext cx="1079500" cy="1079500"/>
            </a:xfrm>
            <a:prstGeom prst="ellipse">
              <a:avLst/>
            </a:prstGeom>
            <a:ln w="482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he moon&#10;&#10;Description automatically generated with medium confidence">
              <a:extLst>
                <a:ext uri="{FF2B5EF4-FFF2-40B4-BE49-F238E27FC236}">
                  <a16:creationId xmlns:a16="http://schemas.microsoft.com/office/drawing/2014/main" id="{4475F0BB-004A-804C-BF25-C5A207F6B0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62398" y="325534"/>
              <a:ext cx="1079500" cy="1079500"/>
            </a:xfrm>
            <a:prstGeom prst="rect">
              <a:avLst/>
            </a:prstGeom>
          </p:spPr>
        </p:pic>
      </p:grpSp>
      <p:sp>
        <p:nvSpPr>
          <p:cNvPr id="12" name="Title 1">
            <a:extLst>
              <a:ext uri="{FF2B5EF4-FFF2-40B4-BE49-F238E27FC236}">
                <a16:creationId xmlns:a16="http://schemas.microsoft.com/office/drawing/2014/main" id="{5A8E6788-F931-426E-987C-617AAE5AF6F1}"/>
              </a:ext>
            </a:extLst>
          </p:cNvPr>
          <p:cNvSpPr>
            <a:spLocks noGrp="1"/>
          </p:cNvSpPr>
          <p:nvPr>
            <p:ph type="title"/>
          </p:nvPr>
        </p:nvSpPr>
        <p:spPr>
          <a:xfrm>
            <a:off x="266700" y="151585"/>
            <a:ext cx="10328193" cy="823912"/>
          </a:xfrm>
          <a:prstGeom prst="rect">
            <a:avLst/>
          </a:prstGeom>
        </p:spPr>
        <p:txBody>
          <a:bodyPr/>
          <a:lstStyle>
            <a:lvl1pPr>
              <a:defRPr sz="2400"/>
            </a:lvl1pPr>
          </a:lstStyle>
          <a:p>
            <a:r>
              <a:rPr lang="en-US"/>
              <a:t>Click to edit Master title style</a:t>
            </a:r>
          </a:p>
        </p:txBody>
      </p:sp>
    </p:spTree>
    <p:extLst>
      <p:ext uri="{BB962C8B-B14F-4D97-AF65-F5344CB8AC3E}">
        <p14:creationId xmlns:p14="http://schemas.microsoft.com/office/powerpoint/2010/main" val="500732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Solar System Exploration Program">
    <p:bg>
      <p:bgPr>
        <a:solidFill>
          <a:schemeClr val="tx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51B8EE5A-3F83-EA43-BF51-5AF70B6692EF}"/>
              </a:ext>
            </a:extLst>
          </p:cNvPr>
          <p:cNvSpPr>
            <a:spLocks noGrp="1"/>
          </p:cNvSpPr>
          <p:nvPr>
            <p:ph type="body" idx="1" hasCustomPrompt="1"/>
          </p:nvPr>
        </p:nvSpPr>
        <p:spPr>
          <a:xfrm>
            <a:off x="0" y="5014445"/>
            <a:ext cx="4692089" cy="933254"/>
          </a:xfrm>
          <a:prstGeom prst="rect">
            <a:avLst/>
          </a:prstGeom>
        </p:spPr>
        <p:txBody>
          <a:bodyPr>
            <a:normAutofit/>
          </a:bodyPr>
          <a:lstStyle>
            <a:lvl1pPr marL="0" indent="0" algn="l">
              <a:spcBef>
                <a:spcPts val="0"/>
              </a:spcBef>
              <a:spcAft>
                <a:spcPts val="600"/>
              </a:spcAft>
              <a:buNone/>
              <a:defRPr sz="21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4" name="Title 1">
            <a:extLst>
              <a:ext uri="{FF2B5EF4-FFF2-40B4-BE49-F238E27FC236}">
                <a16:creationId xmlns:a16="http://schemas.microsoft.com/office/drawing/2014/main" id="{367ADD9D-1022-CD4E-B4EF-D78CB42F71DF}"/>
              </a:ext>
            </a:extLst>
          </p:cNvPr>
          <p:cNvSpPr>
            <a:spLocks noGrp="1"/>
          </p:cNvSpPr>
          <p:nvPr>
            <p:ph type="title"/>
          </p:nvPr>
        </p:nvSpPr>
        <p:spPr>
          <a:xfrm>
            <a:off x="0" y="4351837"/>
            <a:ext cx="12191999" cy="674580"/>
          </a:xfrm>
          <a:prstGeom prst="rect">
            <a:avLst/>
          </a:prstGeom>
        </p:spPr>
        <p:txBody>
          <a:bodyPr anchor="b">
            <a:no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17E90A8-06B6-4217-2FAC-3D81B54BBCA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12192001" cy="3605284"/>
          </a:xfrm>
          <a:prstGeom prst="rect">
            <a:avLst/>
          </a:prstGeom>
        </p:spPr>
      </p:pic>
      <p:sp>
        <p:nvSpPr>
          <p:cNvPr id="3" name="Rectangle 2">
            <a:extLst>
              <a:ext uri="{FF2B5EF4-FFF2-40B4-BE49-F238E27FC236}">
                <a16:creationId xmlns:a16="http://schemas.microsoft.com/office/drawing/2014/main" id="{13152F50-6613-E626-6064-6AD4C7006446}"/>
              </a:ext>
            </a:extLst>
          </p:cNvPr>
          <p:cNvSpPr/>
          <p:nvPr userDrawn="1"/>
        </p:nvSpPr>
        <p:spPr>
          <a:xfrm>
            <a:off x="3284765" y="1189956"/>
            <a:ext cx="356853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50" normalizeH="0" baseline="0" noProof="0">
                <a:ln w="0"/>
                <a:solidFill>
                  <a:srgbClr val="E7E6E6"/>
                </a:solidFill>
                <a:effectLst>
                  <a:innerShdw blurRad="63500" dist="50800" dir="13500000">
                    <a:srgbClr val="000000">
                      <a:alpha val="50000"/>
                    </a:srgbClr>
                  </a:innerShdw>
                </a:effectLst>
                <a:uLnTx/>
                <a:uFillTx/>
                <a:latin typeface="Daytona" panose="020B0604030500040204" pitchFamily="34" charset="0"/>
                <a:ea typeface="+mn-ea"/>
                <a:cs typeface="+mn-cs"/>
              </a:rPr>
              <a:t>LEAF</a:t>
            </a:r>
          </a:p>
        </p:txBody>
      </p:sp>
      <p:sp>
        <p:nvSpPr>
          <p:cNvPr id="4" name="Rectangle 3">
            <a:extLst>
              <a:ext uri="{FF2B5EF4-FFF2-40B4-BE49-F238E27FC236}">
                <a16:creationId xmlns:a16="http://schemas.microsoft.com/office/drawing/2014/main" id="{C6424A98-F3B8-DD8C-42BB-3B00E457CEEF}"/>
              </a:ext>
            </a:extLst>
          </p:cNvPr>
          <p:cNvSpPr/>
          <p:nvPr userDrawn="1"/>
        </p:nvSpPr>
        <p:spPr>
          <a:xfrm>
            <a:off x="6796735" y="1215202"/>
            <a:ext cx="4889706"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a:ln w="0"/>
                <a:solidFill>
                  <a:srgbClr val="E7E6E6"/>
                </a:solidFill>
                <a:effectLst>
                  <a:innerShdw blurRad="63500" dist="50800" dir="13500000">
                    <a:srgbClr val="000000">
                      <a:alpha val="50000"/>
                    </a:srgbClr>
                  </a:innerShdw>
                </a:effectLst>
                <a:uLnTx/>
                <a:uFillTx/>
                <a:latin typeface="Daytona" panose="020B0604030500040204" pitchFamily="34" charset="0"/>
                <a:ea typeface="+mn-ea"/>
                <a:cs typeface="+mn-cs"/>
              </a:rPr>
              <a:t>Lunar Effects on Agricultural Flora</a:t>
            </a:r>
          </a:p>
        </p:txBody>
      </p:sp>
      <p:pic>
        <p:nvPicPr>
          <p:cNvPr id="5" name="Picture 4">
            <a:extLst>
              <a:ext uri="{FF2B5EF4-FFF2-40B4-BE49-F238E27FC236}">
                <a16:creationId xmlns:a16="http://schemas.microsoft.com/office/drawing/2014/main" id="{35AC7FC1-5D11-0FB4-E3AA-55FB8E388E4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
          <a:stretch/>
        </p:blipFill>
        <p:spPr>
          <a:xfrm flipH="1">
            <a:off x="15" y="5331277"/>
            <a:ext cx="4670852" cy="1526723"/>
          </a:xfrm>
          <a:prstGeom prst="rect">
            <a:avLst/>
          </a:prstGeom>
        </p:spPr>
      </p:pic>
      <p:sp>
        <p:nvSpPr>
          <p:cNvPr id="6" name="TextBox 5">
            <a:extLst>
              <a:ext uri="{FF2B5EF4-FFF2-40B4-BE49-F238E27FC236}">
                <a16:creationId xmlns:a16="http://schemas.microsoft.com/office/drawing/2014/main" id="{BB852B99-49B5-DCCF-14CD-80EEDDED092F}"/>
              </a:ext>
            </a:extLst>
          </p:cNvPr>
          <p:cNvSpPr txBox="1"/>
          <p:nvPr userDrawn="1"/>
        </p:nvSpPr>
        <p:spPr>
          <a:xfrm>
            <a:off x="103696" y="3572032"/>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4472C4">
                    <a:lumMod val="40000"/>
                    <a:lumOff val="60000"/>
                  </a:srgbClr>
                </a:solidFill>
                <a:effectLst/>
                <a:uLnTx/>
                <a:uFillTx/>
                <a:latin typeface="Roboto" panose="02000000000000000000" pitchFamily="2" charset="0"/>
                <a:ea typeface="Roboto" panose="02000000000000000000" pitchFamily="2" charset="0"/>
                <a:cs typeface="Roboto" panose="02000000000000000000" pitchFamily="2" charset="0"/>
              </a:rPr>
              <a:t>An Artemis III Deployed Instrument</a:t>
            </a:r>
          </a:p>
        </p:txBody>
      </p:sp>
      <p:pic>
        <p:nvPicPr>
          <p:cNvPr id="8" name="Picture 7" descr="A close up of a logo&#10;&#10;Description automatically generated">
            <a:extLst>
              <a:ext uri="{FF2B5EF4-FFF2-40B4-BE49-F238E27FC236}">
                <a16:creationId xmlns:a16="http://schemas.microsoft.com/office/drawing/2014/main" id="{B984D2CE-C7B5-B43C-2DD3-B8939EE219B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400093" y="5603461"/>
            <a:ext cx="3107758" cy="795867"/>
          </a:xfrm>
          <a:prstGeom prst="rect">
            <a:avLst/>
          </a:prstGeom>
        </p:spPr>
      </p:pic>
      <p:sp>
        <p:nvSpPr>
          <p:cNvPr id="7" name="TextBox 6">
            <a:extLst>
              <a:ext uri="{FF2B5EF4-FFF2-40B4-BE49-F238E27FC236}">
                <a16:creationId xmlns:a16="http://schemas.microsoft.com/office/drawing/2014/main" id="{3FBB0B8C-780D-90D9-6689-495B225523A9}"/>
              </a:ext>
            </a:extLst>
          </p:cNvPr>
          <p:cNvSpPr txBox="1"/>
          <p:nvPr userDrawn="1"/>
        </p:nvSpPr>
        <p:spPr>
          <a:xfrm>
            <a:off x="3761294" y="6427113"/>
            <a:ext cx="8430705" cy="430887"/>
          </a:xfrm>
          <a:prstGeom prst="rect">
            <a:avLst/>
          </a:prstGeom>
          <a:noFill/>
        </p:spPr>
        <p:txBody>
          <a:bodyPr wrap="square" rtlCol="0">
            <a:spAutoFit/>
          </a:bodyPr>
          <a:lstStyle/>
          <a:p>
            <a:pPr algn="ctr"/>
            <a:r>
              <a:rPr lang="en-US" sz="1050">
                <a:solidFill>
                  <a:schemeClr val="bg1"/>
                </a:solidFill>
                <a:latin typeface="Georgia" panose="02040502050405020303" pitchFamily="18" charset="0"/>
              </a:rPr>
              <a:t>All information within this document is the property</a:t>
            </a:r>
            <a:r>
              <a:rPr lang="en-US" sz="1050" baseline="0">
                <a:solidFill>
                  <a:schemeClr val="bg1"/>
                </a:solidFill>
                <a:latin typeface="Georgia" panose="02040502050405020303" pitchFamily="18" charset="0"/>
              </a:rPr>
              <a:t> of Space Lab Technologies, LLC.  Any reproduction or use of any information within this document without the expressed written consent of Space Lab Technologies, LLC is prohibited.</a:t>
            </a:r>
            <a:endParaRPr lang="en-US" sz="1050">
              <a:solidFill>
                <a:schemeClr val="bg1"/>
              </a:solidFill>
              <a:latin typeface="Georgia" panose="02040502050405020303" pitchFamily="18" charset="0"/>
            </a:endParaRPr>
          </a:p>
        </p:txBody>
      </p:sp>
    </p:spTree>
    <p:extLst>
      <p:ext uri="{BB962C8B-B14F-4D97-AF65-F5344CB8AC3E}">
        <p14:creationId xmlns:p14="http://schemas.microsoft.com/office/powerpoint/2010/main" val="350045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3F7A-E6D5-4578-C406-C4B85116B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DA235-63C9-74A0-D88C-A346B0530D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C998F-1084-1EA6-5928-A9A8490EA425}"/>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5" name="Footer Placeholder 4">
            <a:extLst>
              <a:ext uri="{FF2B5EF4-FFF2-40B4-BE49-F238E27FC236}">
                <a16:creationId xmlns:a16="http://schemas.microsoft.com/office/drawing/2014/main" id="{EADA5AB2-F752-A1B4-DA8F-CAC8540B4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AC1FC-0529-5DBB-BA03-22AD7AADF815}"/>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293908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13F3-CC19-A26D-C729-ADB586D1B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78414-1CE1-1627-26C3-63CE38852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3DF2C-8A4B-2335-F20C-81A3ED045B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D3F801-C875-A53D-6631-7C062D289183}"/>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6" name="Footer Placeholder 5">
            <a:extLst>
              <a:ext uri="{FF2B5EF4-FFF2-40B4-BE49-F238E27FC236}">
                <a16:creationId xmlns:a16="http://schemas.microsoft.com/office/drawing/2014/main" id="{68A4BBB7-2D1D-978B-1338-0C82A2F9A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9E011-CCDA-ADEA-00E7-ED50051EB054}"/>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12728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5205-3479-5A5F-5310-110E78A4C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DB7435-C9C5-13E9-BA02-5AC4D22DD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1219B-85CB-2405-6B39-87971BFCD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A9EF9-15C5-F031-A685-D08B76224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36176-F57C-B2D0-D1DF-DA836DB055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1683A-5994-BE26-D392-D46B2B0AEB9D}"/>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8" name="Footer Placeholder 7">
            <a:extLst>
              <a:ext uri="{FF2B5EF4-FFF2-40B4-BE49-F238E27FC236}">
                <a16:creationId xmlns:a16="http://schemas.microsoft.com/office/drawing/2014/main" id="{E3864357-FE93-5106-5BE9-0A0D276B9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DDBC5A-F24F-F095-EE2D-86E0B64C227E}"/>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423398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71F8-8E9A-18A5-5C99-0EAAEFB30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190B8E-5BCD-E817-C159-9BAB19727220}"/>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4" name="Footer Placeholder 3">
            <a:extLst>
              <a:ext uri="{FF2B5EF4-FFF2-40B4-BE49-F238E27FC236}">
                <a16:creationId xmlns:a16="http://schemas.microsoft.com/office/drawing/2014/main" id="{8FD6237D-C1EF-7576-1D0E-E21A887765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6F28F-4761-A713-4CC2-576C2127D7D0}"/>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405172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A6FFC-A7D5-A764-2933-FCC7BEFF191E}"/>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3" name="Footer Placeholder 2">
            <a:extLst>
              <a:ext uri="{FF2B5EF4-FFF2-40B4-BE49-F238E27FC236}">
                <a16:creationId xmlns:a16="http://schemas.microsoft.com/office/drawing/2014/main" id="{77FD9EC0-51F8-A71D-3349-5E327A509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52CE50-E1D7-8432-27FF-7BE5B613D610}"/>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44803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FF52-5100-03DB-B1FB-562AE9B78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4B0A79-F203-971B-0C82-E303B622E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C863DC-B775-99A0-2915-EBE7A257E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E6553-583A-7D3B-910E-85669E49B807}"/>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6" name="Footer Placeholder 5">
            <a:extLst>
              <a:ext uri="{FF2B5EF4-FFF2-40B4-BE49-F238E27FC236}">
                <a16:creationId xmlns:a16="http://schemas.microsoft.com/office/drawing/2014/main" id="{3215E8AF-258D-7739-9996-A4B5984D7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D91FF-3429-7A4E-4474-C2E5E400FCC3}"/>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125757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00F9-35A8-D614-6379-DB1EA42C8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11F1AF-A0D6-7740-D132-557B89E69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19D72F-86BF-D262-0296-87F22D7AA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C8173-100F-9C44-A3DC-F12B78C96A42}"/>
              </a:ext>
            </a:extLst>
          </p:cNvPr>
          <p:cNvSpPr>
            <a:spLocks noGrp="1"/>
          </p:cNvSpPr>
          <p:nvPr>
            <p:ph type="dt" sz="half" idx="10"/>
          </p:nvPr>
        </p:nvSpPr>
        <p:spPr/>
        <p:txBody>
          <a:bodyPr/>
          <a:lstStyle/>
          <a:p>
            <a:fld id="{FE4039C6-74F2-4962-8B55-7D4BBD41594B}" type="datetimeFigureOut">
              <a:rPr lang="en-US" smtClean="0"/>
              <a:t>7/30/2025</a:t>
            </a:fld>
            <a:endParaRPr lang="en-US"/>
          </a:p>
        </p:txBody>
      </p:sp>
      <p:sp>
        <p:nvSpPr>
          <p:cNvPr id="6" name="Footer Placeholder 5">
            <a:extLst>
              <a:ext uri="{FF2B5EF4-FFF2-40B4-BE49-F238E27FC236}">
                <a16:creationId xmlns:a16="http://schemas.microsoft.com/office/drawing/2014/main" id="{537434AF-4CC8-5CB2-5A03-ED88FA969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0F595-0D70-1C1D-1EE9-74EB0F85AE0C}"/>
              </a:ext>
            </a:extLst>
          </p:cNvPr>
          <p:cNvSpPr>
            <a:spLocks noGrp="1"/>
          </p:cNvSpPr>
          <p:nvPr>
            <p:ph type="sldNum" sz="quarter" idx="12"/>
          </p:nvPr>
        </p:nvSpPr>
        <p:spPr/>
        <p:txBody>
          <a:bodyPr/>
          <a:lstStyle/>
          <a:p>
            <a:fld id="{A81ED2CA-51AF-4D64-9C1E-26E50EC7E08B}" type="slidenum">
              <a:rPr lang="en-US" smtClean="0"/>
              <a:t>‹#›</a:t>
            </a:fld>
            <a:endParaRPr lang="en-US"/>
          </a:p>
        </p:txBody>
      </p:sp>
    </p:spTree>
    <p:extLst>
      <p:ext uri="{BB962C8B-B14F-4D97-AF65-F5344CB8AC3E}">
        <p14:creationId xmlns:p14="http://schemas.microsoft.com/office/powerpoint/2010/main" val="306955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8B640-5D79-F9E3-551C-73D98F8AD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D8F46-CBD3-18EB-B268-C1D6CA352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2C15F-B7AC-5A2F-C13D-E99EAF748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4039C6-74F2-4962-8B55-7D4BBD41594B}" type="datetimeFigureOut">
              <a:rPr lang="en-US" smtClean="0"/>
              <a:t>7/30/2025</a:t>
            </a:fld>
            <a:endParaRPr lang="en-US"/>
          </a:p>
        </p:txBody>
      </p:sp>
      <p:sp>
        <p:nvSpPr>
          <p:cNvPr id="5" name="Footer Placeholder 4">
            <a:extLst>
              <a:ext uri="{FF2B5EF4-FFF2-40B4-BE49-F238E27FC236}">
                <a16:creationId xmlns:a16="http://schemas.microsoft.com/office/drawing/2014/main" id="{D0C7F460-D23E-6AE4-8F1F-3CA84AE5D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2D5F28-4D25-760A-40E6-221E2CB1D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1ED2CA-51AF-4D64-9C1E-26E50EC7E08B}" type="slidenum">
              <a:rPr lang="en-US" smtClean="0"/>
              <a:t>‹#›</a:t>
            </a:fld>
            <a:endParaRPr lang="en-US"/>
          </a:p>
        </p:txBody>
      </p:sp>
    </p:spTree>
    <p:extLst>
      <p:ext uri="{BB962C8B-B14F-4D97-AF65-F5344CB8AC3E}">
        <p14:creationId xmlns:p14="http://schemas.microsoft.com/office/powerpoint/2010/main" val="144666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 id="2147483738" r:id="rId13"/>
    <p:sldLayoutId id="214748375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43838-2084-4DF2-7F01-C1E3734ED2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0BCBE-F9C2-B0A4-E544-D1C034B1B9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38ECEB-22F4-C9F7-DFFE-5761BF88E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9DBB9-D5D5-49EC-A614-5D7945033AED}" type="datetimeFigureOut">
              <a:rPr lang="en-US" smtClean="0"/>
              <a:t>7/30/2025</a:t>
            </a:fld>
            <a:endParaRPr lang="en-US"/>
          </a:p>
        </p:txBody>
      </p:sp>
      <p:sp>
        <p:nvSpPr>
          <p:cNvPr id="5" name="Footer Placeholder 4">
            <a:extLst>
              <a:ext uri="{FF2B5EF4-FFF2-40B4-BE49-F238E27FC236}">
                <a16:creationId xmlns:a16="http://schemas.microsoft.com/office/drawing/2014/main" id="{377040F9-2C79-EC50-1CF8-1B15EC202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8244053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pngall.com/save-water-png"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CF7F47-3529-0A22-D3DC-4AF333711B7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880CAEF-FC21-E830-4159-CFE2DDB9D2A9}"/>
              </a:ext>
            </a:extLst>
          </p:cNvPr>
          <p:cNvSpPr>
            <a:spLocks noGrp="1"/>
          </p:cNvSpPr>
          <p:nvPr>
            <p:ph type="body" idx="1"/>
          </p:nvPr>
        </p:nvSpPr>
        <p:spPr>
          <a:xfrm>
            <a:off x="0" y="4114419"/>
            <a:ext cx="12192000" cy="1180123"/>
          </a:xfrm>
        </p:spPr>
        <p:txBody>
          <a:bodyPr>
            <a:noAutofit/>
          </a:bodyPr>
          <a:lstStyle/>
          <a:p>
            <a:r>
              <a:rPr lang="en-US" sz="1400" b="0" i="0" u="none" strike="noStrike" baseline="0" dirty="0">
                <a:latin typeface="+mn-lt"/>
              </a:rPr>
              <a:t>Kaitlyn Baba (Lead Author and Presenter), Adam Escobar</a:t>
            </a:r>
          </a:p>
          <a:p>
            <a:pPr>
              <a:spcAft>
                <a:spcPts val="1200"/>
              </a:spcAft>
            </a:pPr>
            <a:r>
              <a:rPr lang="fr-FR" sz="1400" b="0" i="1" u="none" strike="noStrike" baseline="0" dirty="0">
                <a:latin typeface="+mn-lt"/>
              </a:rPr>
              <a:t>Space Lab Technologies, LLC, Boulder, CO, 80301 </a:t>
            </a:r>
            <a:endParaRPr lang="fr-FR" sz="1400" b="0" i="0" u="none" strike="noStrike" baseline="0" dirty="0">
              <a:latin typeface="+mn-lt"/>
            </a:endParaRPr>
          </a:p>
          <a:p>
            <a:r>
              <a:rPr lang="en-US" sz="1400" b="0" i="0" u="none" strike="noStrike" baseline="0" dirty="0">
                <a:latin typeface="+mn-lt"/>
              </a:rPr>
              <a:t>James Nabity</a:t>
            </a:r>
          </a:p>
          <a:p>
            <a:r>
              <a:rPr lang="en-US" sz="1400" b="0" i="0" u="none" strike="noStrike" baseline="0" dirty="0">
                <a:latin typeface="+mn-lt"/>
              </a:rPr>
              <a:t>Ann and H. J. Smead Aerospace Engineering Sciences, University Colorado at Boulder, CO, 80303</a:t>
            </a:r>
            <a:endParaRPr lang="en-US" sz="1400" dirty="0">
              <a:latin typeface="+mn-lt"/>
            </a:endParaRPr>
          </a:p>
        </p:txBody>
      </p:sp>
      <p:sp>
        <p:nvSpPr>
          <p:cNvPr id="3" name="Title 2">
            <a:extLst>
              <a:ext uri="{FF2B5EF4-FFF2-40B4-BE49-F238E27FC236}">
                <a16:creationId xmlns:a16="http://schemas.microsoft.com/office/drawing/2014/main" id="{6C25DA73-DC66-B974-7938-0B99C2008816}"/>
              </a:ext>
            </a:extLst>
          </p:cNvPr>
          <p:cNvSpPr>
            <a:spLocks noGrp="1"/>
          </p:cNvSpPr>
          <p:nvPr>
            <p:ph type="title"/>
          </p:nvPr>
        </p:nvSpPr>
        <p:spPr>
          <a:xfrm>
            <a:off x="0" y="3404175"/>
            <a:ext cx="12191999" cy="674580"/>
          </a:xfrm>
        </p:spPr>
        <p:txBody>
          <a:bodyPr/>
          <a:lstStyle/>
          <a:p>
            <a:r>
              <a:rPr lang="en-US" dirty="0">
                <a:latin typeface="Aptos" panose="020B0004020202020204" pitchFamily="34" charset="0"/>
              </a:rPr>
              <a:t>The LEAF Thermal Control System</a:t>
            </a:r>
          </a:p>
        </p:txBody>
      </p:sp>
    </p:spTree>
    <p:extLst>
      <p:ext uri="{BB962C8B-B14F-4D97-AF65-F5344CB8AC3E}">
        <p14:creationId xmlns:p14="http://schemas.microsoft.com/office/powerpoint/2010/main" val="222861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6EC6-A6D0-3B6C-6330-E9575A986D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0ED7E-BF4A-0F4D-A403-8A58C78D4763}"/>
              </a:ext>
            </a:extLst>
          </p:cNvPr>
          <p:cNvSpPr>
            <a:spLocks noGrp="1"/>
          </p:cNvSpPr>
          <p:nvPr>
            <p:ph type="title"/>
          </p:nvPr>
        </p:nvSpPr>
        <p:spPr/>
        <p:txBody>
          <a:bodyPr/>
          <a:lstStyle/>
          <a:p>
            <a:r>
              <a:rPr lang="en-US" dirty="0"/>
              <a:t>LEAF Thermal System – Radiator Cover</a:t>
            </a:r>
          </a:p>
        </p:txBody>
      </p:sp>
      <p:sp>
        <p:nvSpPr>
          <p:cNvPr id="5" name="Slide Number Placeholder 2">
            <a:extLst>
              <a:ext uri="{FF2B5EF4-FFF2-40B4-BE49-F238E27FC236}">
                <a16:creationId xmlns:a16="http://schemas.microsoft.com/office/drawing/2014/main" id="{19573ACB-01AC-9C46-E7AB-F299A20AD2D8}"/>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10DC69-1367-36F6-E00A-6D946F363A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1708" l="9951" r="89886">
                        <a14:foregroundMark x1="40457" y1="91708" x2="40457" y2="91708"/>
                      </a14:backgroundRemoval>
                    </a14:imgEffect>
                  </a14:imgLayer>
                </a14:imgProps>
              </a:ext>
            </a:extLst>
          </a:blip>
          <a:stretch>
            <a:fillRect/>
          </a:stretch>
        </p:blipFill>
        <p:spPr>
          <a:xfrm flipH="1">
            <a:off x="7579903" y="763379"/>
            <a:ext cx="3705296" cy="5724332"/>
          </a:xfrm>
          <a:prstGeom prst="rect">
            <a:avLst/>
          </a:prstGeom>
        </p:spPr>
      </p:pic>
      <p:sp>
        <p:nvSpPr>
          <p:cNvPr id="8" name="Content Placeholder 6">
            <a:extLst>
              <a:ext uri="{FF2B5EF4-FFF2-40B4-BE49-F238E27FC236}">
                <a16:creationId xmlns:a16="http://schemas.microsoft.com/office/drawing/2014/main" id="{57431E54-A8AE-F946-679C-98E824FA283F}"/>
              </a:ext>
            </a:extLst>
          </p:cNvPr>
          <p:cNvSpPr txBox="1">
            <a:spLocks/>
          </p:cNvSpPr>
          <p:nvPr/>
        </p:nvSpPr>
        <p:spPr>
          <a:xfrm>
            <a:off x="56592" y="1327124"/>
            <a:ext cx="6947916" cy="4986884"/>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Aptos" panose="020B0004020202020204" pitchFamily="34" charset="0"/>
              </a:rPr>
              <a:t>Primary Functionality:</a:t>
            </a:r>
          </a:p>
          <a:p>
            <a:pPr lvl="1"/>
            <a:r>
              <a:rPr lang="en-US" sz="2000" dirty="0">
                <a:ea typeface="Aptos" panose="020B0004020202020204" pitchFamily="34" charset="0"/>
              </a:rPr>
              <a:t>Protect radiator from damage during deployment</a:t>
            </a:r>
          </a:p>
          <a:p>
            <a:r>
              <a:rPr lang="en-US" sz="2400" kern="100" dirty="0"/>
              <a:t>Secondary Functionality:</a:t>
            </a:r>
          </a:p>
          <a:p>
            <a:pPr lvl="1"/>
            <a:r>
              <a:rPr lang="en-US" sz="2000" kern="100" dirty="0"/>
              <a:t>House antenna components</a:t>
            </a:r>
          </a:p>
          <a:p>
            <a:r>
              <a:rPr lang="en-US" sz="2400" kern="100" dirty="0"/>
              <a:t>Radiator:</a:t>
            </a:r>
          </a:p>
          <a:p>
            <a:pPr lvl="1"/>
            <a:r>
              <a:rPr lang="en-US" sz="2000" kern="100" dirty="0"/>
              <a:t>Mounted directly to heat generating components</a:t>
            </a:r>
          </a:p>
          <a:p>
            <a:pPr lvl="1"/>
            <a:r>
              <a:rPr lang="en-US" sz="2000" kern="100" dirty="0"/>
              <a:t>Perpendicular to lunar surface</a:t>
            </a:r>
          </a:p>
          <a:p>
            <a:pPr lvl="1"/>
            <a:r>
              <a:rPr lang="en-US" sz="2000" kern="100" dirty="0"/>
              <a:t>AZ-93 coated</a:t>
            </a:r>
          </a:p>
          <a:p>
            <a:pPr lvl="1"/>
            <a:r>
              <a:rPr lang="en-US" sz="2000" kern="100" dirty="0"/>
              <a:t>Solid aluminum plate</a:t>
            </a:r>
          </a:p>
          <a:p>
            <a:endParaRPr lang="en-US" sz="2000" kern="100" dirty="0"/>
          </a:p>
        </p:txBody>
      </p:sp>
      <p:pic>
        <p:nvPicPr>
          <p:cNvPr id="9" name="Picture 8">
            <a:extLst>
              <a:ext uri="{FF2B5EF4-FFF2-40B4-BE49-F238E27FC236}">
                <a16:creationId xmlns:a16="http://schemas.microsoft.com/office/drawing/2014/main" id="{16F07FBC-8F04-2442-C579-DC5385952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577" t="22284" r="24359" b="28876"/>
          <a:stretch>
            <a:fillRect/>
          </a:stretch>
        </p:blipFill>
        <p:spPr bwMode="auto">
          <a:xfrm>
            <a:off x="3033956" y="4711759"/>
            <a:ext cx="4282622" cy="179516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2F31898B-1850-7FEF-4576-0CDC74A5ABCB}"/>
              </a:ext>
            </a:extLst>
          </p:cNvPr>
          <p:cNvCxnSpPr>
            <a:cxnSpLocks/>
            <a:stCxn id="15" idx="2"/>
          </p:cNvCxnSpPr>
          <p:nvPr/>
        </p:nvCxnSpPr>
        <p:spPr>
          <a:xfrm>
            <a:off x="3297281" y="5346352"/>
            <a:ext cx="684459" cy="225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3">
            <a:extLst>
              <a:ext uri="{FF2B5EF4-FFF2-40B4-BE49-F238E27FC236}">
                <a16:creationId xmlns:a16="http://schemas.microsoft.com/office/drawing/2014/main" id="{A388935C-B3FE-3E3F-BE0B-642B34610231}"/>
              </a:ext>
            </a:extLst>
          </p:cNvPr>
          <p:cNvSpPr txBox="1">
            <a:spLocks noChangeArrowheads="1"/>
          </p:cNvSpPr>
          <p:nvPr/>
        </p:nvSpPr>
        <p:spPr bwMode="auto">
          <a:xfrm>
            <a:off x="2947468" y="4895659"/>
            <a:ext cx="699626" cy="45069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Radiator Cover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44E48772-980E-B1EB-AC90-D1F559A0AF24}"/>
              </a:ext>
            </a:extLst>
          </p:cNvPr>
          <p:cNvSpPr txBox="1"/>
          <p:nvPr/>
        </p:nvSpPr>
        <p:spPr>
          <a:xfrm>
            <a:off x="2567822" y="6256575"/>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Undeployed Cover</a:t>
            </a:r>
          </a:p>
        </p:txBody>
      </p:sp>
      <p:sp>
        <p:nvSpPr>
          <p:cNvPr id="17" name="TextBox 16">
            <a:extLst>
              <a:ext uri="{FF2B5EF4-FFF2-40B4-BE49-F238E27FC236}">
                <a16:creationId xmlns:a16="http://schemas.microsoft.com/office/drawing/2014/main" id="{03D7B2A6-D3D0-1864-5814-4B6CB53CD0E7}"/>
              </a:ext>
            </a:extLst>
          </p:cNvPr>
          <p:cNvSpPr txBox="1"/>
          <p:nvPr/>
        </p:nvSpPr>
        <p:spPr>
          <a:xfrm>
            <a:off x="8295436" y="6256574"/>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Deployed Cover</a:t>
            </a:r>
          </a:p>
        </p:txBody>
      </p:sp>
      <p:pic>
        <p:nvPicPr>
          <p:cNvPr id="18" name="Picture 17">
            <a:extLst>
              <a:ext uri="{FF2B5EF4-FFF2-40B4-BE49-F238E27FC236}">
                <a16:creationId xmlns:a16="http://schemas.microsoft.com/office/drawing/2014/main" id="{5667761F-6077-7767-ADDF-5345ED398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0" b="91708" l="9951" r="89886">
                        <a14:foregroundMark x1="40457" y1="91708" x2="40457" y2="91708"/>
                      </a14:backgroundRemoval>
                    </a14:imgEffect>
                  </a14:imgLayer>
                </a14:imgProps>
              </a:ext>
            </a:extLst>
          </a:blip>
          <a:stretch>
            <a:fillRect/>
          </a:stretch>
        </p:blipFill>
        <p:spPr>
          <a:xfrm flipH="1">
            <a:off x="7579903" y="763380"/>
            <a:ext cx="3705296" cy="5724332"/>
          </a:xfrm>
          <a:prstGeom prst="rect">
            <a:avLst/>
          </a:prstGeom>
        </p:spPr>
      </p:pic>
      <p:pic>
        <p:nvPicPr>
          <p:cNvPr id="19" name="Picture 18">
            <a:extLst>
              <a:ext uri="{FF2B5EF4-FFF2-40B4-BE49-F238E27FC236}">
                <a16:creationId xmlns:a16="http://schemas.microsoft.com/office/drawing/2014/main" id="{48DC8E5D-4227-25EE-316F-14610E698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577" t="22284" r="24359" b="28876"/>
          <a:stretch>
            <a:fillRect/>
          </a:stretch>
        </p:blipFill>
        <p:spPr bwMode="auto">
          <a:xfrm>
            <a:off x="3033956" y="4711760"/>
            <a:ext cx="4282622" cy="17951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D41D97C-93A1-0888-E764-96023F5F620C}"/>
              </a:ext>
            </a:extLst>
          </p:cNvPr>
          <p:cNvSpPr txBox="1"/>
          <p:nvPr/>
        </p:nvSpPr>
        <p:spPr>
          <a:xfrm>
            <a:off x="8295436" y="6256575"/>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Deployed Cover</a:t>
            </a:r>
          </a:p>
        </p:txBody>
      </p:sp>
    </p:spTree>
    <p:extLst>
      <p:ext uri="{BB962C8B-B14F-4D97-AF65-F5344CB8AC3E}">
        <p14:creationId xmlns:p14="http://schemas.microsoft.com/office/powerpoint/2010/main" val="31105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CC84-D732-283E-705E-B02096E6A4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BA6FCC-44B1-A584-5FEB-9D842E105E92}"/>
              </a:ext>
            </a:extLst>
          </p:cNvPr>
          <p:cNvSpPr>
            <a:spLocks noGrp="1"/>
          </p:cNvSpPr>
          <p:nvPr>
            <p:ph type="title"/>
          </p:nvPr>
        </p:nvSpPr>
        <p:spPr/>
        <p:txBody>
          <a:bodyPr/>
          <a:lstStyle/>
          <a:p>
            <a:r>
              <a:rPr lang="en-US" dirty="0"/>
              <a:t>LEAF Thermal System – Radiator</a:t>
            </a:r>
          </a:p>
        </p:txBody>
      </p:sp>
      <p:sp>
        <p:nvSpPr>
          <p:cNvPr id="5" name="Slide Number Placeholder 2">
            <a:extLst>
              <a:ext uri="{FF2B5EF4-FFF2-40B4-BE49-F238E27FC236}">
                <a16:creationId xmlns:a16="http://schemas.microsoft.com/office/drawing/2014/main" id="{9FBCE871-D14C-8659-622F-B227E0EEC002}"/>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C75604C-CC0E-E5E4-4DDE-3499DED87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77" t="22284" r="24359" b="28876"/>
          <a:stretch>
            <a:fillRect/>
          </a:stretch>
        </p:blipFill>
        <p:spPr bwMode="auto">
          <a:xfrm>
            <a:off x="7262688" y="1122830"/>
            <a:ext cx="3879617" cy="1626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372C05D-E007-D952-0AFD-D96A0CA2F46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66" b="92504" l="9955" r="89932">
                        <a14:foregroundMark x1="62217" y1="92504" x2="62217" y2="92504"/>
                      </a14:backgroundRemoval>
                    </a14:imgEffect>
                  </a14:imgLayer>
                </a14:imgProps>
              </a:ext>
            </a:extLst>
          </a:blip>
          <a:srcRect l="7727" t="10948" r="4786" b="5106"/>
          <a:stretch/>
        </p:blipFill>
        <p:spPr>
          <a:xfrm>
            <a:off x="7798840" y="2945833"/>
            <a:ext cx="2885178" cy="3676630"/>
          </a:xfrm>
          <a:prstGeom prst="rect">
            <a:avLst/>
          </a:prstGeom>
        </p:spPr>
      </p:pic>
      <p:cxnSp>
        <p:nvCxnSpPr>
          <p:cNvPr id="7" name="Straight Arrow Connector 6">
            <a:extLst>
              <a:ext uri="{FF2B5EF4-FFF2-40B4-BE49-F238E27FC236}">
                <a16:creationId xmlns:a16="http://schemas.microsoft.com/office/drawing/2014/main" id="{D1FB6EF0-748A-820E-CECD-9D9CC929B80D}"/>
              </a:ext>
            </a:extLst>
          </p:cNvPr>
          <p:cNvCxnSpPr>
            <a:cxnSpLocks/>
            <a:stCxn id="8" idx="0"/>
          </p:cNvCxnSpPr>
          <p:nvPr/>
        </p:nvCxnSpPr>
        <p:spPr>
          <a:xfrm flipV="1">
            <a:off x="6713657" y="2114899"/>
            <a:ext cx="719349" cy="409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3">
            <a:extLst>
              <a:ext uri="{FF2B5EF4-FFF2-40B4-BE49-F238E27FC236}">
                <a16:creationId xmlns:a16="http://schemas.microsoft.com/office/drawing/2014/main" id="{987C0681-462C-4E2B-61A9-5F76E791C398}"/>
              </a:ext>
            </a:extLst>
          </p:cNvPr>
          <p:cNvSpPr txBox="1">
            <a:spLocks noChangeArrowheads="1"/>
          </p:cNvSpPr>
          <p:nvPr/>
        </p:nvSpPr>
        <p:spPr bwMode="auto">
          <a:xfrm>
            <a:off x="6363844" y="2524414"/>
            <a:ext cx="699626" cy="224647"/>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Radiator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Content Placeholder 6">
            <a:extLst>
              <a:ext uri="{FF2B5EF4-FFF2-40B4-BE49-F238E27FC236}">
                <a16:creationId xmlns:a16="http://schemas.microsoft.com/office/drawing/2014/main" id="{F0CD9387-04FC-BE36-0114-90DC63284E70}"/>
              </a:ext>
            </a:extLst>
          </p:cNvPr>
          <p:cNvSpPr txBox="1">
            <a:spLocks/>
          </p:cNvSpPr>
          <p:nvPr/>
        </p:nvSpPr>
        <p:spPr>
          <a:xfrm>
            <a:off x="56592" y="1327124"/>
            <a:ext cx="6108034" cy="4986884"/>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Aptos" panose="020B0004020202020204" pitchFamily="34" charset="0"/>
              </a:rPr>
              <a:t>Mounted to the zenith face of the payload via thermally insulating standoffs</a:t>
            </a:r>
          </a:p>
          <a:p>
            <a:r>
              <a:rPr lang="en-US" sz="2400" dirty="0">
                <a:ea typeface="Aptos" panose="020B0004020202020204" pitchFamily="34" charset="0"/>
              </a:rPr>
              <a:t>Integrated with the rest of the thermal system by three graphite composite heat straps mounted between a cold plate on the top of the payload enclosure and the bottom of the radiator.</a:t>
            </a:r>
          </a:p>
          <a:p>
            <a:r>
              <a:rPr lang="en-US" sz="2400" dirty="0">
                <a:ea typeface="Aptos" panose="020B0004020202020204" pitchFamily="34" charset="0"/>
              </a:rPr>
              <a:t>Materials:</a:t>
            </a:r>
          </a:p>
          <a:p>
            <a:pPr lvl="1"/>
            <a:r>
              <a:rPr lang="en-US" sz="2000" dirty="0">
                <a:ea typeface="Aptos" panose="020B0004020202020204" pitchFamily="34" charset="0"/>
              </a:rPr>
              <a:t>Solid aluminum plate</a:t>
            </a:r>
          </a:p>
          <a:p>
            <a:pPr lvl="1"/>
            <a:r>
              <a:rPr lang="en-US" sz="2000" dirty="0">
                <a:ea typeface="Aptos" panose="020B0004020202020204" pitchFamily="34" charset="0"/>
              </a:rPr>
              <a:t>AZ-93 coated </a:t>
            </a:r>
          </a:p>
          <a:p>
            <a:pPr lvl="1"/>
            <a:r>
              <a:rPr lang="en-US" sz="2000" dirty="0">
                <a:ea typeface="Aptos" panose="020B0004020202020204" pitchFamily="34" charset="0"/>
              </a:rPr>
              <a:t>0.145 m</a:t>
            </a:r>
            <a:r>
              <a:rPr lang="en-US" sz="2000" baseline="30000" dirty="0">
                <a:ea typeface="Aptos" panose="020B0004020202020204" pitchFamily="34" charset="0"/>
              </a:rPr>
              <a:t>2</a:t>
            </a:r>
            <a:endParaRPr lang="en-US" baseline="30000" dirty="0">
              <a:ea typeface="Aptos" panose="020B0004020202020204" pitchFamily="34" charset="0"/>
            </a:endParaRPr>
          </a:p>
          <a:p>
            <a:pPr marL="0" indent="0">
              <a:buNone/>
            </a:pPr>
            <a:endParaRPr lang="en-US" sz="2400" dirty="0">
              <a:ea typeface="Aptos" panose="020B0004020202020204" pitchFamily="34" charset="0"/>
            </a:endParaRPr>
          </a:p>
        </p:txBody>
      </p:sp>
      <p:sp>
        <p:nvSpPr>
          <p:cNvPr id="21" name="TextBox 20">
            <a:extLst>
              <a:ext uri="{FF2B5EF4-FFF2-40B4-BE49-F238E27FC236}">
                <a16:creationId xmlns:a16="http://schemas.microsoft.com/office/drawing/2014/main" id="{3B47CCF3-1C36-E646-F7AC-0F34D2998088}"/>
              </a:ext>
            </a:extLst>
          </p:cNvPr>
          <p:cNvSpPr txBox="1"/>
          <p:nvPr/>
        </p:nvSpPr>
        <p:spPr>
          <a:xfrm>
            <a:off x="7554938" y="2514717"/>
            <a:ext cx="3372981"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Radiator and Radiator Cover Assembly</a:t>
            </a:r>
          </a:p>
        </p:txBody>
      </p:sp>
      <p:sp>
        <p:nvSpPr>
          <p:cNvPr id="22" name="TextBox 21">
            <a:extLst>
              <a:ext uri="{FF2B5EF4-FFF2-40B4-BE49-F238E27FC236}">
                <a16:creationId xmlns:a16="http://schemas.microsoft.com/office/drawing/2014/main" id="{C363E2D1-1630-1615-57DE-F228699BF711}"/>
              </a:ext>
            </a:extLst>
          </p:cNvPr>
          <p:cNvSpPr txBox="1"/>
          <p:nvPr/>
        </p:nvSpPr>
        <p:spPr>
          <a:xfrm>
            <a:off x="8008491" y="6530707"/>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Full Payload</a:t>
            </a:r>
          </a:p>
        </p:txBody>
      </p:sp>
      <p:cxnSp>
        <p:nvCxnSpPr>
          <p:cNvPr id="24" name="Straight Arrow Connector 23">
            <a:extLst>
              <a:ext uri="{FF2B5EF4-FFF2-40B4-BE49-F238E27FC236}">
                <a16:creationId xmlns:a16="http://schemas.microsoft.com/office/drawing/2014/main" id="{2EEB153D-2458-C9BA-36D6-3D1065D8EEDA}"/>
              </a:ext>
            </a:extLst>
          </p:cNvPr>
          <p:cNvCxnSpPr>
            <a:cxnSpLocks/>
            <a:stCxn id="8" idx="2"/>
          </p:cNvCxnSpPr>
          <p:nvPr/>
        </p:nvCxnSpPr>
        <p:spPr>
          <a:xfrm>
            <a:off x="6713657" y="2749061"/>
            <a:ext cx="1740125" cy="482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2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6903-0935-3A62-835D-8B4832D720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6D0FAE-6266-D58D-4787-E1BAAF7FF799}"/>
              </a:ext>
            </a:extLst>
          </p:cNvPr>
          <p:cNvSpPr>
            <a:spLocks noGrp="1"/>
          </p:cNvSpPr>
          <p:nvPr>
            <p:ph type="title"/>
          </p:nvPr>
        </p:nvSpPr>
        <p:spPr/>
        <p:txBody>
          <a:bodyPr/>
          <a:lstStyle/>
          <a:p>
            <a:r>
              <a:rPr lang="en-US" dirty="0"/>
              <a:t>LEAF Thermal System – Variable Conductance Heat Pipes</a:t>
            </a:r>
          </a:p>
        </p:txBody>
      </p:sp>
      <p:sp>
        <p:nvSpPr>
          <p:cNvPr id="5" name="Slide Number Placeholder 2">
            <a:extLst>
              <a:ext uri="{FF2B5EF4-FFF2-40B4-BE49-F238E27FC236}">
                <a16:creationId xmlns:a16="http://schemas.microsoft.com/office/drawing/2014/main" id="{22891B17-6006-3E41-8F31-9D31E18985C9}"/>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sp>
        <p:nvSpPr>
          <p:cNvPr id="3" name="Content Placeholder 6">
            <a:extLst>
              <a:ext uri="{FF2B5EF4-FFF2-40B4-BE49-F238E27FC236}">
                <a16:creationId xmlns:a16="http://schemas.microsoft.com/office/drawing/2014/main" id="{DDF967E3-F5D2-C77B-A919-B4E49EED9236}"/>
              </a:ext>
            </a:extLst>
          </p:cNvPr>
          <p:cNvSpPr txBox="1">
            <a:spLocks/>
          </p:cNvSpPr>
          <p:nvPr/>
        </p:nvSpPr>
        <p:spPr>
          <a:xfrm>
            <a:off x="56592" y="1327124"/>
            <a:ext cx="6108034" cy="4986884"/>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ea typeface="Aptos" panose="020B0004020202020204" pitchFamily="34" charset="0"/>
            </a:endParaRPr>
          </a:p>
        </p:txBody>
      </p:sp>
      <p:sp>
        <p:nvSpPr>
          <p:cNvPr id="6" name="Content Placeholder 6">
            <a:extLst>
              <a:ext uri="{FF2B5EF4-FFF2-40B4-BE49-F238E27FC236}">
                <a16:creationId xmlns:a16="http://schemas.microsoft.com/office/drawing/2014/main" id="{9F45C1B9-168A-9D9C-D9D8-6F4238F27553}"/>
              </a:ext>
            </a:extLst>
          </p:cNvPr>
          <p:cNvSpPr txBox="1">
            <a:spLocks/>
          </p:cNvSpPr>
          <p:nvPr/>
        </p:nvSpPr>
        <p:spPr>
          <a:xfrm>
            <a:off x="56592" y="1327124"/>
            <a:ext cx="6947916" cy="4986884"/>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Aptos" panose="020B0004020202020204" pitchFamily="34" charset="0"/>
              </a:rPr>
              <a:t>Given the wide range of lunar environmental temperatures and variable heat load, variable conductance heat pipes will be used to integrate the CHX with the rest of the system due to freezing risk</a:t>
            </a:r>
          </a:p>
          <a:p>
            <a:r>
              <a:rPr lang="en-US" sz="2400" dirty="0">
                <a:ea typeface="Aptos" panose="020B0004020202020204" pitchFamily="34" charset="0"/>
              </a:rPr>
              <a:t>Heat pipes will route directly from the condensing surface to the cold plate</a:t>
            </a:r>
          </a:p>
          <a:p>
            <a:r>
              <a:rPr lang="en-US" sz="2400" dirty="0">
                <a:ea typeface="Aptos" panose="020B0004020202020204" pitchFamily="34" charset="0"/>
              </a:rPr>
              <a:t>Space Lab Technologies will work with Advanced Cooling Technologies to develop the heat pipe system</a:t>
            </a:r>
          </a:p>
        </p:txBody>
      </p:sp>
      <p:pic>
        <p:nvPicPr>
          <p:cNvPr id="1026" name="Picture 2" descr="Variable Conductance Heat Pipes (VCHP): When, How, and Why To Use Them in  Space Systems - Advanced Cooling Technologies">
            <a:extLst>
              <a:ext uri="{FF2B5EF4-FFF2-40B4-BE49-F238E27FC236}">
                <a16:creationId xmlns:a16="http://schemas.microsoft.com/office/drawing/2014/main" id="{62F47CBB-2199-4C63-F00F-AEB2712EA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865" y="1434172"/>
            <a:ext cx="4996543" cy="283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9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404F-DE78-A9D0-A548-41EB97503A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12ACDC-B061-03DA-17F5-6FE55DFAAF30}"/>
              </a:ext>
            </a:extLst>
          </p:cNvPr>
          <p:cNvSpPr>
            <a:spLocks noGrp="1"/>
          </p:cNvSpPr>
          <p:nvPr>
            <p:ph type="title"/>
          </p:nvPr>
        </p:nvSpPr>
        <p:spPr/>
        <p:txBody>
          <a:bodyPr/>
          <a:lstStyle/>
          <a:p>
            <a:r>
              <a:rPr lang="en-US" dirty="0"/>
              <a:t>LEAF Thermal System – Condensing Heat Exchanger</a:t>
            </a:r>
          </a:p>
        </p:txBody>
      </p:sp>
      <p:sp>
        <p:nvSpPr>
          <p:cNvPr id="5" name="Slide Number Placeholder 2">
            <a:extLst>
              <a:ext uri="{FF2B5EF4-FFF2-40B4-BE49-F238E27FC236}">
                <a16:creationId xmlns:a16="http://schemas.microsoft.com/office/drawing/2014/main" id="{62C5F124-8703-A3CE-639D-BC952544B08E}"/>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14C7402-726E-621A-1414-BE64DAF87B47}"/>
              </a:ext>
            </a:extLst>
          </p:cNvPr>
          <p:cNvPicPr>
            <a:picLocks noChangeAspect="1"/>
          </p:cNvPicPr>
          <p:nvPr/>
        </p:nvPicPr>
        <p:blipFill rotWithShape="1">
          <a:blip r:embed="rId3">
            <a:extLst>
              <a:ext uri="{28A0092B-C50C-407E-A947-70E740481C1C}">
                <a14:useLocalDpi xmlns:a14="http://schemas.microsoft.com/office/drawing/2010/main" val="0"/>
              </a:ext>
            </a:extLst>
          </a:blip>
          <a:srcRect l="8013" t="11602" r="43269" b="13631"/>
          <a:stretch/>
        </p:blipFill>
        <p:spPr bwMode="auto">
          <a:xfrm>
            <a:off x="7557894" y="4117022"/>
            <a:ext cx="2714018" cy="2588657"/>
          </a:xfrm>
          <a:prstGeom prst="rect">
            <a:avLst/>
          </a:prstGeom>
          <a:ln>
            <a:no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63E0B79B-062C-24DA-C0D0-F59D39577EDC}"/>
              </a:ext>
            </a:extLst>
          </p:cNvPr>
          <p:cNvGrpSpPr/>
          <p:nvPr/>
        </p:nvGrpSpPr>
        <p:grpSpPr>
          <a:xfrm>
            <a:off x="6840845" y="1129034"/>
            <a:ext cx="3803708" cy="2911532"/>
            <a:chOff x="228599" y="1039334"/>
            <a:chExt cx="8040526" cy="5956564"/>
          </a:xfrm>
        </p:grpSpPr>
        <p:cxnSp>
          <p:nvCxnSpPr>
            <p:cNvPr id="9" name="Straight Connector 8">
              <a:extLst>
                <a:ext uri="{FF2B5EF4-FFF2-40B4-BE49-F238E27FC236}">
                  <a16:creationId xmlns:a16="http://schemas.microsoft.com/office/drawing/2014/main" id="{9D6268E3-A7DE-1A3A-3531-A2431C4DF650}"/>
                </a:ext>
              </a:extLst>
            </p:cNvPr>
            <p:cNvCxnSpPr>
              <a:cxnSpLocks/>
            </p:cNvCxnSpPr>
            <p:nvPr/>
          </p:nvCxnSpPr>
          <p:spPr>
            <a:xfrm flipH="1">
              <a:off x="5706491" y="5866072"/>
              <a:ext cx="187006" cy="10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61D2C1-7668-482A-D779-4ECEF3FD3CFF}"/>
                </a:ext>
              </a:extLst>
            </p:cNvPr>
            <p:cNvCxnSpPr>
              <a:cxnSpLocks/>
            </p:cNvCxnSpPr>
            <p:nvPr/>
          </p:nvCxnSpPr>
          <p:spPr>
            <a:xfrm flipH="1">
              <a:off x="5686505" y="3472701"/>
              <a:ext cx="187006" cy="10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DF5D50-07F2-D55E-3FB7-1A4358443B8F}"/>
                </a:ext>
              </a:extLst>
            </p:cNvPr>
            <p:cNvCxnSpPr>
              <a:cxnSpLocks/>
            </p:cNvCxnSpPr>
            <p:nvPr/>
          </p:nvCxnSpPr>
          <p:spPr>
            <a:xfrm>
              <a:off x="4787810" y="6483054"/>
              <a:ext cx="225267" cy="128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D82139-F037-D417-9EA9-DCAF8167ED10}"/>
                </a:ext>
              </a:extLst>
            </p:cNvPr>
            <p:cNvCxnSpPr>
              <a:cxnSpLocks/>
            </p:cNvCxnSpPr>
            <p:nvPr/>
          </p:nvCxnSpPr>
          <p:spPr>
            <a:xfrm>
              <a:off x="5574727" y="6027235"/>
              <a:ext cx="225267" cy="128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8F7E1A-3CB5-B3A0-88DA-C3555D385BD7}"/>
                </a:ext>
              </a:extLst>
            </p:cNvPr>
            <p:cNvCxnSpPr>
              <a:cxnSpLocks/>
            </p:cNvCxnSpPr>
            <p:nvPr/>
          </p:nvCxnSpPr>
          <p:spPr>
            <a:xfrm flipH="1">
              <a:off x="4519396" y="6381184"/>
              <a:ext cx="187006" cy="10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9E8DD2-10E3-3626-5C06-7DEBAC1EAD2A}"/>
                </a:ext>
              </a:extLst>
            </p:cNvPr>
            <p:cNvCxnSpPr>
              <a:cxnSpLocks/>
            </p:cNvCxnSpPr>
            <p:nvPr/>
          </p:nvCxnSpPr>
          <p:spPr>
            <a:xfrm flipH="1">
              <a:off x="228599" y="3905293"/>
              <a:ext cx="187006" cy="10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EF70635-6C22-0E5F-7063-E8BA7A7085A3}"/>
                </a:ext>
              </a:extLst>
            </p:cNvPr>
            <p:cNvGrpSpPr/>
            <p:nvPr/>
          </p:nvGrpSpPr>
          <p:grpSpPr>
            <a:xfrm>
              <a:off x="243984" y="1039334"/>
              <a:ext cx="8025141" cy="5956564"/>
              <a:chOff x="243984" y="1039334"/>
              <a:chExt cx="8025141" cy="5956564"/>
            </a:xfrm>
          </p:grpSpPr>
          <p:pic>
            <p:nvPicPr>
              <p:cNvPr id="16" name="Picture 15" descr="A metal object with a black background&#10;&#10;AI-generated content may be incorrect.">
                <a:extLst>
                  <a:ext uri="{FF2B5EF4-FFF2-40B4-BE49-F238E27FC236}">
                    <a16:creationId xmlns:a16="http://schemas.microsoft.com/office/drawing/2014/main" id="{0851B1D7-358B-3825-7D67-7CA6474CBB94}"/>
                  </a:ext>
                </a:extLst>
              </p:cNvPr>
              <p:cNvPicPr>
                <a:picLocks noChangeAspect="1"/>
              </p:cNvPicPr>
              <p:nvPr/>
            </p:nvPicPr>
            <p:blipFill>
              <a:blip r:embed="rId4">
                <a:extLst>
                  <a:ext uri="{28A0092B-C50C-407E-A947-70E740481C1C}">
                    <a14:useLocalDpi xmlns:a14="http://schemas.microsoft.com/office/drawing/2010/main" val="0"/>
                  </a:ext>
                </a:extLst>
              </a:blip>
              <a:srcRect l="26250" t="10824" r="26795" b="15606"/>
              <a:stretch/>
            </p:blipFill>
            <p:spPr>
              <a:xfrm>
                <a:off x="515809" y="1039334"/>
                <a:ext cx="5180669" cy="5045479"/>
              </a:xfrm>
              <a:prstGeom prst="rect">
                <a:avLst/>
              </a:prstGeom>
            </p:spPr>
          </p:pic>
          <p:cxnSp>
            <p:nvCxnSpPr>
              <p:cNvPr id="17" name="Straight Connector 16">
                <a:extLst>
                  <a:ext uri="{FF2B5EF4-FFF2-40B4-BE49-F238E27FC236}">
                    <a16:creationId xmlns:a16="http://schemas.microsoft.com/office/drawing/2014/main" id="{8EEFF0AC-A49E-3C5C-E04F-38F648AF4456}"/>
                  </a:ext>
                </a:extLst>
              </p:cNvPr>
              <p:cNvCxnSpPr>
                <a:cxnSpLocks/>
              </p:cNvCxnSpPr>
              <p:nvPr/>
            </p:nvCxnSpPr>
            <p:spPr>
              <a:xfrm>
                <a:off x="5787846" y="3525026"/>
                <a:ext cx="12148" cy="2397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7E3AE7-DD6E-194C-CEC7-0D2B9255DF23}"/>
                  </a:ext>
                </a:extLst>
              </p:cNvPr>
              <p:cNvSpPr txBox="1"/>
              <p:nvPr/>
            </p:nvSpPr>
            <p:spPr>
              <a:xfrm>
                <a:off x="5578767" y="6240299"/>
                <a:ext cx="2181073" cy="7555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3.71 cm</a:t>
                </a:r>
              </a:p>
            </p:txBody>
          </p:sp>
          <p:sp>
            <p:nvSpPr>
              <p:cNvPr id="19" name="TextBox 18">
                <a:extLst>
                  <a:ext uri="{FF2B5EF4-FFF2-40B4-BE49-F238E27FC236}">
                    <a16:creationId xmlns:a16="http://schemas.microsoft.com/office/drawing/2014/main" id="{FEA86C0C-D6D1-D6BF-939F-82175FBF3704}"/>
                  </a:ext>
                </a:extLst>
              </p:cNvPr>
              <p:cNvSpPr txBox="1"/>
              <p:nvPr/>
            </p:nvSpPr>
            <p:spPr>
              <a:xfrm>
                <a:off x="5987590" y="4168710"/>
                <a:ext cx="2281535" cy="7555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9.37 cm</a:t>
                </a:r>
              </a:p>
            </p:txBody>
          </p:sp>
          <p:cxnSp>
            <p:nvCxnSpPr>
              <p:cNvPr id="20" name="Straight Connector 19">
                <a:extLst>
                  <a:ext uri="{FF2B5EF4-FFF2-40B4-BE49-F238E27FC236}">
                    <a16:creationId xmlns:a16="http://schemas.microsoft.com/office/drawing/2014/main" id="{44C88F31-5ACD-4206-B0DF-946327A332AA}"/>
                  </a:ext>
                </a:extLst>
              </p:cNvPr>
              <p:cNvCxnSpPr>
                <a:cxnSpLocks/>
              </p:cNvCxnSpPr>
              <p:nvPr/>
            </p:nvCxnSpPr>
            <p:spPr>
              <a:xfrm flipH="1">
                <a:off x="4891326" y="6091291"/>
                <a:ext cx="805152" cy="445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4F9D29-7749-932A-1155-0B5C869F4EE2}"/>
                  </a:ext>
                </a:extLst>
              </p:cNvPr>
              <p:cNvCxnSpPr>
                <a:cxnSpLocks/>
              </p:cNvCxnSpPr>
              <p:nvPr/>
            </p:nvCxnSpPr>
            <p:spPr>
              <a:xfrm flipH="1" flipV="1">
                <a:off x="317500" y="3965707"/>
                <a:ext cx="4295399" cy="24691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F8F4AC-F4B3-9E90-7C82-FF317CF514CD}"/>
                  </a:ext>
                </a:extLst>
              </p:cNvPr>
              <p:cNvSpPr txBox="1"/>
              <p:nvPr/>
            </p:nvSpPr>
            <p:spPr>
              <a:xfrm>
                <a:off x="243984" y="4762515"/>
                <a:ext cx="2392525" cy="7555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19.41 cm</a:t>
                </a:r>
              </a:p>
            </p:txBody>
          </p:sp>
        </p:grpSp>
      </p:grpSp>
      <p:sp>
        <p:nvSpPr>
          <p:cNvPr id="23" name="TextBox 22">
            <a:extLst>
              <a:ext uri="{FF2B5EF4-FFF2-40B4-BE49-F238E27FC236}">
                <a16:creationId xmlns:a16="http://schemas.microsoft.com/office/drawing/2014/main" id="{7E980673-8C40-FC88-2088-667F1A78CC8E}"/>
              </a:ext>
            </a:extLst>
          </p:cNvPr>
          <p:cNvSpPr txBox="1"/>
          <p:nvPr/>
        </p:nvSpPr>
        <p:spPr>
          <a:xfrm>
            <a:off x="6943476" y="6188734"/>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Section View of CHX</a:t>
            </a:r>
          </a:p>
        </p:txBody>
      </p:sp>
      <p:sp>
        <p:nvSpPr>
          <p:cNvPr id="24" name="TextBox 23">
            <a:extLst>
              <a:ext uri="{FF2B5EF4-FFF2-40B4-BE49-F238E27FC236}">
                <a16:creationId xmlns:a16="http://schemas.microsoft.com/office/drawing/2014/main" id="{CEB92264-8963-5DA1-98AB-E3627A2FCAF0}"/>
              </a:ext>
            </a:extLst>
          </p:cNvPr>
          <p:cNvSpPr txBox="1"/>
          <p:nvPr/>
        </p:nvSpPr>
        <p:spPr>
          <a:xfrm>
            <a:off x="6556256" y="3723078"/>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Labelled view of CHX</a:t>
            </a:r>
          </a:p>
        </p:txBody>
      </p:sp>
      <p:sp>
        <p:nvSpPr>
          <p:cNvPr id="26" name="Content Placeholder 1">
            <a:extLst>
              <a:ext uri="{FF2B5EF4-FFF2-40B4-BE49-F238E27FC236}">
                <a16:creationId xmlns:a16="http://schemas.microsoft.com/office/drawing/2014/main" id="{320E1548-31D7-309C-8431-F430144C29E4}"/>
              </a:ext>
            </a:extLst>
          </p:cNvPr>
          <p:cNvSpPr>
            <a:spLocks noGrp="1"/>
          </p:cNvSpPr>
          <p:nvPr>
            <p:ph idx="1"/>
          </p:nvPr>
        </p:nvSpPr>
        <p:spPr>
          <a:xfrm>
            <a:off x="955851" y="1509627"/>
            <a:ext cx="4742579" cy="4986884"/>
          </a:xfrm>
        </p:spPr>
        <p:txBody>
          <a:bodyPr>
            <a:normAutofit/>
          </a:bodyPr>
          <a:lstStyle/>
          <a:p>
            <a:pPr marL="631825" lvl="1" indent="-285750">
              <a:spcBef>
                <a:spcPts val="0"/>
              </a:spcBef>
            </a:pPr>
            <a:endParaRPr lang="en-US" sz="2000" dirty="0">
              <a:latin typeface="Arial" panose="020B0604020202020204" pitchFamily="34" charset="0"/>
              <a:ea typeface="Aptos" panose="020B0004020202020204" pitchFamily="34" charset="0"/>
              <a:cs typeface="Arial" panose="020B0604020202020204" pitchFamily="34" charset="0"/>
            </a:endParaRPr>
          </a:p>
          <a:p>
            <a:pPr marL="631825" lvl="1" indent="-285750">
              <a:spcBef>
                <a:spcPts val="0"/>
              </a:spcBef>
            </a:pPr>
            <a:endParaRPr lang="en-US" sz="2000" dirty="0">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endParaRPr lang="en-US" sz="2100" dirty="0"/>
          </a:p>
        </p:txBody>
      </p:sp>
      <p:sp>
        <p:nvSpPr>
          <p:cNvPr id="27" name="Content Placeholder 6">
            <a:extLst>
              <a:ext uri="{FF2B5EF4-FFF2-40B4-BE49-F238E27FC236}">
                <a16:creationId xmlns:a16="http://schemas.microsoft.com/office/drawing/2014/main" id="{2F8B07CC-7487-74E9-C2F8-343745EDFF74}"/>
              </a:ext>
            </a:extLst>
          </p:cNvPr>
          <p:cNvSpPr txBox="1">
            <a:spLocks/>
          </p:cNvSpPr>
          <p:nvPr/>
        </p:nvSpPr>
        <p:spPr>
          <a:xfrm>
            <a:off x="56592" y="1327124"/>
            <a:ext cx="6108034" cy="4986884"/>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Aptos" panose="020B0004020202020204" pitchFamily="34" charset="0"/>
              </a:rPr>
              <a:t>Capability to move max heat load of 41.4W</a:t>
            </a:r>
          </a:p>
          <a:p>
            <a:r>
              <a:rPr lang="en-US" sz="2400" dirty="0">
                <a:ea typeface="Aptos" panose="020B0004020202020204" pitchFamily="34" charset="0"/>
              </a:rPr>
              <a:t>Minimum condensing area of 0.0736 m</a:t>
            </a:r>
            <a:r>
              <a:rPr lang="en-US" sz="2400" baseline="30000" dirty="0">
                <a:ea typeface="Aptos" panose="020B0004020202020204" pitchFamily="34" charset="0"/>
              </a:rPr>
              <a:t>2</a:t>
            </a:r>
            <a:r>
              <a:rPr lang="en-US" sz="2400" dirty="0">
                <a:ea typeface="Aptos" panose="020B0004020202020204" pitchFamily="34" charset="0"/>
              </a:rPr>
              <a:t> </a:t>
            </a:r>
          </a:p>
          <a:p>
            <a:r>
              <a:rPr lang="en-US" sz="2400" dirty="0">
                <a:ea typeface="Aptos" panose="020B0004020202020204" pitchFamily="34" charset="0"/>
              </a:rPr>
              <a:t>Surface temperature of 11</a:t>
            </a:r>
            <a:r>
              <a:rPr lang="en-US" sz="2400" dirty="0">
                <a:latin typeface="Aptos Narrow" panose="020B0004020202020204" pitchFamily="34" charset="0"/>
                <a:ea typeface="Aptos" panose="020B0004020202020204" pitchFamily="34" charset="0"/>
              </a:rPr>
              <a:t>°</a:t>
            </a:r>
            <a:r>
              <a:rPr lang="en-US" sz="2400" dirty="0">
                <a:ea typeface="Aptos" panose="020B0004020202020204" pitchFamily="34" charset="0"/>
              </a:rPr>
              <a:t>C</a:t>
            </a:r>
          </a:p>
          <a:p>
            <a:r>
              <a:rPr lang="en-US" sz="2400" dirty="0">
                <a:ea typeface="Aptos" panose="020B0004020202020204" pitchFamily="34" charset="0"/>
              </a:rPr>
              <a:t>Connection port in back to heat pipes</a:t>
            </a:r>
          </a:p>
          <a:p>
            <a:r>
              <a:rPr lang="en-US" sz="2400" dirty="0">
                <a:ea typeface="Aptos" panose="020B0004020202020204" pitchFamily="34" charset="0"/>
              </a:rPr>
              <a:t>Condensate is routed directly into the growth beds below</a:t>
            </a:r>
          </a:p>
          <a:p>
            <a:r>
              <a:rPr lang="en-US" sz="2400" dirty="0">
                <a:ea typeface="Aptos" panose="020B0004020202020204" pitchFamily="34" charset="0"/>
              </a:rPr>
              <a:t>Housing and inlet manifold material: Hardened anodized aluminum</a:t>
            </a:r>
          </a:p>
          <a:p>
            <a:pPr marL="0" indent="0">
              <a:buNone/>
            </a:pPr>
            <a:endParaRPr lang="en-US" sz="2400" dirty="0">
              <a:ea typeface="Aptos" panose="020B0004020202020204" pitchFamily="34" charset="0"/>
            </a:endParaRPr>
          </a:p>
        </p:txBody>
      </p:sp>
    </p:spTree>
    <p:extLst>
      <p:ext uri="{BB962C8B-B14F-4D97-AF65-F5344CB8AC3E}">
        <p14:creationId xmlns:p14="http://schemas.microsoft.com/office/powerpoint/2010/main" val="34146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CFB5C2-5B77-BAD9-A9F4-88030996515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803334" y="102144"/>
            <a:ext cx="4200525" cy="6415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ABDA50-F450-1F6A-FD30-299DE3B5E409}"/>
              </a:ext>
            </a:extLst>
          </p:cNvPr>
          <p:cNvSpPr txBox="1"/>
          <p:nvPr/>
        </p:nvSpPr>
        <p:spPr>
          <a:xfrm>
            <a:off x="7640410" y="6456862"/>
            <a:ext cx="45515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B0F0"/>
                </a:solidFill>
                <a:effectLst/>
                <a:uLnTx/>
                <a:uFillTx/>
                <a:latin typeface="Calibri" panose="020F0502020204030204"/>
                <a:ea typeface="+mn-ea"/>
                <a:cs typeface="+mn-cs"/>
              </a:rPr>
              <a:t>Credit: </a:t>
            </a:r>
            <a:r>
              <a:rPr kumimoji="0" lang="en-US" sz="1800" b="1" i="0" u="none" strike="noStrike" kern="1200" cap="none" spc="0" normalizeH="0" baseline="0" noProof="0">
                <a:ln>
                  <a:noFill/>
                </a:ln>
                <a:solidFill>
                  <a:srgbClr val="00B0F0"/>
                </a:solidFill>
                <a:effectLst/>
                <a:uLnTx/>
                <a:uFillTx/>
                <a:latin typeface="Calibri" panose="020F0502020204030204"/>
                <a:ea typeface="+mn-ea"/>
                <a:cs typeface="+mn-cs"/>
              </a:rPr>
              <a:t>www.victorygardenoftomorrow.com</a:t>
            </a:r>
          </a:p>
        </p:txBody>
      </p:sp>
      <p:pic>
        <p:nvPicPr>
          <p:cNvPr id="4" name="Picture 3">
            <a:extLst>
              <a:ext uri="{FF2B5EF4-FFF2-40B4-BE49-F238E27FC236}">
                <a16:creationId xmlns:a16="http://schemas.microsoft.com/office/drawing/2014/main" id="{F63E1764-A079-3DEE-838D-D824A75CB7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0"/>
            <a:ext cx="7730574" cy="2286000"/>
          </a:xfrm>
          <a:prstGeom prst="rect">
            <a:avLst/>
          </a:prstGeom>
        </p:spPr>
      </p:pic>
      <p:sp>
        <p:nvSpPr>
          <p:cNvPr id="5" name="Rectangle 4">
            <a:extLst>
              <a:ext uri="{FF2B5EF4-FFF2-40B4-BE49-F238E27FC236}">
                <a16:creationId xmlns:a16="http://schemas.microsoft.com/office/drawing/2014/main" id="{ADF5C980-7C3A-CDF4-53AF-907D37B86AD4}"/>
              </a:ext>
            </a:extLst>
          </p:cNvPr>
          <p:cNvSpPr/>
          <p:nvPr/>
        </p:nvSpPr>
        <p:spPr>
          <a:xfrm>
            <a:off x="374589" y="2586763"/>
            <a:ext cx="356853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50" normalizeH="0" baseline="0" noProof="0">
                <a:ln w="0"/>
                <a:solidFill>
                  <a:srgbClr val="E7E6E6"/>
                </a:solidFill>
                <a:effectLst>
                  <a:innerShdw blurRad="63500" dist="50800" dir="13500000">
                    <a:srgbClr val="000000">
                      <a:alpha val="50000"/>
                    </a:srgbClr>
                  </a:innerShdw>
                </a:effectLst>
                <a:uLnTx/>
                <a:uFillTx/>
                <a:latin typeface="Daytona" panose="020B0604030500040204" pitchFamily="34" charset="0"/>
                <a:ea typeface="+mn-ea"/>
                <a:cs typeface="+mn-cs"/>
              </a:rPr>
              <a:t>LEAF</a:t>
            </a:r>
          </a:p>
        </p:txBody>
      </p:sp>
      <p:sp>
        <p:nvSpPr>
          <p:cNvPr id="6" name="Rectangle 5">
            <a:extLst>
              <a:ext uri="{FF2B5EF4-FFF2-40B4-BE49-F238E27FC236}">
                <a16:creationId xmlns:a16="http://schemas.microsoft.com/office/drawing/2014/main" id="{6F3BE1B6-7B24-D096-62C3-DB618FE9696B}"/>
              </a:ext>
            </a:extLst>
          </p:cNvPr>
          <p:cNvSpPr/>
          <p:nvPr/>
        </p:nvSpPr>
        <p:spPr>
          <a:xfrm>
            <a:off x="447349" y="3963388"/>
            <a:ext cx="3423010" cy="255454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a:ln w="0"/>
                <a:solidFill>
                  <a:srgbClr val="E7E6E6"/>
                </a:solidFill>
                <a:effectLst>
                  <a:innerShdw blurRad="63500" dist="50800" dir="13500000">
                    <a:srgbClr val="000000">
                      <a:alpha val="50000"/>
                    </a:srgbClr>
                  </a:innerShdw>
                </a:effectLst>
                <a:uLnTx/>
                <a:uFillTx/>
                <a:latin typeface="Daytona" panose="020B0604030500040204" pitchFamily="34" charset="0"/>
                <a:ea typeface="+mn-ea"/>
                <a:cs typeface="+mn-cs"/>
              </a:rPr>
              <a:t>Lunar Effects on Agricultural Flora</a:t>
            </a:r>
          </a:p>
        </p:txBody>
      </p:sp>
      <p:pic>
        <p:nvPicPr>
          <p:cNvPr id="7" name="Picture 6">
            <a:extLst>
              <a:ext uri="{FF2B5EF4-FFF2-40B4-BE49-F238E27FC236}">
                <a16:creationId xmlns:a16="http://schemas.microsoft.com/office/drawing/2014/main" id="{1ACF9397-BC59-0FC7-5279-50FDBC8B65EE}"/>
              </a:ext>
            </a:extLst>
          </p:cNvPr>
          <p:cNvPicPr>
            <a:picLocks noChangeAspect="1"/>
          </p:cNvPicPr>
          <p:nvPr/>
        </p:nvPicPr>
        <p:blipFill>
          <a:blip r:embed="rId5"/>
          <a:srcRect/>
          <a:stretch/>
        </p:blipFill>
        <p:spPr>
          <a:xfrm>
            <a:off x="3701553" y="2462688"/>
            <a:ext cx="4026602" cy="4026602"/>
          </a:xfrm>
          <a:prstGeom prst="rect">
            <a:avLst/>
          </a:prstGeom>
        </p:spPr>
      </p:pic>
    </p:spTree>
    <p:extLst>
      <p:ext uri="{BB962C8B-B14F-4D97-AF65-F5344CB8AC3E}">
        <p14:creationId xmlns:p14="http://schemas.microsoft.com/office/powerpoint/2010/main" val="358315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CF7F47-3529-0A22-D3DC-4AF333711B7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880CAEF-FC21-E830-4159-CFE2DDB9D2A9}"/>
              </a:ext>
            </a:extLst>
          </p:cNvPr>
          <p:cNvSpPr>
            <a:spLocks noGrp="1"/>
          </p:cNvSpPr>
          <p:nvPr>
            <p:ph type="body" idx="1"/>
          </p:nvPr>
        </p:nvSpPr>
        <p:spPr>
          <a:xfrm>
            <a:off x="0" y="4703000"/>
            <a:ext cx="12192000" cy="1180123"/>
          </a:xfrm>
        </p:spPr>
        <p:txBody>
          <a:bodyPr>
            <a:noAutofit/>
          </a:bodyPr>
          <a:lstStyle/>
          <a:p>
            <a:r>
              <a:rPr lang="en-US" sz="1400" b="0" i="0" u="none" strike="noStrike" baseline="0" dirty="0">
                <a:latin typeface="+mn-lt"/>
              </a:rPr>
              <a:t> </a:t>
            </a:r>
            <a:endParaRPr lang="en-US" sz="1400" dirty="0">
              <a:latin typeface="+mn-lt"/>
            </a:endParaRPr>
          </a:p>
        </p:txBody>
      </p:sp>
      <p:sp>
        <p:nvSpPr>
          <p:cNvPr id="3" name="Title 2">
            <a:extLst>
              <a:ext uri="{FF2B5EF4-FFF2-40B4-BE49-F238E27FC236}">
                <a16:creationId xmlns:a16="http://schemas.microsoft.com/office/drawing/2014/main" id="{6C25DA73-DC66-B974-7938-0B99C2008816}"/>
              </a:ext>
            </a:extLst>
          </p:cNvPr>
          <p:cNvSpPr>
            <a:spLocks noGrp="1"/>
          </p:cNvSpPr>
          <p:nvPr>
            <p:ph type="title"/>
          </p:nvPr>
        </p:nvSpPr>
        <p:spPr>
          <a:xfrm>
            <a:off x="0" y="4183602"/>
            <a:ext cx="12191999" cy="674580"/>
          </a:xfrm>
        </p:spPr>
        <p:txBody>
          <a:bodyPr/>
          <a:lstStyle/>
          <a:p>
            <a:r>
              <a:rPr lang="en-US" dirty="0"/>
              <a:t>Thank you </a:t>
            </a:r>
            <a:br>
              <a:rPr lang="en-US" dirty="0"/>
            </a:br>
            <a:r>
              <a:rPr lang="en-US" sz="2800" b="0" dirty="0"/>
              <a:t>kaitlyn@spacelabtech.com</a:t>
            </a:r>
            <a:endParaRPr lang="en-US" b="0" dirty="0"/>
          </a:p>
        </p:txBody>
      </p:sp>
    </p:spTree>
    <p:extLst>
      <p:ext uri="{BB962C8B-B14F-4D97-AF65-F5344CB8AC3E}">
        <p14:creationId xmlns:p14="http://schemas.microsoft.com/office/powerpoint/2010/main" val="361352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D99B2DF4-9D19-E28C-1A51-932A6794B2CC}"/>
              </a:ext>
            </a:extLst>
          </p:cNvPr>
          <p:cNvPicPr/>
          <p:nvPr/>
        </p:nvPicPr>
        <p:blipFill>
          <a:blip r:embed="rId3"/>
          <a:stretch>
            <a:fillRect/>
          </a:stretch>
        </p:blipFill>
        <p:spPr>
          <a:xfrm rot="10800000">
            <a:off x="21634" y="1102360"/>
            <a:ext cx="12192000" cy="5767558"/>
          </a:xfrm>
          <a:prstGeom prst="rect">
            <a:avLst/>
          </a:prstGeom>
        </p:spPr>
      </p:pic>
      <p:sp>
        <p:nvSpPr>
          <p:cNvPr id="5" name="Slide Number Placeholder 2">
            <a:extLst>
              <a:ext uri="{FF2B5EF4-FFF2-40B4-BE49-F238E27FC236}">
                <a16:creationId xmlns:a16="http://schemas.microsoft.com/office/drawing/2014/main" id="{0059F232-250C-F735-BE73-9F3C148DC204}"/>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CDEA7FE-40A9-8B5F-1586-C799D828FE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5384" y="1410467"/>
            <a:ext cx="2305508" cy="1769604"/>
          </a:xfrm>
          <a:prstGeom prst="roundRect">
            <a:avLst/>
          </a:prstGeom>
        </p:spPr>
      </p:pic>
      <p:sp>
        <p:nvSpPr>
          <p:cNvPr id="35" name="TextBox 34">
            <a:extLst>
              <a:ext uri="{FF2B5EF4-FFF2-40B4-BE49-F238E27FC236}">
                <a16:creationId xmlns:a16="http://schemas.microsoft.com/office/drawing/2014/main" id="{FB558A2F-E7C9-2965-EBB0-362335FE8914}"/>
              </a:ext>
            </a:extLst>
          </p:cNvPr>
          <p:cNvSpPr txBox="1"/>
          <p:nvPr/>
        </p:nvSpPr>
        <p:spPr>
          <a:xfrm>
            <a:off x="-1103462" y="-23501"/>
            <a:ext cx="12192000" cy="646986"/>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pPr>
            <a:r>
              <a:rPr lang="en-US" sz="3200" dirty="0">
                <a:ln w="0"/>
                <a:solidFill>
                  <a:schemeClr val="bg1"/>
                </a:solidFill>
                <a:effectLst>
                  <a:outerShdw blurRad="38100" dist="19050" dir="2700000" algn="tl" rotWithShape="0">
                    <a:schemeClr val="dk1">
                      <a:alpha val="40000"/>
                    </a:schemeClr>
                  </a:outerShdw>
                </a:effectLst>
              </a:rPr>
              <a:t>Enabling Sustained Exploration of the Moon and Beyond</a:t>
            </a:r>
          </a:p>
        </p:txBody>
      </p:sp>
      <p:pic>
        <p:nvPicPr>
          <p:cNvPr id="36" name="Picture 35" descr="A picture containing bubble, dewdrop&#10;&#10;Description automatically generated">
            <a:extLst>
              <a:ext uri="{FF2B5EF4-FFF2-40B4-BE49-F238E27FC236}">
                <a16:creationId xmlns:a16="http://schemas.microsoft.com/office/drawing/2014/main" id="{DEC09D16-EE9A-A863-7139-44A489503C98}"/>
              </a:ext>
            </a:extLst>
          </p:cNvPr>
          <p:cNvPicPr>
            <a:picLocks noChangeAspect="1"/>
          </p:cNvPicPr>
          <p:nvPr/>
        </p:nvPicPr>
        <p:blipFill>
          <a:blip r:embed="rId5" cstate="hq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462766" y="3222241"/>
            <a:ext cx="1625772" cy="2167696"/>
          </a:xfrm>
          <a:prstGeom prst="roundRect">
            <a:avLst/>
          </a:prstGeom>
          <a:solidFill>
            <a:schemeClr val="bg1"/>
          </a:solidFill>
          <a:ln>
            <a:solidFill>
              <a:schemeClr val="dk1">
                <a:shade val="95000"/>
                <a:satMod val="105000"/>
              </a:schemeClr>
            </a:solidFill>
          </a:ln>
        </p:spPr>
      </p:pic>
      <p:sp>
        <p:nvSpPr>
          <p:cNvPr id="37" name="TextBox 36">
            <a:extLst>
              <a:ext uri="{FF2B5EF4-FFF2-40B4-BE49-F238E27FC236}">
                <a16:creationId xmlns:a16="http://schemas.microsoft.com/office/drawing/2014/main" id="{3FDFF4B7-EB73-0CB0-C428-CCD952379636}"/>
              </a:ext>
            </a:extLst>
          </p:cNvPr>
          <p:cNvSpPr txBox="1"/>
          <p:nvPr/>
        </p:nvSpPr>
        <p:spPr>
          <a:xfrm>
            <a:off x="7247146" y="3760289"/>
            <a:ext cx="1847642" cy="1015663"/>
          </a:xfrm>
          <a:prstGeom prst="rect">
            <a:avLst/>
          </a:prstGeom>
          <a:noFill/>
        </p:spPr>
        <p:txBody>
          <a:bodyPr wrap="square">
            <a:spAutoFit/>
          </a:bodyPr>
          <a:lstStyle/>
          <a:p>
            <a:pPr algn="ctr"/>
            <a:r>
              <a:rPr lang="en-US" sz="2000" b="1" dirty="0"/>
              <a:t>Life Support: </a:t>
            </a:r>
          </a:p>
          <a:p>
            <a:pPr algn="ctr"/>
            <a:r>
              <a:rPr lang="en-US" sz="2000" b="1" dirty="0"/>
              <a:t>Air &amp; Water Revitalization</a:t>
            </a:r>
          </a:p>
        </p:txBody>
      </p:sp>
      <p:pic>
        <p:nvPicPr>
          <p:cNvPr id="38" name="Picture 37">
            <a:extLst>
              <a:ext uri="{FF2B5EF4-FFF2-40B4-BE49-F238E27FC236}">
                <a16:creationId xmlns:a16="http://schemas.microsoft.com/office/drawing/2014/main" id="{AB455D05-62BF-F2BB-DE03-22EAD9C447B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0872" y="1373769"/>
            <a:ext cx="2655953" cy="1770634"/>
          </a:xfrm>
          <a:prstGeom prst="roundRect">
            <a:avLst/>
          </a:prstGeom>
          <a:ln>
            <a:noFill/>
          </a:ln>
          <a:effectLst/>
        </p:spPr>
      </p:pic>
      <p:sp>
        <p:nvSpPr>
          <p:cNvPr id="39" name="TextBox 38">
            <a:extLst>
              <a:ext uri="{FF2B5EF4-FFF2-40B4-BE49-F238E27FC236}">
                <a16:creationId xmlns:a16="http://schemas.microsoft.com/office/drawing/2014/main" id="{93B1F70E-5CF6-003B-9EEE-ADB5E7FC283C}"/>
              </a:ext>
            </a:extLst>
          </p:cNvPr>
          <p:cNvSpPr txBox="1"/>
          <p:nvPr/>
        </p:nvSpPr>
        <p:spPr>
          <a:xfrm>
            <a:off x="2450892" y="1804194"/>
            <a:ext cx="2651759" cy="1015663"/>
          </a:xfrm>
          <a:prstGeom prst="rect">
            <a:avLst/>
          </a:prstGeom>
          <a:noFill/>
        </p:spPr>
        <p:txBody>
          <a:bodyPr wrap="square">
            <a:spAutoFit/>
          </a:bodyPr>
          <a:lstStyle/>
          <a:p>
            <a:pPr algn="ctr"/>
            <a:r>
              <a:rPr lang="en-US" sz="2000" b="1" dirty="0"/>
              <a:t>Regenerative Food for Decreased Mass &amp; Nutrition</a:t>
            </a:r>
          </a:p>
        </p:txBody>
      </p:sp>
      <p:sp>
        <p:nvSpPr>
          <p:cNvPr id="40" name="TextBox 39">
            <a:extLst>
              <a:ext uri="{FF2B5EF4-FFF2-40B4-BE49-F238E27FC236}">
                <a16:creationId xmlns:a16="http://schemas.microsoft.com/office/drawing/2014/main" id="{D73F64A7-A581-B662-3151-BFDFBD780D6F}"/>
              </a:ext>
            </a:extLst>
          </p:cNvPr>
          <p:cNvSpPr txBox="1"/>
          <p:nvPr/>
        </p:nvSpPr>
        <p:spPr>
          <a:xfrm>
            <a:off x="8741225" y="1645746"/>
            <a:ext cx="3003457" cy="400110"/>
          </a:xfrm>
          <a:prstGeom prst="rect">
            <a:avLst/>
          </a:prstGeom>
          <a:noFill/>
        </p:spPr>
        <p:txBody>
          <a:bodyPr wrap="square">
            <a:spAutoFit/>
          </a:bodyPr>
          <a:lstStyle>
            <a:defPPr>
              <a:defRPr lang="en-US"/>
            </a:defPPr>
            <a:lvl1pPr algn="ctr">
              <a:defRPr b="1"/>
            </a:lvl1pPr>
          </a:lstStyle>
          <a:p>
            <a:r>
              <a:rPr lang="en-US" sz="2000" dirty="0"/>
              <a:t>Psychological Well Being</a:t>
            </a:r>
          </a:p>
        </p:txBody>
      </p:sp>
      <p:sp>
        <p:nvSpPr>
          <p:cNvPr id="41" name="TextBox 40">
            <a:extLst>
              <a:ext uri="{FF2B5EF4-FFF2-40B4-BE49-F238E27FC236}">
                <a16:creationId xmlns:a16="http://schemas.microsoft.com/office/drawing/2014/main" id="{95FCFA34-0038-1792-CE95-5945BC206085}"/>
              </a:ext>
            </a:extLst>
          </p:cNvPr>
          <p:cNvSpPr txBox="1"/>
          <p:nvPr/>
        </p:nvSpPr>
        <p:spPr>
          <a:xfrm>
            <a:off x="1089889" y="3490480"/>
            <a:ext cx="1682273" cy="1631216"/>
          </a:xfrm>
          <a:prstGeom prst="rect">
            <a:avLst/>
          </a:prstGeom>
          <a:noFill/>
        </p:spPr>
        <p:txBody>
          <a:bodyPr wrap="square">
            <a:spAutoFit/>
          </a:bodyPr>
          <a:lstStyle/>
          <a:p>
            <a:pPr algn="ctr"/>
            <a:r>
              <a:rPr lang="en-US" sz="2000" b="1" dirty="0"/>
              <a:t>Bioproducts: Medicine, Biofuel, Fibers, Polymers</a:t>
            </a:r>
          </a:p>
        </p:txBody>
      </p:sp>
      <p:pic>
        <p:nvPicPr>
          <p:cNvPr id="42" name="Picture 41">
            <a:extLst>
              <a:ext uri="{FF2B5EF4-FFF2-40B4-BE49-F238E27FC236}">
                <a16:creationId xmlns:a16="http://schemas.microsoft.com/office/drawing/2014/main" id="{0A32DC80-0563-07BB-B869-E61F83B80CD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60247" y="3239438"/>
            <a:ext cx="2651760" cy="2121409"/>
          </a:xfrm>
          <a:prstGeom prst="roundRect">
            <a:avLst/>
          </a:prstGeom>
        </p:spPr>
      </p:pic>
      <p:sp>
        <p:nvSpPr>
          <p:cNvPr id="43" name="Rectangle 42">
            <a:extLst>
              <a:ext uri="{FF2B5EF4-FFF2-40B4-BE49-F238E27FC236}">
                <a16:creationId xmlns:a16="http://schemas.microsoft.com/office/drawing/2014/main" id="{6366F5D5-C32A-74E1-265D-B427C9D510A2}"/>
              </a:ext>
            </a:extLst>
          </p:cNvPr>
          <p:cNvSpPr/>
          <p:nvPr/>
        </p:nvSpPr>
        <p:spPr>
          <a:xfrm>
            <a:off x="-1834187" y="465023"/>
            <a:ext cx="6664152" cy="584775"/>
          </a:xfrm>
          <a:prstGeom prst="rect">
            <a:avLst/>
          </a:prstGeom>
          <a:noFill/>
        </p:spPr>
        <p:txBody>
          <a:bodyPr wrap="square" lIns="91440" tIns="45720" rIns="91440" bIns="45720">
            <a:spAutoFit/>
          </a:bodyPr>
          <a:lstStyle/>
          <a:p>
            <a:pPr algn="ctr"/>
            <a:r>
              <a:rPr lang="en-US" sz="3200" cap="none" spc="0" dirty="0">
                <a:ln w="0"/>
                <a:solidFill>
                  <a:schemeClr val="bg1"/>
                </a:solidFill>
                <a:effectLst>
                  <a:outerShdw blurRad="38100" dist="19050" dir="2700000" algn="tl" rotWithShape="0">
                    <a:schemeClr val="dk1">
                      <a:alpha val="40000"/>
                    </a:schemeClr>
                  </a:outerShdw>
                </a:effectLst>
              </a:rPr>
              <a:t>Plants in Space</a:t>
            </a:r>
          </a:p>
        </p:txBody>
      </p:sp>
      <p:sp>
        <p:nvSpPr>
          <p:cNvPr id="46" name="Rectangle 45">
            <a:extLst>
              <a:ext uri="{FF2B5EF4-FFF2-40B4-BE49-F238E27FC236}">
                <a16:creationId xmlns:a16="http://schemas.microsoft.com/office/drawing/2014/main" id="{4D806BA0-07A8-D474-E06A-D04DA61E5392}"/>
              </a:ext>
            </a:extLst>
          </p:cNvPr>
          <p:cNvSpPr/>
          <p:nvPr/>
        </p:nvSpPr>
        <p:spPr>
          <a:xfrm>
            <a:off x="-6933" y="5792174"/>
            <a:ext cx="12220567" cy="1043955"/>
          </a:xfrm>
          <a:prstGeom prst="rect">
            <a:avLst/>
          </a:prstGeom>
          <a:solidFill>
            <a:schemeClr val="bg1">
              <a:lumMod val="75000"/>
              <a:alpha val="35000"/>
            </a:schemeClr>
          </a:solidFill>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a:solidFill>
                  <a:schemeClr val="tx1"/>
                </a:solidFill>
                <a:effectLst/>
                <a:latin typeface="Roboto" panose="02000000000000000000" pitchFamily="2" charset="0"/>
                <a:ea typeface="Roboto" panose="02000000000000000000" pitchFamily="2" charset="0"/>
                <a:cs typeface="Roboto" panose="02000000000000000000" pitchFamily="2" charset="0"/>
              </a:rPr>
              <a:t>Lunar Effects on Agricultural Flora (LEAF β) </a:t>
            </a:r>
            <a:r>
              <a:rPr lang="en-US"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will provide the first, comprehensive assessment of organism-wide effects of the Lunar environment on model space</a:t>
            </a:r>
          </a:p>
          <a:p>
            <a:r>
              <a:rPr lang="en-US"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crops, reducing risks for sustainable off-planet food production and life support.</a:t>
            </a:r>
            <a:endParaRPr lang="en-US" sz="2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8998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pace craft on the moon&#10;&#10;Description automatically generated">
            <a:extLst>
              <a:ext uri="{FF2B5EF4-FFF2-40B4-BE49-F238E27FC236}">
                <a16:creationId xmlns:a16="http://schemas.microsoft.com/office/drawing/2014/main" id="{3E1F5DA8-44E4-6093-EF71-B17EFB2AC601}"/>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2028" r="5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rgbClr val="534C43"/>
          </a:solidFill>
        </p:spPr>
      </p:pic>
      <p:sp>
        <p:nvSpPr>
          <p:cNvPr id="7" name="TextBox 6">
            <a:extLst>
              <a:ext uri="{FF2B5EF4-FFF2-40B4-BE49-F238E27FC236}">
                <a16:creationId xmlns:a16="http://schemas.microsoft.com/office/drawing/2014/main" id="{CF1B5DB8-6065-6DFA-8F57-5DA2BC0EEDA3}"/>
              </a:ext>
            </a:extLst>
          </p:cNvPr>
          <p:cNvSpPr txBox="1"/>
          <p:nvPr/>
        </p:nvSpPr>
        <p:spPr>
          <a:xfrm>
            <a:off x="1771650" y="1868805"/>
            <a:ext cx="27850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Incident Solar Flux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q</a:t>
            </a:r>
            <a:r>
              <a:rPr kumimoji="0" lang="en-US" sz="2400" b="0" i="0" u="none" strike="noStrike" kern="1200" cap="none" spc="0" normalizeH="0" baseline="-25000" noProof="0" err="1">
                <a:ln>
                  <a:noFill/>
                </a:ln>
                <a:solidFill>
                  <a:prstClr val="black"/>
                </a:solidFill>
                <a:effectLst/>
                <a:uLnTx/>
                <a:uFillTx/>
                <a:latin typeface="Calibri" panose="020F0502020204030204"/>
                <a:ea typeface="+mn-ea"/>
                <a:cs typeface="+mn-cs"/>
              </a:rPr>
              <a: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615D88B-7E5E-BDD2-12AB-021258335119}"/>
              </a:ext>
            </a:extLst>
          </p:cNvPr>
          <p:cNvSpPr txBox="1"/>
          <p:nvPr/>
        </p:nvSpPr>
        <p:spPr>
          <a:xfrm>
            <a:off x="6305433" y="2125057"/>
            <a:ext cx="142218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Albedo q</a:t>
            </a:r>
            <a:r>
              <a:rPr kumimoji="0" lang="el-GR" sz="2400" b="0" i="0" u="none" strike="noStrike" kern="1200" cap="none" spc="0" normalizeH="0" baseline="-25000" noProof="0">
                <a:ln>
                  <a:noFill/>
                </a:ln>
                <a:solidFill>
                  <a:prstClr val="black"/>
                </a:solidFill>
                <a:effectLst/>
                <a:uLnTx/>
                <a:uFillTx/>
                <a:latin typeface="Cambria Math" panose="02040503050406030204" pitchFamily="18" charset="0"/>
                <a:ea typeface="Cambria Math" panose="02040503050406030204" pitchFamily="18" charset="0"/>
                <a:cs typeface="+mn-cs"/>
              </a:rPr>
              <a:t>α</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B8A0011-FA91-5AA8-5D56-4D5297D5F790}"/>
              </a:ext>
            </a:extLst>
          </p:cNvPr>
          <p:cNvGrpSpPr/>
          <p:nvPr/>
        </p:nvGrpSpPr>
        <p:grpSpPr>
          <a:xfrm>
            <a:off x="4617395" y="2120264"/>
            <a:ext cx="2284634" cy="731520"/>
            <a:chOff x="4617394" y="2120264"/>
            <a:chExt cx="3391587" cy="731520"/>
          </a:xfrm>
        </p:grpSpPr>
        <p:cxnSp>
          <p:nvCxnSpPr>
            <p:cNvPr id="10" name="Straight Arrow Connector 9">
              <a:extLst>
                <a:ext uri="{FF2B5EF4-FFF2-40B4-BE49-F238E27FC236}">
                  <a16:creationId xmlns:a16="http://schemas.microsoft.com/office/drawing/2014/main" id="{EF84EFE1-E2F6-7B7D-5761-05F2D46B4622}"/>
                </a:ext>
              </a:extLst>
            </p:cNvPr>
            <p:cNvCxnSpPr>
              <a:cxnSpLocks noChangeAspect="1"/>
            </p:cNvCxnSpPr>
            <p:nvPr/>
          </p:nvCxnSpPr>
          <p:spPr>
            <a:xfrm>
              <a:off x="4620442" y="2120264"/>
              <a:ext cx="3388539" cy="73152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B300F7-8D64-C770-B967-B9F6A47ACC83}"/>
                </a:ext>
              </a:extLst>
            </p:cNvPr>
            <p:cNvCxnSpPr/>
            <p:nvPr/>
          </p:nvCxnSpPr>
          <p:spPr>
            <a:xfrm flipH="1">
              <a:off x="4617394" y="2851784"/>
              <a:ext cx="3391587" cy="0"/>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grpSp>
      <p:sp>
        <p:nvSpPr>
          <p:cNvPr id="16" name="Arc 15">
            <a:extLst>
              <a:ext uri="{FF2B5EF4-FFF2-40B4-BE49-F238E27FC236}">
                <a16:creationId xmlns:a16="http://schemas.microsoft.com/office/drawing/2014/main" id="{1C1D707D-AE38-987D-3B4F-706D823AB50F}"/>
              </a:ext>
            </a:extLst>
          </p:cNvPr>
          <p:cNvSpPr/>
          <p:nvPr/>
        </p:nvSpPr>
        <p:spPr>
          <a:xfrm>
            <a:off x="4697730" y="2221885"/>
            <a:ext cx="697230" cy="1138534"/>
          </a:xfrm>
          <a:prstGeom prst="arc">
            <a:avLst>
              <a:gd name="adj1" fmla="val 13636193"/>
              <a:gd name="adj2" fmla="val 16200469"/>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173785B4-DA9A-37D0-696B-474258547196}"/>
              </a:ext>
            </a:extLst>
          </p:cNvPr>
          <p:cNvSpPr/>
          <p:nvPr/>
        </p:nvSpPr>
        <p:spPr>
          <a:xfrm flipV="1">
            <a:off x="4707188" y="1711345"/>
            <a:ext cx="697230" cy="1138534"/>
          </a:xfrm>
          <a:prstGeom prst="arc">
            <a:avLst>
              <a:gd name="adj1" fmla="val 13202301"/>
              <a:gd name="adj2" fmla="val 16200469"/>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12F89A1-3073-33F0-8EA2-51C1B53F1C60}"/>
              </a:ext>
            </a:extLst>
          </p:cNvPr>
          <p:cNvSpPr txBox="1"/>
          <p:nvPr/>
        </p:nvSpPr>
        <p:spPr>
          <a:xfrm>
            <a:off x="4411886" y="2279122"/>
            <a:ext cx="2843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θ</a:t>
            </a:r>
            <a:endParaRPr kumimoji="0" lang="en-US" sz="2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E94C3812-6526-64D9-024D-09C1453F5A20}"/>
              </a:ext>
            </a:extLst>
          </p:cNvPr>
          <p:cNvCxnSpPr>
            <a:cxnSpLocks noChangeAspect="1"/>
          </p:cNvCxnSpPr>
          <p:nvPr/>
        </p:nvCxnSpPr>
        <p:spPr>
          <a:xfrm flipV="1">
            <a:off x="6926784" y="2674550"/>
            <a:ext cx="457200" cy="14652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374E6FC-0968-1F1E-A704-FAAC98DBA1CB}"/>
              </a:ext>
            </a:extLst>
          </p:cNvPr>
          <p:cNvGrpSpPr/>
          <p:nvPr/>
        </p:nvGrpSpPr>
        <p:grpSpPr>
          <a:xfrm flipH="1">
            <a:off x="6871218" y="2915603"/>
            <a:ext cx="0" cy="1026794"/>
            <a:chOff x="4617394" y="2120264"/>
            <a:chExt cx="3391587" cy="731520"/>
          </a:xfrm>
        </p:grpSpPr>
        <p:cxnSp>
          <p:nvCxnSpPr>
            <p:cNvPr id="24" name="Straight Arrow Connector 23">
              <a:extLst>
                <a:ext uri="{FF2B5EF4-FFF2-40B4-BE49-F238E27FC236}">
                  <a16:creationId xmlns:a16="http://schemas.microsoft.com/office/drawing/2014/main" id="{A84D2B38-70A3-181C-EB83-7405536B8857}"/>
                </a:ext>
              </a:extLst>
            </p:cNvPr>
            <p:cNvCxnSpPr>
              <a:cxnSpLocks noChangeAspect="1"/>
            </p:cNvCxnSpPr>
            <p:nvPr/>
          </p:nvCxnSpPr>
          <p:spPr>
            <a:xfrm>
              <a:off x="4620442" y="2120264"/>
              <a:ext cx="3388539" cy="73152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CC6BC6-2D9C-23EF-CE06-5F2A3A9B5693}"/>
                </a:ext>
              </a:extLst>
            </p:cNvPr>
            <p:cNvCxnSpPr/>
            <p:nvPr/>
          </p:nvCxnSpPr>
          <p:spPr>
            <a:xfrm flipH="1">
              <a:off x="4617394" y="2851784"/>
              <a:ext cx="3391587"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F8C408C-A011-1280-B1AD-C6D04C8EB79C}"/>
              </a:ext>
            </a:extLst>
          </p:cNvPr>
          <p:cNvSpPr txBox="1"/>
          <p:nvPr/>
        </p:nvSpPr>
        <p:spPr>
          <a:xfrm>
            <a:off x="5449992" y="3198167"/>
            <a:ext cx="1391728"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Absorbed</a:t>
            </a:r>
          </a:p>
        </p:txBody>
      </p:sp>
      <p:grpSp>
        <p:nvGrpSpPr>
          <p:cNvPr id="32" name="Group 31">
            <a:extLst>
              <a:ext uri="{FF2B5EF4-FFF2-40B4-BE49-F238E27FC236}">
                <a16:creationId xmlns:a16="http://schemas.microsoft.com/office/drawing/2014/main" id="{87E9E5C2-25CB-20E5-33AD-C24DF2917958}"/>
              </a:ext>
            </a:extLst>
          </p:cNvPr>
          <p:cNvGrpSpPr/>
          <p:nvPr/>
        </p:nvGrpSpPr>
        <p:grpSpPr>
          <a:xfrm rot="20866266" flipV="1">
            <a:off x="7810419" y="1462015"/>
            <a:ext cx="2203580" cy="936036"/>
            <a:chOff x="5208079" y="1393416"/>
            <a:chExt cx="1597780" cy="1272482"/>
          </a:xfrm>
        </p:grpSpPr>
        <p:sp>
          <p:nvSpPr>
            <p:cNvPr id="28" name="Parallelogram 27">
              <a:extLst>
                <a:ext uri="{FF2B5EF4-FFF2-40B4-BE49-F238E27FC236}">
                  <a16:creationId xmlns:a16="http://schemas.microsoft.com/office/drawing/2014/main" id="{A7C77C1A-B054-9F0F-EBE3-5B4AC3C1C77C}"/>
                </a:ext>
              </a:extLst>
            </p:cNvPr>
            <p:cNvSpPr/>
            <p:nvPr/>
          </p:nvSpPr>
          <p:spPr>
            <a:xfrm rot="1614197">
              <a:off x="6291509" y="1816924"/>
              <a:ext cx="514350" cy="848974"/>
            </a:xfrm>
            <a:prstGeom prst="parallelogram">
              <a:avLst>
                <a:gd name="adj" fmla="val 38487"/>
              </a:avLst>
            </a:prstGeom>
            <a:solidFill>
              <a:srgbClr val="C0000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9" name="Parallelogram 28">
              <a:extLst>
                <a:ext uri="{FF2B5EF4-FFF2-40B4-BE49-F238E27FC236}">
                  <a16:creationId xmlns:a16="http://schemas.microsoft.com/office/drawing/2014/main" id="{C4A0F54E-91D9-E4C1-912F-C3A3393E9A6D}"/>
                </a:ext>
              </a:extLst>
            </p:cNvPr>
            <p:cNvSpPr/>
            <p:nvPr/>
          </p:nvSpPr>
          <p:spPr>
            <a:xfrm rot="1614197" flipH="1" flipV="1">
              <a:off x="5926466" y="1675149"/>
              <a:ext cx="514350" cy="848974"/>
            </a:xfrm>
            <a:prstGeom prst="parallelogram">
              <a:avLst>
                <a:gd name="adj" fmla="val 38487"/>
              </a:avLst>
            </a:prstGeom>
            <a:solidFill>
              <a:srgbClr val="C0000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30" name="Parallelogram 29">
              <a:extLst>
                <a:ext uri="{FF2B5EF4-FFF2-40B4-BE49-F238E27FC236}">
                  <a16:creationId xmlns:a16="http://schemas.microsoft.com/office/drawing/2014/main" id="{C5A12249-7A77-A86C-7935-62D86C9751BC}"/>
                </a:ext>
              </a:extLst>
            </p:cNvPr>
            <p:cNvSpPr/>
            <p:nvPr/>
          </p:nvSpPr>
          <p:spPr>
            <a:xfrm rot="1614197" flipH="1" flipV="1">
              <a:off x="5565200" y="1533374"/>
              <a:ext cx="514350" cy="848974"/>
            </a:xfrm>
            <a:prstGeom prst="parallelogram">
              <a:avLst>
                <a:gd name="adj" fmla="val 38487"/>
              </a:avLst>
            </a:prstGeom>
            <a:solidFill>
              <a:srgbClr val="C0000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31" name="Parallelogram 30">
              <a:extLst>
                <a:ext uri="{FF2B5EF4-FFF2-40B4-BE49-F238E27FC236}">
                  <a16:creationId xmlns:a16="http://schemas.microsoft.com/office/drawing/2014/main" id="{CE7645A4-7BEF-4CBD-42CA-00BBD643F3DC}"/>
                </a:ext>
              </a:extLst>
            </p:cNvPr>
            <p:cNvSpPr/>
            <p:nvPr/>
          </p:nvSpPr>
          <p:spPr>
            <a:xfrm rot="1614197" flipH="1" flipV="1">
              <a:off x="5208079" y="1393416"/>
              <a:ext cx="514350" cy="848974"/>
            </a:xfrm>
            <a:prstGeom prst="parallelogram">
              <a:avLst>
                <a:gd name="adj" fmla="val 38487"/>
              </a:avLst>
            </a:prstGeom>
            <a:solidFill>
              <a:srgbClr val="C0000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DD059404-2088-12F9-0E9E-3163B37FBEF4}"/>
              </a:ext>
            </a:extLst>
          </p:cNvPr>
          <p:cNvSpPr txBox="1"/>
          <p:nvPr/>
        </p:nvSpPr>
        <p:spPr>
          <a:xfrm>
            <a:off x="7654077" y="684044"/>
            <a:ext cx="2389629"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Radiative Heat Q</a:t>
            </a:r>
            <a:r>
              <a:rPr kumimoji="0" lang="en-US" sz="2400" b="0" i="0" u="none" strike="noStrike" kern="1200" cap="none" spc="0" normalizeH="0" baseline="-25000" noProof="0">
                <a:ln>
                  <a:noFill/>
                </a:ln>
                <a:solidFill>
                  <a:prstClr val="black"/>
                </a:solidFill>
                <a:effectLst/>
                <a:uLnTx/>
                <a:uFillTx/>
                <a:latin typeface="Calibri" panose="020F0502020204030204"/>
                <a:ea typeface="+mn-ea"/>
                <a:cs typeface="+mn-cs"/>
              </a:rPr>
              <a:t>R</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2474214B-1683-3406-3FA1-20E6AC002AF3}"/>
              </a:ext>
            </a:extLst>
          </p:cNvPr>
          <p:cNvSpPr/>
          <p:nvPr/>
        </p:nvSpPr>
        <p:spPr>
          <a:xfrm>
            <a:off x="8178772" y="1770976"/>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411402B-7A5A-7306-47D9-A13C381B4E79}"/>
              </a:ext>
            </a:extLst>
          </p:cNvPr>
          <p:cNvSpPr/>
          <p:nvPr/>
        </p:nvSpPr>
        <p:spPr>
          <a:xfrm>
            <a:off x="8589612" y="1586805"/>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F4CFEA64-094F-85C7-C9E7-F81CC629B19C}"/>
              </a:ext>
            </a:extLst>
          </p:cNvPr>
          <p:cNvSpPr/>
          <p:nvPr/>
        </p:nvSpPr>
        <p:spPr>
          <a:xfrm>
            <a:off x="9050953" y="1381240"/>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E0AC0A4-C218-A059-DDE7-C2DCBCD5446D}"/>
              </a:ext>
            </a:extLst>
          </p:cNvPr>
          <p:cNvSpPr/>
          <p:nvPr/>
        </p:nvSpPr>
        <p:spPr>
          <a:xfrm>
            <a:off x="9529170" y="1181475"/>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Explosion: 14 Points 43">
            <a:extLst>
              <a:ext uri="{FF2B5EF4-FFF2-40B4-BE49-F238E27FC236}">
                <a16:creationId xmlns:a16="http://schemas.microsoft.com/office/drawing/2014/main" id="{0F391D74-3403-2040-068E-59036E149869}"/>
              </a:ext>
            </a:extLst>
          </p:cNvPr>
          <p:cNvSpPr/>
          <p:nvPr/>
        </p:nvSpPr>
        <p:spPr>
          <a:xfrm>
            <a:off x="11085045" y="6440805"/>
            <a:ext cx="762150" cy="240030"/>
          </a:xfrm>
          <a:prstGeom prst="irregularSeal2">
            <a:avLst/>
          </a:prstGeom>
          <a:solidFill>
            <a:srgbClr val="534C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F206CD52-AB9C-892C-6840-64082513AF8E}"/>
              </a:ext>
            </a:extLst>
          </p:cNvPr>
          <p:cNvGrpSpPr/>
          <p:nvPr/>
        </p:nvGrpSpPr>
        <p:grpSpPr>
          <a:xfrm>
            <a:off x="9103604" y="5919585"/>
            <a:ext cx="1455701" cy="440055"/>
            <a:chOff x="3370552" y="4818330"/>
            <a:chExt cx="1455701" cy="440055"/>
          </a:xfrm>
        </p:grpSpPr>
        <p:sp>
          <p:nvSpPr>
            <p:cNvPr id="49" name="Freeform: Shape 48">
              <a:extLst>
                <a:ext uri="{FF2B5EF4-FFF2-40B4-BE49-F238E27FC236}">
                  <a16:creationId xmlns:a16="http://schemas.microsoft.com/office/drawing/2014/main" id="{E9E30C0F-1DAB-CAD0-24BB-04597A1488B8}"/>
                </a:ext>
              </a:extLst>
            </p:cNvPr>
            <p:cNvSpPr/>
            <p:nvPr/>
          </p:nvSpPr>
          <p:spPr>
            <a:xfrm>
              <a:off x="3370552" y="4818330"/>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3EE151-1A72-CCA9-DE7C-93B292C37774}"/>
                </a:ext>
              </a:extLst>
            </p:cNvPr>
            <p:cNvSpPr/>
            <p:nvPr/>
          </p:nvSpPr>
          <p:spPr>
            <a:xfrm>
              <a:off x="3820685" y="4818330"/>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3EF19339-150E-EED9-D54F-A270E4C1FAB3}"/>
                </a:ext>
              </a:extLst>
            </p:cNvPr>
            <p:cNvSpPr/>
            <p:nvPr/>
          </p:nvSpPr>
          <p:spPr>
            <a:xfrm>
              <a:off x="4270818" y="4818330"/>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36AF762-F245-275F-0088-4E965A916734}"/>
                </a:ext>
              </a:extLst>
            </p:cNvPr>
            <p:cNvSpPr/>
            <p:nvPr/>
          </p:nvSpPr>
          <p:spPr>
            <a:xfrm>
              <a:off x="4720950" y="4818330"/>
              <a:ext cx="105303" cy="440055"/>
            </a:xfrm>
            <a:custGeom>
              <a:avLst/>
              <a:gdLst>
                <a:gd name="connsiteX0" fmla="*/ 57665 w 105303"/>
                <a:gd name="connsiteY0" fmla="*/ 440055 h 440055"/>
                <a:gd name="connsiteX1" fmla="*/ 103385 w 105303"/>
                <a:gd name="connsiteY1" fmla="*/ 331470 h 440055"/>
                <a:gd name="connsiteX2" fmla="*/ 515 w 105303"/>
                <a:gd name="connsiteY2" fmla="*/ 211455 h 440055"/>
                <a:gd name="connsiteX3" fmla="*/ 63380 w 105303"/>
                <a:gd name="connsiteY3" fmla="*/ 114300 h 440055"/>
                <a:gd name="connsiteX4" fmla="*/ 57665 w 105303"/>
                <a:gd name="connsiteY4" fmla="*/ 0 h 44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3" h="440055">
                  <a:moveTo>
                    <a:pt x="57665" y="440055"/>
                  </a:moveTo>
                  <a:cubicBezTo>
                    <a:pt x="85287" y="404812"/>
                    <a:pt x="112910" y="369570"/>
                    <a:pt x="103385" y="331470"/>
                  </a:cubicBezTo>
                  <a:cubicBezTo>
                    <a:pt x="93860" y="293370"/>
                    <a:pt x="7182" y="247650"/>
                    <a:pt x="515" y="211455"/>
                  </a:cubicBezTo>
                  <a:cubicBezTo>
                    <a:pt x="-6152" y="175260"/>
                    <a:pt x="53855" y="149542"/>
                    <a:pt x="63380" y="114300"/>
                  </a:cubicBezTo>
                  <a:cubicBezTo>
                    <a:pt x="72905" y="79058"/>
                    <a:pt x="65285" y="39529"/>
                    <a:pt x="57665" y="0"/>
                  </a:cubicBezTo>
                </a:path>
              </a:pathLst>
            </a:custGeom>
            <a:noFill/>
            <a:ln w="28575">
              <a:solidFill>
                <a:srgbClr val="FF0000"/>
              </a:solidFill>
              <a:prstDash val="sys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TextBox 54">
            <a:extLst>
              <a:ext uri="{FF2B5EF4-FFF2-40B4-BE49-F238E27FC236}">
                <a16:creationId xmlns:a16="http://schemas.microsoft.com/office/drawing/2014/main" id="{8C593DB0-9F82-E82A-AB20-28BBA7EC496A}"/>
              </a:ext>
            </a:extLst>
          </p:cNvPr>
          <p:cNvSpPr txBox="1"/>
          <p:nvPr/>
        </p:nvSpPr>
        <p:spPr>
          <a:xfrm>
            <a:off x="8661528" y="3428057"/>
            <a:ext cx="149974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HLS Heat Load </a:t>
            </a: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Q</a:t>
            </a:r>
            <a:r>
              <a:rPr kumimoji="0" lang="en-US" sz="2400" b="0" i="0" u="none" strike="noStrike" kern="1200" cap="none" spc="0" normalizeH="0" baseline="-25000" noProof="0" dirty="0">
                <a:ln>
                  <a:noFill/>
                </a:ln>
                <a:solidFill>
                  <a:prstClr val="black"/>
                </a:solidFill>
                <a:effectLst/>
                <a:uLnTx/>
                <a:uFillTx/>
                <a:latin typeface="Cambria Math" panose="02040503050406030204" pitchFamily="18" charset="0"/>
                <a:ea typeface="Cambria Math" panose="02040503050406030204" pitchFamily="18" charset="0"/>
                <a:cs typeface="+mn-cs"/>
              </a:rPr>
              <a:t>HLS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6" name="Straight Arrow Connector 55">
            <a:extLst>
              <a:ext uri="{FF2B5EF4-FFF2-40B4-BE49-F238E27FC236}">
                <a16:creationId xmlns:a16="http://schemas.microsoft.com/office/drawing/2014/main" id="{554AE0D4-2375-FFED-644C-6FC0EA7FA286}"/>
              </a:ext>
            </a:extLst>
          </p:cNvPr>
          <p:cNvCxnSpPr>
            <a:cxnSpLocks/>
          </p:cNvCxnSpPr>
          <p:nvPr/>
        </p:nvCxnSpPr>
        <p:spPr>
          <a:xfrm flipV="1">
            <a:off x="9404797" y="2146427"/>
            <a:ext cx="0" cy="128016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B741DF6-38B1-26C5-3EF6-7D7C9B36E1A7}"/>
              </a:ext>
            </a:extLst>
          </p:cNvPr>
          <p:cNvSpPr txBox="1"/>
          <p:nvPr/>
        </p:nvSpPr>
        <p:spPr>
          <a:xfrm>
            <a:off x="647224" y="386656"/>
            <a:ext cx="609504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Sources of Thermal Heat Loads</a:t>
            </a:r>
          </a:p>
        </p:txBody>
      </p:sp>
      <p:sp>
        <p:nvSpPr>
          <p:cNvPr id="43" name="TextBox 42">
            <a:extLst>
              <a:ext uri="{FF2B5EF4-FFF2-40B4-BE49-F238E27FC236}">
                <a16:creationId xmlns:a16="http://schemas.microsoft.com/office/drawing/2014/main" id="{F1D1640E-4C70-7C20-25B3-281083153F78}"/>
              </a:ext>
            </a:extLst>
          </p:cNvPr>
          <p:cNvSpPr txBox="1"/>
          <p:nvPr/>
        </p:nvSpPr>
        <p:spPr>
          <a:xfrm>
            <a:off x="8799895" y="6267974"/>
            <a:ext cx="2631233"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Lunar Surface IR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q</a:t>
            </a:r>
            <a:r>
              <a:rPr kumimoji="0" lang="en-US" sz="2400" b="0" i="0" u="none" strike="noStrike" kern="1200" cap="none" spc="0" normalizeH="0" baseline="-25000" noProof="0" err="1">
                <a:ln>
                  <a:noFill/>
                </a:ln>
                <a:solidFill>
                  <a:prstClr val="black"/>
                </a:solidFill>
                <a:effectLst/>
                <a:uLnTx/>
                <a:uFillTx/>
                <a:latin typeface="Cambria Math" panose="02040503050406030204" pitchFamily="18" charset="0"/>
                <a:ea typeface="Cambria Math" panose="02040503050406030204" pitchFamily="18" charset="0"/>
                <a:cs typeface="+mn-cs"/>
              </a:rPr>
              <a:t>IR</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13E2084E-4626-3061-1D4E-D1FA0F33D766}"/>
              </a:ext>
            </a:extLst>
          </p:cNvPr>
          <p:cNvGrpSpPr/>
          <p:nvPr/>
        </p:nvGrpSpPr>
        <p:grpSpPr>
          <a:xfrm>
            <a:off x="1050878" y="4128121"/>
            <a:ext cx="5192151" cy="1626549"/>
            <a:chOff x="1050878" y="4128121"/>
            <a:chExt cx="5192151" cy="1626549"/>
          </a:xfrm>
        </p:grpSpPr>
        <p:sp>
          <p:nvSpPr>
            <p:cNvPr id="57" name="TextBox 56">
              <a:extLst>
                <a:ext uri="{FF2B5EF4-FFF2-40B4-BE49-F238E27FC236}">
                  <a16:creationId xmlns:a16="http://schemas.microsoft.com/office/drawing/2014/main" id="{9D361FBC-337A-4A49-2F14-0093B3A2BFD2}"/>
                </a:ext>
              </a:extLst>
            </p:cNvPr>
            <p:cNvSpPr txBox="1"/>
            <p:nvPr/>
          </p:nvSpPr>
          <p:spPr>
            <a:xfrm>
              <a:off x="1050878" y="4128121"/>
              <a:ext cx="39901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Q</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Q</a:t>
              </a:r>
              <a:r>
                <a:rPr kumimoji="0" lang="el-GR" sz="2800" b="0" i="0" u="none" strike="noStrike" kern="1200" cap="none" spc="0" normalizeH="0" baseline="-25000" noProof="0" dirty="0">
                  <a:ln>
                    <a:noFill/>
                  </a:ln>
                  <a:solidFill>
                    <a:prstClr val="black"/>
                  </a:solidFill>
                  <a:effectLst/>
                  <a:uLnTx/>
                  <a:uFillTx/>
                  <a:latin typeface="Cambria Math" panose="02040503050406030204" pitchFamily="18" charset="0"/>
                  <a:ea typeface="Cambria Math" panose="02040503050406030204" pitchFamily="18" charset="0"/>
                  <a:cs typeface="+mn-cs"/>
                </a:rPr>
                <a:t>α</a:t>
              </a: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 Q</a:t>
              </a:r>
              <a:r>
                <a:rPr kumimoji="0" lang="en-US" sz="2800" b="0" i="0" u="none" strike="noStrike" kern="1200" cap="none" spc="0" normalizeH="0" baseline="-25000" noProof="0" dirty="0">
                  <a:ln>
                    <a:noFill/>
                  </a:ln>
                  <a:solidFill>
                    <a:prstClr val="black"/>
                  </a:solidFill>
                  <a:effectLst/>
                  <a:uLnTx/>
                  <a:uFillTx/>
                  <a:latin typeface="Cambria Math" panose="02040503050406030204" pitchFamily="18" charset="0"/>
                  <a:ea typeface="Cambria Math" panose="02040503050406030204" pitchFamily="18" charset="0"/>
                  <a:cs typeface="+mn-cs"/>
                </a:rPr>
                <a:t>IR</a:t>
              </a: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 Q</a:t>
              </a:r>
              <a:r>
                <a:rPr kumimoji="0" lang="en-US" sz="2800" b="0" i="0" u="none" strike="noStrike" kern="1200" cap="none" spc="0" normalizeH="0" baseline="-25000" noProof="0" dirty="0">
                  <a:ln>
                    <a:noFill/>
                  </a:ln>
                  <a:solidFill>
                    <a:prstClr val="black"/>
                  </a:solidFill>
                  <a:effectLst/>
                  <a:uLnTx/>
                  <a:uFillTx/>
                  <a:latin typeface="Cambria Math" panose="02040503050406030204" pitchFamily="18" charset="0"/>
                  <a:ea typeface="Cambria Math" panose="02040503050406030204" pitchFamily="18" charset="0"/>
                  <a:cs typeface="+mn-cs"/>
                </a:rPr>
                <a:t>HLS</a:t>
              </a: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0DB36553-CB11-09B9-3CCC-6DE725A7A629}"/>
                </a:ext>
              </a:extLst>
            </p:cNvPr>
            <p:cNvSpPr txBox="1"/>
            <p:nvPr/>
          </p:nvSpPr>
          <p:spPr>
            <a:xfrm>
              <a:off x="2040255" y="4717080"/>
              <a:ext cx="6399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solar</a:t>
              </a:r>
            </a:p>
          </p:txBody>
        </p:sp>
        <p:sp>
          <p:nvSpPr>
            <p:cNvPr id="61" name="TextBox 60">
              <a:extLst>
                <a:ext uri="{FF2B5EF4-FFF2-40B4-BE49-F238E27FC236}">
                  <a16:creationId xmlns:a16="http://schemas.microsoft.com/office/drawing/2014/main" id="{093D39FF-EE07-B6FE-8D62-6F1873463166}"/>
                </a:ext>
              </a:extLst>
            </p:cNvPr>
            <p:cNvSpPr txBox="1"/>
            <p:nvPr/>
          </p:nvSpPr>
          <p:spPr>
            <a:xfrm>
              <a:off x="2742011" y="4939833"/>
              <a:ext cx="8290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albedo</a:t>
              </a:r>
            </a:p>
          </p:txBody>
        </p:sp>
        <p:sp>
          <p:nvSpPr>
            <p:cNvPr id="62" name="TextBox 61">
              <a:extLst>
                <a:ext uri="{FF2B5EF4-FFF2-40B4-BE49-F238E27FC236}">
                  <a16:creationId xmlns:a16="http://schemas.microsoft.com/office/drawing/2014/main" id="{F5C76CEF-0B1C-C550-6483-422087A88698}"/>
                </a:ext>
              </a:extLst>
            </p:cNvPr>
            <p:cNvSpPr txBox="1"/>
            <p:nvPr/>
          </p:nvSpPr>
          <p:spPr>
            <a:xfrm>
              <a:off x="3855806" y="5162586"/>
              <a:ext cx="3674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IR</a:t>
              </a:r>
            </a:p>
          </p:txBody>
        </p:sp>
        <p:sp>
          <p:nvSpPr>
            <p:cNvPr id="63" name="TextBox 62">
              <a:extLst>
                <a:ext uri="{FF2B5EF4-FFF2-40B4-BE49-F238E27FC236}">
                  <a16:creationId xmlns:a16="http://schemas.microsoft.com/office/drawing/2014/main" id="{FF3461A9-3162-6DF3-90AF-8C0C4F12AC25}"/>
                </a:ext>
              </a:extLst>
            </p:cNvPr>
            <p:cNvSpPr txBox="1"/>
            <p:nvPr/>
          </p:nvSpPr>
          <p:spPr>
            <a:xfrm>
              <a:off x="4685102" y="5385338"/>
              <a:ext cx="15579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HLS heat loads</a:t>
              </a:r>
            </a:p>
          </p:txBody>
        </p:sp>
        <p:cxnSp>
          <p:nvCxnSpPr>
            <p:cNvPr id="65" name="Straight Connector 64">
              <a:extLst>
                <a:ext uri="{FF2B5EF4-FFF2-40B4-BE49-F238E27FC236}">
                  <a16:creationId xmlns:a16="http://schemas.microsoft.com/office/drawing/2014/main" id="{DF1A80CB-AD14-4938-CCC7-B04B4F252041}"/>
                </a:ext>
              </a:extLst>
            </p:cNvPr>
            <p:cNvCxnSpPr>
              <a:cxnSpLocks/>
            </p:cNvCxnSpPr>
            <p:nvPr/>
          </p:nvCxnSpPr>
          <p:spPr>
            <a:xfrm>
              <a:off x="2148840" y="4634865"/>
              <a:ext cx="97155" cy="14859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5173A5-B8CC-7DC9-193C-739311AA28DB}"/>
                </a:ext>
              </a:extLst>
            </p:cNvPr>
            <p:cNvCxnSpPr>
              <a:cxnSpLocks noChangeAspect="1"/>
            </p:cNvCxnSpPr>
            <p:nvPr/>
          </p:nvCxnSpPr>
          <p:spPr>
            <a:xfrm>
              <a:off x="2855116" y="4634865"/>
              <a:ext cx="239151" cy="36576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4B713D5-7CEB-C369-B718-B399E5C9D7C0}"/>
                </a:ext>
              </a:extLst>
            </p:cNvPr>
            <p:cNvCxnSpPr>
              <a:cxnSpLocks noChangeAspect="1"/>
            </p:cNvCxnSpPr>
            <p:nvPr/>
          </p:nvCxnSpPr>
          <p:spPr>
            <a:xfrm>
              <a:off x="3648142" y="4634865"/>
              <a:ext cx="358727" cy="54864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8CF13C8-8262-069B-EDBF-1B94A29E4FCA}"/>
                </a:ext>
              </a:extLst>
            </p:cNvPr>
            <p:cNvCxnSpPr>
              <a:cxnSpLocks noChangeAspect="1"/>
            </p:cNvCxnSpPr>
            <p:nvPr/>
          </p:nvCxnSpPr>
          <p:spPr>
            <a:xfrm>
              <a:off x="4560637" y="4634865"/>
              <a:ext cx="478303" cy="7315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72" name="Sun 71">
            <a:extLst>
              <a:ext uri="{FF2B5EF4-FFF2-40B4-BE49-F238E27FC236}">
                <a16:creationId xmlns:a16="http://schemas.microsoft.com/office/drawing/2014/main" id="{8A6CE08A-7C5D-EFD3-AD4D-14A5E03A5898}"/>
              </a:ext>
            </a:extLst>
          </p:cNvPr>
          <p:cNvSpPr/>
          <p:nvPr/>
        </p:nvSpPr>
        <p:spPr>
          <a:xfrm>
            <a:off x="813544" y="1417902"/>
            <a:ext cx="917599" cy="814227"/>
          </a:xfrm>
          <a:prstGeom prst="sun">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6237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CE74-35F5-02BE-AC0D-062A1AE9A9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854CEC-9231-FAAD-6FF5-8B9C68168F69}"/>
              </a:ext>
            </a:extLst>
          </p:cNvPr>
          <p:cNvSpPr>
            <a:spLocks noGrp="1"/>
          </p:cNvSpPr>
          <p:nvPr>
            <p:ph type="title"/>
          </p:nvPr>
        </p:nvSpPr>
        <p:spPr/>
        <p:txBody>
          <a:bodyPr/>
          <a:lstStyle/>
          <a:p>
            <a:r>
              <a:rPr lang="en-US" dirty="0"/>
              <a:t>Lunar Environment</a:t>
            </a:r>
          </a:p>
        </p:txBody>
      </p:sp>
      <p:sp>
        <p:nvSpPr>
          <p:cNvPr id="5" name="Slide Number Placeholder 2">
            <a:extLst>
              <a:ext uri="{FF2B5EF4-FFF2-40B4-BE49-F238E27FC236}">
                <a16:creationId xmlns:a16="http://schemas.microsoft.com/office/drawing/2014/main" id="{AFBE0631-D001-58C0-00CB-C66194FE43F5}"/>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EC3E984-185B-0416-7AF6-2C7EB87905CC}"/>
              </a:ext>
            </a:extLst>
          </p:cNvPr>
          <p:cNvPicPr>
            <a:picLocks noChangeAspect="1"/>
          </p:cNvPicPr>
          <p:nvPr/>
        </p:nvPicPr>
        <p:blipFill>
          <a:blip r:embed="rId3"/>
          <a:stretch>
            <a:fillRect/>
          </a:stretch>
        </p:blipFill>
        <p:spPr>
          <a:xfrm>
            <a:off x="2329711" y="1179052"/>
            <a:ext cx="7729340" cy="5618362"/>
          </a:xfrm>
          <a:prstGeom prst="rect">
            <a:avLst/>
          </a:prstGeom>
        </p:spPr>
      </p:pic>
      <p:sp>
        <p:nvSpPr>
          <p:cNvPr id="2" name="TextBox 1">
            <a:extLst>
              <a:ext uri="{FF2B5EF4-FFF2-40B4-BE49-F238E27FC236}">
                <a16:creationId xmlns:a16="http://schemas.microsoft.com/office/drawing/2014/main" id="{68DA5DF1-EBA4-7F36-BA44-01AA289F9014}"/>
              </a:ext>
            </a:extLst>
          </p:cNvPr>
          <p:cNvSpPr txBox="1"/>
          <p:nvPr/>
        </p:nvSpPr>
        <p:spPr>
          <a:xfrm>
            <a:off x="8815661" y="4467731"/>
            <a:ext cx="222504" cy="338554"/>
          </a:xfrm>
          <a:prstGeom prst="rect">
            <a:avLst/>
          </a:prstGeom>
          <a:solidFill>
            <a:schemeClr val="bg1"/>
          </a:solidFill>
        </p:spPr>
        <p:txBody>
          <a:bodyPr wrap="square" rtlCol="0">
            <a:spAutoFit/>
          </a:bodyPr>
          <a:lstStyle/>
          <a:p>
            <a:r>
              <a:rPr lang="el-GR" sz="1600" dirty="0"/>
              <a:t>θ</a:t>
            </a:r>
            <a:endParaRPr lang="en-US" dirty="0"/>
          </a:p>
        </p:txBody>
      </p:sp>
      <p:sp>
        <p:nvSpPr>
          <p:cNvPr id="7" name="TextBox 6">
            <a:extLst>
              <a:ext uri="{FF2B5EF4-FFF2-40B4-BE49-F238E27FC236}">
                <a16:creationId xmlns:a16="http://schemas.microsoft.com/office/drawing/2014/main" id="{8C48F6A1-626A-D27B-AACF-81B672AE8A39}"/>
              </a:ext>
            </a:extLst>
          </p:cNvPr>
          <p:cNvSpPr txBox="1"/>
          <p:nvPr/>
        </p:nvSpPr>
        <p:spPr>
          <a:xfrm>
            <a:off x="8815661" y="4809107"/>
            <a:ext cx="222504" cy="338554"/>
          </a:xfrm>
          <a:prstGeom prst="rect">
            <a:avLst/>
          </a:prstGeom>
          <a:solidFill>
            <a:schemeClr val="bg1"/>
          </a:solidFill>
        </p:spPr>
        <p:txBody>
          <a:bodyPr wrap="square" rtlCol="0">
            <a:spAutoFit/>
          </a:bodyPr>
          <a:lstStyle/>
          <a:p>
            <a:r>
              <a:rPr lang="el-GR" sz="1600" dirty="0"/>
              <a:t>θ</a:t>
            </a:r>
            <a:endParaRPr lang="en-US" dirty="0"/>
          </a:p>
        </p:txBody>
      </p:sp>
      <p:sp>
        <p:nvSpPr>
          <p:cNvPr id="8" name="TextBox 7">
            <a:extLst>
              <a:ext uri="{FF2B5EF4-FFF2-40B4-BE49-F238E27FC236}">
                <a16:creationId xmlns:a16="http://schemas.microsoft.com/office/drawing/2014/main" id="{38A6FDD3-9C65-0B33-E34C-0FACF56E81BA}"/>
              </a:ext>
            </a:extLst>
          </p:cNvPr>
          <p:cNvSpPr txBox="1"/>
          <p:nvPr/>
        </p:nvSpPr>
        <p:spPr>
          <a:xfrm>
            <a:off x="8815661" y="5145887"/>
            <a:ext cx="222504" cy="338554"/>
          </a:xfrm>
          <a:prstGeom prst="rect">
            <a:avLst/>
          </a:prstGeom>
          <a:solidFill>
            <a:schemeClr val="bg1"/>
          </a:solidFill>
        </p:spPr>
        <p:txBody>
          <a:bodyPr wrap="square" rtlCol="0">
            <a:spAutoFit/>
          </a:bodyPr>
          <a:lstStyle/>
          <a:p>
            <a:r>
              <a:rPr lang="el-GR" sz="1600" dirty="0"/>
              <a:t>θ</a:t>
            </a:r>
            <a:endParaRPr lang="en-US" dirty="0"/>
          </a:p>
        </p:txBody>
      </p:sp>
    </p:spTree>
    <p:extLst>
      <p:ext uri="{BB962C8B-B14F-4D97-AF65-F5344CB8AC3E}">
        <p14:creationId xmlns:p14="http://schemas.microsoft.com/office/powerpoint/2010/main" val="296890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42229-D902-BD56-E4E1-7D17FD38EB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7EA481-D8AB-E64D-0641-64FF88AAA568}"/>
              </a:ext>
            </a:extLst>
          </p:cNvPr>
          <p:cNvSpPr>
            <a:spLocks noGrp="1"/>
          </p:cNvSpPr>
          <p:nvPr>
            <p:ph type="title"/>
          </p:nvPr>
        </p:nvSpPr>
        <p:spPr/>
        <p:txBody>
          <a:bodyPr/>
          <a:lstStyle/>
          <a:p>
            <a:r>
              <a:rPr lang="en-US" dirty="0"/>
              <a:t>Thermal System Functions and Features</a:t>
            </a:r>
          </a:p>
        </p:txBody>
      </p:sp>
      <p:sp>
        <p:nvSpPr>
          <p:cNvPr id="5" name="Slide Number Placeholder 2">
            <a:extLst>
              <a:ext uri="{FF2B5EF4-FFF2-40B4-BE49-F238E27FC236}">
                <a16:creationId xmlns:a16="http://schemas.microsoft.com/office/drawing/2014/main" id="{851496B4-2C24-02CD-5F5F-391ED7A5361F}"/>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graphicFrame>
        <p:nvGraphicFramePr>
          <p:cNvPr id="8" name="Content Placeholder 4">
            <a:extLst>
              <a:ext uri="{FF2B5EF4-FFF2-40B4-BE49-F238E27FC236}">
                <a16:creationId xmlns:a16="http://schemas.microsoft.com/office/drawing/2014/main" id="{AF3DBDA3-50DE-0B6A-BBC4-07520B3397CA}"/>
              </a:ext>
            </a:extLst>
          </p:cNvPr>
          <p:cNvGraphicFramePr>
            <a:graphicFrameLocks noGrp="1"/>
          </p:cNvGraphicFramePr>
          <p:nvPr>
            <p:ph idx="1"/>
            <p:extLst>
              <p:ext uri="{D42A27DB-BD31-4B8C-83A1-F6EECF244321}">
                <p14:modId xmlns:p14="http://schemas.microsoft.com/office/powerpoint/2010/main" val="3792824375"/>
              </p:ext>
            </p:extLst>
          </p:nvPr>
        </p:nvGraphicFramePr>
        <p:xfrm>
          <a:off x="266700" y="1269524"/>
          <a:ext cx="11638788" cy="4192398"/>
        </p:xfrm>
        <a:graphic>
          <a:graphicData uri="http://schemas.openxmlformats.org/drawingml/2006/table">
            <a:tbl>
              <a:tblPr firstRow="1" firstCol="1" bandRow="1"/>
              <a:tblGrid>
                <a:gridCol w="5646665">
                  <a:extLst>
                    <a:ext uri="{9D8B030D-6E8A-4147-A177-3AD203B41FA5}">
                      <a16:colId xmlns:a16="http://schemas.microsoft.com/office/drawing/2014/main" val="2852554989"/>
                    </a:ext>
                  </a:extLst>
                </a:gridCol>
                <a:gridCol w="5992123">
                  <a:extLst>
                    <a:ext uri="{9D8B030D-6E8A-4147-A177-3AD203B41FA5}">
                      <a16:colId xmlns:a16="http://schemas.microsoft.com/office/drawing/2014/main" val="682462533"/>
                    </a:ext>
                  </a:extLst>
                </a:gridCol>
              </a:tblGrid>
              <a:tr h="0">
                <a:tc>
                  <a:txBody>
                    <a:bodyPr/>
                    <a:lstStyle/>
                    <a:p>
                      <a:pPr marL="0" marR="0" algn="l">
                        <a:lnSpc>
                          <a:spcPct val="107000"/>
                        </a:lnSpc>
                        <a:spcBef>
                          <a:spcPts val="0"/>
                        </a:spcBef>
                        <a:spcAft>
                          <a:spcPts val="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Function</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b="1" kern="100">
                          <a:effectLst/>
                          <a:latin typeface="Arial" panose="020B0604020202020204" pitchFamily="34" charset="0"/>
                          <a:ea typeface="Aptos" panose="020B0004020202020204" pitchFamily="34" charset="0"/>
                          <a:cs typeface="Arial" panose="020B0604020202020204" pitchFamily="34" charset="0"/>
                        </a:rPr>
                        <a:t>Implemented By</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514254"/>
                  </a:ext>
                </a:extLst>
              </a:tr>
              <a:tr h="0">
                <a:tc>
                  <a:txBody>
                    <a:bodyPr/>
                    <a:lstStyle/>
                    <a:p>
                      <a:pPr marL="0" marR="0" algn="l">
                        <a:lnSpc>
                          <a:spcPct val="107000"/>
                        </a:lnSpc>
                        <a:spcBef>
                          <a:spcPts val="0"/>
                        </a:spcBef>
                        <a:spcAft>
                          <a:spcPts val="0"/>
                        </a:spcAft>
                      </a:pPr>
                      <a:r>
                        <a:rPr lang="en-US" sz="2000" kern="100">
                          <a:effectLst/>
                          <a:latin typeface="Arial" panose="020B0604020202020204" pitchFamily="34" charset="0"/>
                          <a:ea typeface="Aptos" panose="020B0004020202020204" pitchFamily="34" charset="0"/>
                          <a:cs typeface="Arial" panose="020B0604020202020204" pitchFamily="34" charset="0"/>
                        </a:rPr>
                        <a:t>Maintain aerial zone temperature of growth bed chambers between 18°C and 28°C (23°C nominal)</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Blower</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Condensing heat exchanger</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STR Heat Exchanger Plate</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Carbon fiber heat strap</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Variable conductance heat pipes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Ducting for air mixing</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Radiator with AZ-93 paint</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Aerothreads</a:t>
                      </a:r>
                      <a:r>
                        <a:rPr lang="en-US" sz="2000" kern="100" dirty="0">
                          <a:effectLst/>
                          <a:latin typeface="Arial" panose="020B0604020202020204" pitchFamily="34" charset="0"/>
                          <a:ea typeface="Aptos" panose="020B0004020202020204" pitchFamily="34" charset="0"/>
                          <a:cs typeface="Arial" panose="020B0604020202020204" pitchFamily="34" charset="0"/>
                        </a:rPr>
                        <a:t> MLI on all 6 sides of payload structure</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Radiator Cover with Crew Carry Handle</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Vaisala RH/Temp Sensor</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gn="l">
                        <a:lnSpc>
                          <a:spcPct val="107000"/>
                        </a:lnSpc>
                        <a:spcBef>
                          <a:spcPts val="0"/>
                        </a:spcBef>
                        <a:spcAft>
                          <a:spcPts val="6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Resistance Temperature Detectors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718265"/>
                  </a:ext>
                </a:extLst>
              </a:tr>
              <a:tr h="0">
                <a:tc>
                  <a:txBody>
                    <a:bodyPr/>
                    <a:lstStyle/>
                    <a:p>
                      <a:pPr marL="0" marR="0" algn="l">
                        <a:lnSpc>
                          <a:spcPct val="107000"/>
                        </a:lnSpc>
                        <a:spcBef>
                          <a:spcPts val="0"/>
                        </a:spcBef>
                        <a:spcAft>
                          <a:spcPts val="0"/>
                        </a:spcAft>
                      </a:pPr>
                      <a:r>
                        <a:rPr lang="en-US" sz="2000" kern="100">
                          <a:effectLst/>
                          <a:latin typeface="Arial" panose="020B0604020202020204" pitchFamily="34" charset="0"/>
                          <a:ea typeface="Aptos" panose="020B0004020202020204" pitchFamily="34" charset="0"/>
                          <a:cs typeface="Arial" panose="020B0604020202020204" pitchFamily="34" charset="0"/>
                        </a:rPr>
                        <a:t>Monitor aerial zone temperature hourly</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4524646"/>
                  </a:ext>
                </a:extLst>
              </a:tr>
              <a:tr h="634424">
                <a:tc>
                  <a:txBody>
                    <a:bodyPr/>
                    <a:lstStyle/>
                    <a:p>
                      <a:pPr marL="0" marR="0" algn="l">
                        <a:lnSpc>
                          <a:spcPct val="107000"/>
                        </a:lnSpc>
                        <a:spcBef>
                          <a:spcPts val="0"/>
                        </a:spcBef>
                        <a:spcAft>
                          <a:spcPts val="0"/>
                        </a:spcAft>
                      </a:pPr>
                      <a:r>
                        <a:rPr lang="en-US" sz="2000" kern="100">
                          <a:effectLst/>
                          <a:latin typeface="Arial" panose="020B0604020202020204" pitchFamily="34" charset="0"/>
                          <a:ea typeface="Aptos" panose="020B0004020202020204" pitchFamily="34" charset="0"/>
                          <a:cs typeface="Arial" panose="020B0604020202020204" pitchFamily="34" charset="0"/>
                        </a:rPr>
                        <a:t>Maintain aerial zone relative humidity between 20% and non-condensing levels (nominally between 40-75%)</a:t>
                      </a:r>
                      <a:endParaRPr lang="en-US" sz="18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55407050"/>
                  </a:ext>
                </a:extLst>
              </a:tr>
              <a:tr h="763270">
                <a:tc>
                  <a:txBody>
                    <a:bodyPr/>
                    <a:lstStyle/>
                    <a:p>
                      <a:pPr marL="0" marR="0" algn="l">
                        <a:lnSpc>
                          <a:spcPct val="107000"/>
                        </a:lnSpc>
                        <a:spcBef>
                          <a:spcPts val="0"/>
                        </a:spcBef>
                        <a:spcAft>
                          <a:spcPts val="0"/>
                        </a:spcAft>
                      </a:pPr>
                      <a:r>
                        <a:rPr lang="en-US" sz="2000" kern="100" dirty="0">
                          <a:effectLst/>
                          <a:latin typeface="Arial" panose="020B0604020202020204" pitchFamily="34" charset="0"/>
                          <a:ea typeface="Aptos" panose="020B0004020202020204" pitchFamily="34" charset="0"/>
                          <a:cs typeface="Arial" panose="020B0604020202020204" pitchFamily="34" charset="0"/>
                        </a:rPr>
                        <a:t>Monitor aerial zone relative humidity hourly</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668817813"/>
                  </a:ext>
                </a:extLst>
              </a:tr>
            </a:tbl>
          </a:graphicData>
        </a:graphic>
      </p:graphicFrame>
    </p:spTree>
    <p:extLst>
      <p:ext uri="{BB962C8B-B14F-4D97-AF65-F5344CB8AC3E}">
        <p14:creationId xmlns:p14="http://schemas.microsoft.com/office/powerpoint/2010/main" val="70594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F260C-6315-BAC8-E09E-31AA41505A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E856F1-4653-2CC6-0C7D-47FC40040762}"/>
              </a:ext>
            </a:extLst>
          </p:cNvPr>
          <p:cNvSpPr>
            <a:spLocks noGrp="1"/>
          </p:cNvSpPr>
          <p:nvPr>
            <p:ph type="title"/>
          </p:nvPr>
        </p:nvSpPr>
        <p:spPr/>
        <p:txBody>
          <a:bodyPr/>
          <a:lstStyle/>
          <a:p>
            <a:r>
              <a:rPr lang="en-US" dirty="0"/>
              <a:t>LEAF Thermal System – Full Overview</a:t>
            </a:r>
          </a:p>
        </p:txBody>
      </p:sp>
      <p:sp>
        <p:nvSpPr>
          <p:cNvPr id="5" name="Slide Number Placeholder 2">
            <a:extLst>
              <a:ext uri="{FF2B5EF4-FFF2-40B4-BE49-F238E27FC236}">
                <a16:creationId xmlns:a16="http://schemas.microsoft.com/office/drawing/2014/main" id="{415A75CD-B267-8DFF-B1E8-A84B9193918D}"/>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F6257374-9E0D-AEA9-DD61-CACD0476AE5B}"/>
              </a:ext>
            </a:extLst>
          </p:cNvPr>
          <p:cNvPicPr>
            <a:picLocks noChangeAspect="1"/>
          </p:cNvPicPr>
          <p:nvPr/>
        </p:nvPicPr>
        <p:blipFill>
          <a:blip r:embed="rId3"/>
          <a:stretch>
            <a:fillRect/>
          </a:stretch>
        </p:blipFill>
        <p:spPr>
          <a:xfrm>
            <a:off x="1532285" y="1113741"/>
            <a:ext cx="8716848" cy="5725998"/>
          </a:xfrm>
          <a:prstGeom prst="rect">
            <a:avLst/>
          </a:prstGeom>
        </p:spPr>
      </p:pic>
    </p:spTree>
    <p:extLst>
      <p:ext uri="{BB962C8B-B14F-4D97-AF65-F5344CB8AC3E}">
        <p14:creationId xmlns:p14="http://schemas.microsoft.com/office/powerpoint/2010/main" val="235387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F9033-F3AC-0829-32C6-A2B4E44D50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28DD32-FDA0-9DF7-0CD6-A8FB89EAA7A1}"/>
              </a:ext>
            </a:extLst>
          </p:cNvPr>
          <p:cNvSpPr>
            <a:spLocks noGrp="1"/>
          </p:cNvSpPr>
          <p:nvPr>
            <p:ph type="title"/>
          </p:nvPr>
        </p:nvSpPr>
        <p:spPr/>
        <p:txBody>
          <a:bodyPr/>
          <a:lstStyle/>
          <a:p>
            <a:r>
              <a:rPr lang="en-US" dirty="0"/>
              <a:t>Main Thermal Control Components - Overview</a:t>
            </a:r>
          </a:p>
        </p:txBody>
      </p:sp>
      <p:sp>
        <p:nvSpPr>
          <p:cNvPr id="5" name="Slide Number Placeholder 2">
            <a:extLst>
              <a:ext uri="{FF2B5EF4-FFF2-40B4-BE49-F238E27FC236}">
                <a16:creationId xmlns:a16="http://schemas.microsoft.com/office/drawing/2014/main" id="{2AE8A4EB-3D7C-30DB-265B-44F3B13EEAE2}"/>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E885E24-8097-F17D-5BE0-C48FB9D74C65}"/>
              </a:ext>
            </a:extLst>
          </p:cNvPr>
          <p:cNvPicPr>
            <a:picLocks noChangeAspect="1"/>
          </p:cNvPicPr>
          <p:nvPr/>
        </p:nvPicPr>
        <p:blipFill>
          <a:blip r:embed="rId3"/>
          <a:stretch>
            <a:fillRect/>
          </a:stretch>
        </p:blipFill>
        <p:spPr>
          <a:xfrm>
            <a:off x="3637870" y="2338086"/>
            <a:ext cx="8626847" cy="2934182"/>
          </a:xfrm>
          <a:prstGeom prst="rect">
            <a:avLst/>
          </a:prstGeom>
        </p:spPr>
      </p:pic>
      <p:pic>
        <p:nvPicPr>
          <p:cNvPr id="3" name="Picture 2">
            <a:extLst>
              <a:ext uri="{FF2B5EF4-FFF2-40B4-BE49-F238E27FC236}">
                <a16:creationId xmlns:a16="http://schemas.microsoft.com/office/drawing/2014/main" id="{742AC906-3DA7-5C5F-04B5-CB7F6030A6D6}"/>
              </a:ext>
            </a:extLst>
          </p:cNvPr>
          <p:cNvPicPr>
            <a:picLocks noChangeAspect="1"/>
          </p:cNvPicPr>
          <p:nvPr/>
        </p:nvPicPr>
        <p:blipFill>
          <a:blip r:embed="rId4"/>
          <a:stretch>
            <a:fillRect/>
          </a:stretch>
        </p:blipFill>
        <p:spPr>
          <a:xfrm>
            <a:off x="21635" y="1224805"/>
            <a:ext cx="3608070" cy="5554980"/>
          </a:xfrm>
          <a:prstGeom prst="rect">
            <a:avLst/>
          </a:prstGeom>
        </p:spPr>
      </p:pic>
    </p:spTree>
    <p:extLst>
      <p:ext uri="{BB962C8B-B14F-4D97-AF65-F5344CB8AC3E}">
        <p14:creationId xmlns:p14="http://schemas.microsoft.com/office/powerpoint/2010/main" val="367284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CA793-79A8-B3D1-FAC2-33F68B0C81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51CAC9-26E4-66CC-4188-0A91520C1A23}"/>
              </a:ext>
            </a:extLst>
          </p:cNvPr>
          <p:cNvSpPr>
            <a:spLocks noGrp="1"/>
          </p:cNvSpPr>
          <p:nvPr>
            <p:ph type="title"/>
          </p:nvPr>
        </p:nvSpPr>
        <p:spPr/>
        <p:txBody>
          <a:bodyPr/>
          <a:lstStyle/>
          <a:p>
            <a:r>
              <a:rPr lang="en-US" dirty="0"/>
              <a:t>Secondary Thermal Control Components - Overview</a:t>
            </a:r>
          </a:p>
        </p:txBody>
      </p:sp>
      <p:sp>
        <p:nvSpPr>
          <p:cNvPr id="5" name="Slide Number Placeholder 2">
            <a:extLst>
              <a:ext uri="{FF2B5EF4-FFF2-40B4-BE49-F238E27FC236}">
                <a16:creationId xmlns:a16="http://schemas.microsoft.com/office/drawing/2014/main" id="{D12A69F3-FD9E-361B-8D69-8856B9F5C787}"/>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B5DD758-F816-B9A3-051F-311F3290D951}"/>
              </a:ext>
            </a:extLst>
          </p:cNvPr>
          <p:cNvPicPr>
            <a:picLocks noChangeAspect="1"/>
          </p:cNvPicPr>
          <p:nvPr/>
        </p:nvPicPr>
        <p:blipFill>
          <a:blip r:embed="rId3"/>
          <a:stretch>
            <a:fillRect/>
          </a:stretch>
        </p:blipFill>
        <p:spPr>
          <a:xfrm>
            <a:off x="3551634" y="1150364"/>
            <a:ext cx="5088731" cy="4557271"/>
          </a:xfrm>
          <a:prstGeom prst="rect">
            <a:avLst/>
          </a:prstGeom>
        </p:spPr>
      </p:pic>
      <p:pic>
        <p:nvPicPr>
          <p:cNvPr id="3" name="Picture 2">
            <a:extLst>
              <a:ext uri="{FF2B5EF4-FFF2-40B4-BE49-F238E27FC236}">
                <a16:creationId xmlns:a16="http://schemas.microsoft.com/office/drawing/2014/main" id="{0402D159-7F84-3DC1-38FA-CF2DE8F5EF7D}"/>
              </a:ext>
            </a:extLst>
          </p:cNvPr>
          <p:cNvPicPr>
            <a:picLocks noChangeAspect="1"/>
          </p:cNvPicPr>
          <p:nvPr/>
        </p:nvPicPr>
        <p:blipFill>
          <a:blip r:embed="rId4"/>
          <a:stretch>
            <a:fillRect/>
          </a:stretch>
        </p:blipFill>
        <p:spPr>
          <a:xfrm>
            <a:off x="1028699" y="5598203"/>
            <a:ext cx="10134600" cy="990600"/>
          </a:xfrm>
          <a:prstGeom prst="rect">
            <a:avLst/>
          </a:prstGeom>
        </p:spPr>
      </p:pic>
    </p:spTree>
    <p:extLst>
      <p:ext uri="{BB962C8B-B14F-4D97-AF65-F5344CB8AC3E}">
        <p14:creationId xmlns:p14="http://schemas.microsoft.com/office/powerpoint/2010/main" val="230039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17AF-6C89-8E74-AE85-159131ED66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281C67-E9AD-073A-9AA3-16C5ECE533C6}"/>
              </a:ext>
            </a:extLst>
          </p:cNvPr>
          <p:cNvSpPr>
            <a:spLocks noGrp="1"/>
          </p:cNvSpPr>
          <p:nvPr>
            <p:ph type="title"/>
          </p:nvPr>
        </p:nvSpPr>
        <p:spPr/>
        <p:txBody>
          <a:bodyPr/>
          <a:lstStyle/>
          <a:p>
            <a:r>
              <a:rPr lang="en-US" dirty="0"/>
              <a:t>LEAF Thermal System – Multi-Layer Insulation</a:t>
            </a:r>
          </a:p>
        </p:txBody>
      </p:sp>
      <p:sp>
        <p:nvSpPr>
          <p:cNvPr id="5" name="Slide Number Placeholder 2">
            <a:extLst>
              <a:ext uri="{FF2B5EF4-FFF2-40B4-BE49-F238E27FC236}">
                <a16:creationId xmlns:a16="http://schemas.microsoft.com/office/drawing/2014/main" id="{DCEDFD7B-7E83-8B1B-8E54-3CCA94FE8AF9}"/>
              </a:ext>
            </a:extLst>
          </p:cNvPr>
          <p:cNvSpPr>
            <a:spLocks noGrp="1"/>
          </p:cNvSpPr>
          <p:nvPr>
            <p:ph type="sldNum" sz="quarter" idx="4"/>
          </p:nvPr>
        </p:nvSpPr>
        <p:spPr>
          <a:xfrm>
            <a:off x="11587051" y="6588803"/>
            <a:ext cx="583314" cy="2509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252D3-1CC9-3246-851A-BBA6A7ADC075}" type="slidenum">
              <a:rPr kumimoji="0" lang="en-US" sz="1600" b="0" i="0" u="none" strike="noStrike" kern="1200" cap="none" spc="0" normalizeH="0" baseline="0" noProof="0" smtClean="0">
                <a:ln>
                  <a:noFill/>
                </a:ln>
                <a:solidFill>
                  <a:srgbClr val="063D7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063D72"/>
              </a:solidFill>
              <a:effectLst/>
              <a:uLnTx/>
              <a:uFillTx/>
              <a:latin typeface="Calibri" panose="020F0502020204030204"/>
              <a:ea typeface="+mn-ea"/>
              <a:cs typeface="+mn-cs"/>
            </a:endParaRPr>
          </a:p>
        </p:txBody>
      </p:sp>
      <p:pic>
        <p:nvPicPr>
          <p:cNvPr id="3" name="Picture 2" descr="A paper towel dispenser in a bathroom&#10;&#10;AI-generated content may be incorrect.">
            <a:extLst>
              <a:ext uri="{FF2B5EF4-FFF2-40B4-BE49-F238E27FC236}">
                <a16:creationId xmlns:a16="http://schemas.microsoft.com/office/drawing/2014/main" id="{D785B226-F822-8C05-F264-634C8937D9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35575" y="1327124"/>
            <a:ext cx="4724001" cy="4557573"/>
          </a:xfrm>
          <a:prstGeom prst="rect">
            <a:avLst/>
          </a:prstGeom>
        </p:spPr>
      </p:pic>
      <p:sp>
        <p:nvSpPr>
          <p:cNvPr id="8" name="Content Placeholder 6">
            <a:extLst>
              <a:ext uri="{FF2B5EF4-FFF2-40B4-BE49-F238E27FC236}">
                <a16:creationId xmlns:a16="http://schemas.microsoft.com/office/drawing/2014/main" id="{5DB237C7-B583-DC8E-33EB-F5858FDA9479}"/>
              </a:ext>
            </a:extLst>
          </p:cNvPr>
          <p:cNvSpPr txBox="1">
            <a:spLocks/>
          </p:cNvSpPr>
          <p:nvPr/>
        </p:nvSpPr>
        <p:spPr>
          <a:xfrm>
            <a:off x="56592" y="1327124"/>
            <a:ext cx="6947916" cy="4986884"/>
          </a:xfrm>
          <a:prstGeom prst="rect">
            <a:avLst/>
          </a:prstGeom>
        </p:spPr>
        <p:txBody>
          <a:bodyPr vert="horz" lIns="91440" tIns="45720" rIns="91440" bIns="45720" rtlCol="0">
            <a:normAutofit/>
          </a:bodyPr>
          <a:lstStyle>
            <a:lvl1pPr marL="339725" indent="-339725"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Aptos" panose="020B0004020202020204" pitchFamily="34" charset="0"/>
              </a:rPr>
              <a:t>Prior to deployment, all surfaces of LEAF, aside from the handles, will be covered in an MLI blanket to </a:t>
            </a:r>
          </a:p>
          <a:p>
            <a:r>
              <a:rPr lang="en-US" sz="2400" dirty="0"/>
              <a:t>Materials </a:t>
            </a:r>
          </a:p>
          <a:p>
            <a:pPr marL="346075" lvl="1" indent="228600" algn="just">
              <a:lnSpc>
                <a:spcPct val="107000"/>
              </a:lnSpc>
              <a:spcBef>
                <a:spcPts val="0"/>
              </a:spcBef>
            </a:pPr>
            <a:r>
              <a:rPr lang="en-US" sz="1800" kern="100" dirty="0">
                <a:ea typeface="Aptos" panose="020B0004020202020204" pitchFamily="34" charset="0"/>
              </a:rPr>
              <a:t>First Surface Mirror Layer: </a:t>
            </a:r>
            <a:r>
              <a:rPr lang="en-US" sz="1800" kern="100" dirty="0" err="1">
                <a:ea typeface="Aptos" panose="020B0004020202020204" pitchFamily="34" charset="0"/>
              </a:rPr>
              <a:t>Silverized</a:t>
            </a:r>
            <a:r>
              <a:rPr lang="en-US" sz="1800" kern="100" dirty="0">
                <a:ea typeface="Aptos" panose="020B0004020202020204" pitchFamily="34" charset="0"/>
              </a:rPr>
              <a:t> Teflon</a:t>
            </a:r>
          </a:p>
          <a:p>
            <a:pPr marL="346075" lvl="1" indent="228600" algn="just">
              <a:lnSpc>
                <a:spcPct val="107000"/>
              </a:lnSpc>
              <a:spcBef>
                <a:spcPts val="0"/>
              </a:spcBef>
            </a:pPr>
            <a:r>
              <a:rPr lang="en-US" sz="1800" kern="100" dirty="0">
                <a:ea typeface="Aptos" panose="020B0004020202020204" pitchFamily="34" charset="0"/>
              </a:rPr>
              <a:t>Mesh spacers between layers </a:t>
            </a:r>
          </a:p>
          <a:p>
            <a:pPr marL="346075" lvl="1" indent="228600" algn="just">
              <a:lnSpc>
                <a:spcPct val="107000"/>
              </a:lnSpc>
              <a:spcBef>
                <a:spcPts val="0"/>
              </a:spcBef>
            </a:pPr>
            <a:r>
              <a:rPr lang="en-US" sz="1800" kern="100" dirty="0">
                <a:ea typeface="Aptos" panose="020B0004020202020204" pitchFamily="34" charset="0"/>
              </a:rPr>
              <a:t>4-layer MLI blanket </a:t>
            </a:r>
          </a:p>
          <a:p>
            <a:pPr marL="346075" lvl="1" indent="228600" algn="just">
              <a:lnSpc>
                <a:spcPct val="107000"/>
              </a:lnSpc>
              <a:spcBef>
                <a:spcPts val="0"/>
              </a:spcBef>
            </a:pPr>
            <a:r>
              <a:rPr lang="en-US" sz="1800" kern="100" dirty="0">
                <a:ea typeface="Aptos" panose="020B0004020202020204" pitchFamily="34" charset="0"/>
              </a:rPr>
              <a:t>Space Lab will work with </a:t>
            </a:r>
            <a:r>
              <a:rPr lang="en-US" sz="1800" kern="100" dirty="0" err="1">
                <a:ea typeface="Aptos" panose="020B0004020202020204" pitchFamily="34" charset="0"/>
              </a:rPr>
              <a:t>Aerothreads</a:t>
            </a:r>
            <a:r>
              <a:rPr lang="en-US" sz="1800" kern="100" dirty="0">
                <a:ea typeface="Aptos" panose="020B0004020202020204" pitchFamily="34" charset="0"/>
              </a:rPr>
              <a:t> to develop this MLI blanket.</a:t>
            </a:r>
          </a:p>
          <a:p>
            <a:pPr marL="0" indent="228600" algn="just">
              <a:lnSpc>
                <a:spcPct val="107000"/>
              </a:lnSpc>
              <a:spcBef>
                <a:spcPts val="0"/>
              </a:spcBef>
            </a:pPr>
            <a:r>
              <a:rPr lang="en-US" sz="2400" kern="100" dirty="0"/>
              <a:t>Because overheating is of concern for LEAF once powered on, the multilayer insulation is designed to be removable by attaching it to the payload via SJ4580 </a:t>
            </a:r>
            <a:r>
              <a:rPr lang="en-US" sz="2400" kern="100" dirty="0" err="1"/>
              <a:t>reclosable</a:t>
            </a:r>
            <a:r>
              <a:rPr lang="en-US" sz="2400" kern="100" dirty="0"/>
              <a:t> fasteners</a:t>
            </a:r>
            <a:r>
              <a:rPr lang="en-US" sz="2000" kern="100" dirty="0"/>
              <a:t>. </a:t>
            </a:r>
          </a:p>
        </p:txBody>
      </p:sp>
      <p:sp>
        <p:nvSpPr>
          <p:cNvPr id="10" name="TextBox 9">
            <a:extLst>
              <a:ext uri="{FF2B5EF4-FFF2-40B4-BE49-F238E27FC236}">
                <a16:creationId xmlns:a16="http://schemas.microsoft.com/office/drawing/2014/main" id="{FD020E05-D776-CA04-1703-41C6B5E18F13}"/>
              </a:ext>
            </a:extLst>
          </p:cNvPr>
          <p:cNvSpPr txBox="1"/>
          <p:nvPr/>
        </p:nvSpPr>
        <p:spPr>
          <a:xfrm>
            <a:off x="8452510" y="5884697"/>
            <a:ext cx="2465876"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LEAF in MLI bag</a:t>
            </a:r>
          </a:p>
        </p:txBody>
      </p:sp>
    </p:spTree>
    <p:extLst>
      <p:ext uri="{BB962C8B-B14F-4D97-AF65-F5344CB8AC3E}">
        <p14:creationId xmlns:p14="http://schemas.microsoft.com/office/powerpoint/2010/main" val="274753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8FE5817-FD5B-41F3-A789-77055FAB13C1}" vid="{976A845B-8C9C-4D74-9E6C-9C71F1E2D9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37A3E4A8E594B8BBC53EDA2434524" ma:contentTypeVersion="19" ma:contentTypeDescription="Create a new document." ma:contentTypeScope="" ma:versionID="a3a9a55791d443e809190c893ea435f6">
  <xsd:schema xmlns:xsd="http://www.w3.org/2001/XMLSchema" xmlns:xs="http://www.w3.org/2001/XMLSchema" xmlns:p="http://schemas.microsoft.com/office/2006/metadata/properties" xmlns:ns2="a63f15f9-377e-46fd-aeba-de0dfcc89327" xmlns:ns3="0893b1da-945a-4650-875b-de2f54a315a3" targetNamespace="http://schemas.microsoft.com/office/2006/metadata/properties" ma:root="true" ma:fieldsID="95a4c4e5ce551014add1e90e54ec1873" ns2:_="" ns3:_="">
    <xsd:import namespace="a63f15f9-377e-46fd-aeba-de0dfcc89327"/>
    <xsd:import namespace="0893b1da-945a-4650-875b-de2f54a315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f15f9-377e-46fd-aeba-de0dfcc89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719adb-6a5d-404b-bc6d-84def94d53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93b1da-945a-4650-875b-de2f54a315a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12e59a-3cea-4b70-8f00-b5b1a2469e7e}" ma:internalName="TaxCatchAll" ma:showField="CatchAllData" ma:web="0893b1da-945a-4650-875b-de2f54a315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3f15f9-377e-46fd-aeba-de0dfcc89327">
      <Terms xmlns="http://schemas.microsoft.com/office/infopath/2007/PartnerControls"/>
    </lcf76f155ced4ddcb4097134ff3c332f>
    <TaxCatchAll xmlns="0893b1da-945a-4650-875b-de2f54a315a3" xsi:nil="true"/>
  </documentManagement>
</p:properties>
</file>

<file path=customXml/itemProps1.xml><?xml version="1.0" encoding="utf-8"?>
<ds:datastoreItem xmlns:ds="http://schemas.openxmlformats.org/officeDocument/2006/customXml" ds:itemID="{D4BF15BC-A5B1-44A9-AED6-54D0205D3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f15f9-377e-46fd-aeba-de0dfcc89327"/>
    <ds:schemaRef ds:uri="0893b1da-945a-4650-875b-de2f54a315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F5ACF-99EC-46DD-8D46-F7F098CABC0F}">
  <ds:schemaRefs>
    <ds:schemaRef ds:uri="http://schemas.microsoft.com/sharepoint/v3/contenttype/forms"/>
  </ds:schemaRefs>
</ds:datastoreItem>
</file>

<file path=customXml/itemProps3.xml><?xml version="1.0" encoding="utf-8"?>
<ds:datastoreItem xmlns:ds="http://schemas.openxmlformats.org/officeDocument/2006/customXml" ds:itemID="{21A2C7E0-B68A-40BD-A49A-5C0A815E1BEC}">
  <ds:schemaRefs>
    <ds:schemaRef ds:uri="http://schemas.microsoft.com/office/2006/metadata/properties"/>
    <ds:schemaRef ds:uri="http://schemas.microsoft.com/office/infopath/2007/PartnerControls"/>
    <ds:schemaRef ds:uri="a63f15f9-377e-46fd-aeba-de0dfcc89327"/>
    <ds:schemaRef ds:uri="0893b1da-945a-4650-875b-de2f54a315a3"/>
  </ds:schemaRefs>
</ds:datastoreItem>
</file>

<file path=docProps/app.xml><?xml version="1.0" encoding="utf-8"?>
<Properties xmlns="http://schemas.openxmlformats.org/officeDocument/2006/extended-properties" xmlns:vt="http://schemas.openxmlformats.org/officeDocument/2006/docPropsVTypes">
  <TotalTime>5235</TotalTime>
  <Words>702</Words>
  <Application>Microsoft Office PowerPoint</Application>
  <PresentationFormat>Widescreen</PresentationFormat>
  <Paragraphs>137</Paragraphs>
  <Slides>15</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Aptos</vt:lpstr>
      <vt:lpstr>Aptos Display</vt:lpstr>
      <vt:lpstr>Aptos Narrow</vt:lpstr>
      <vt:lpstr>Arial</vt:lpstr>
      <vt:lpstr>Calibri</vt:lpstr>
      <vt:lpstr>Calibri Light</vt:lpstr>
      <vt:lpstr>Cambria Math</vt:lpstr>
      <vt:lpstr>Daytona</vt:lpstr>
      <vt:lpstr>Georgia</vt:lpstr>
      <vt:lpstr>Roboto</vt:lpstr>
      <vt:lpstr>Symbol</vt:lpstr>
      <vt:lpstr>Times New Roman</vt:lpstr>
      <vt:lpstr>Wingdings</vt:lpstr>
      <vt:lpstr>Office Theme</vt:lpstr>
      <vt:lpstr>1_Office Theme</vt:lpstr>
      <vt:lpstr>The LEAF Thermal Control System</vt:lpstr>
      <vt:lpstr>PowerPoint Presentation</vt:lpstr>
      <vt:lpstr>PowerPoint Presentation</vt:lpstr>
      <vt:lpstr>Lunar Environment</vt:lpstr>
      <vt:lpstr>Thermal System Functions and Features</vt:lpstr>
      <vt:lpstr>LEAF Thermal System – Full Overview</vt:lpstr>
      <vt:lpstr>Main Thermal Control Components - Overview</vt:lpstr>
      <vt:lpstr>Secondary Thermal Control Components - Overview</vt:lpstr>
      <vt:lpstr>LEAF Thermal System – Multi-Layer Insulation</vt:lpstr>
      <vt:lpstr>LEAF Thermal System – Radiator Cover</vt:lpstr>
      <vt:lpstr>LEAF Thermal System – Radiator</vt:lpstr>
      <vt:lpstr>LEAF Thermal System – Variable Conductance Heat Pipes</vt:lpstr>
      <vt:lpstr>LEAF Thermal System – Condensing Heat Exchanger</vt:lpstr>
      <vt:lpstr>PowerPoint Presentation</vt:lpstr>
      <vt:lpstr>Thank you  kaitlyn@spacelabtech.com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Skylar Jeseritz</dc:creator>
  <cp:lastModifiedBy>Kaitlyn Baba</cp:lastModifiedBy>
  <cp:revision>4</cp:revision>
  <dcterms:created xsi:type="dcterms:W3CDTF">2025-07-08T21:41:24Z</dcterms:created>
  <dcterms:modified xsi:type="dcterms:W3CDTF">2025-07-31T05:08:19Z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0x010100A7E37A3E4A8E594B8BBC53EDA2434524</vt:lpwstr>
  </property>
  <property fmtid="{D5CDD505-2E9C-101B-9397-08002B2CF9AE}" pid="3" name="MediaServiceImageTags">
    <vt:lpwstr/>
  </property>
</Properties>
</file>