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6"/>
  </p:notesMasterIdLst>
  <p:handoutMasterIdLst>
    <p:handoutMasterId r:id="rId17"/>
  </p:handoutMasterIdLst>
  <p:sldIdLst>
    <p:sldId id="278" r:id="rId5"/>
    <p:sldId id="275" r:id="rId6"/>
    <p:sldId id="281" r:id="rId7"/>
    <p:sldId id="279" r:id="rId8"/>
    <p:sldId id="280" r:id="rId9"/>
    <p:sldId id="282" r:id="rId10"/>
    <p:sldId id="283" r:id="rId11"/>
    <p:sldId id="284" r:id="rId12"/>
    <p:sldId id="285" r:id="rId13"/>
    <p:sldId id="287" r:id="rId14"/>
    <p:sldId id="286" r:id="rId15"/>
  </p:sldIdLst>
  <p:sldSz cx="12192000" cy="6858000"/>
  <p:notesSz cx="7302500" cy="9588500"/>
  <p:defaultTextStyle>
    <a:defPPr>
      <a:defRPr lang="en-US"/>
    </a:defPPr>
    <a:lvl1pPr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1pPr>
    <a:lvl2pPr marL="4572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2pPr>
    <a:lvl3pPr marL="9144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3pPr>
    <a:lvl4pPr marL="13716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4pPr>
    <a:lvl5pPr marL="1828800" algn="ctr" rtl="0" eaLnBrk="0" fontAlgn="base" hangingPunct="0">
      <a:spcBef>
        <a:spcPct val="0"/>
      </a:spcBef>
      <a:spcAft>
        <a:spcPct val="0"/>
      </a:spcAft>
      <a:defRPr sz="2000" b="1" kern="1200">
        <a:solidFill>
          <a:schemeClr val="tx1"/>
        </a:solidFill>
        <a:latin typeface="Times" charset="0"/>
        <a:ea typeface="ＭＳ Ｐゴシック" charset="-128"/>
        <a:cs typeface="+mn-cs"/>
      </a:defRPr>
    </a:lvl5pPr>
    <a:lvl6pPr marL="2286000" algn="l" defTabSz="914400" rtl="0" eaLnBrk="1" latinLnBrk="0" hangingPunct="1">
      <a:defRPr sz="2000" b="1" kern="1200">
        <a:solidFill>
          <a:schemeClr val="tx1"/>
        </a:solidFill>
        <a:latin typeface="Times" charset="0"/>
        <a:ea typeface="ＭＳ Ｐゴシック" charset="-128"/>
        <a:cs typeface="+mn-cs"/>
      </a:defRPr>
    </a:lvl6pPr>
    <a:lvl7pPr marL="2743200" algn="l" defTabSz="914400" rtl="0" eaLnBrk="1" latinLnBrk="0" hangingPunct="1">
      <a:defRPr sz="2000" b="1" kern="1200">
        <a:solidFill>
          <a:schemeClr val="tx1"/>
        </a:solidFill>
        <a:latin typeface="Times" charset="0"/>
        <a:ea typeface="ＭＳ Ｐゴシック" charset="-128"/>
        <a:cs typeface="+mn-cs"/>
      </a:defRPr>
    </a:lvl7pPr>
    <a:lvl8pPr marL="3200400" algn="l" defTabSz="914400" rtl="0" eaLnBrk="1" latinLnBrk="0" hangingPunct="1">
      <a:defRPr sz="2000" b="1" kern="1200">
        <a:solidFill>
          <a:schemeClr val="tx1"/>
        </a:solidFill>
        <a:latin typeface="Times" charset="0"/>
        <a:ea typeface="ＭＳ Ｐゴシック" charset="-128"/>
        <a:cs typeface="+mn-cs"/>
      </a:defRPr>
    </a:lvl8pPr>
    <a:lvl9pPr marL="3657600" algn="l" defTabSz="914400" rtl="0" eaLnBrk="1" latinLnBrk="0" hangingPunct="1">
      <a:defRPr sz="2000" b="1" kern="1200">
        <a:solidFill>
          <a:schemeClr val="tx1"/>
        </a:solidFill>
        <a:latin typeface="Times" charset="0"/>
        <a:ea typeface="ＭＳ Ｐゴシック" charset="-128"/>
        <a:cs typeface="+mn-cs"/>
      </a:defRPr>
    </a:lvl9pPr>
  </p:defaultTextStyle>
  <p:extLst>
    <p:ext uri="{EFAFB233-063F-42B5-8137-9DF3F51BA10A}">
      <p15:sldGuideLst xmlns:p15="http://schemas.microsoft.com/office/powerpoint/2012/main">
        <p15:guide id="1" orient="horz" pos="288"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0">
          <p15:clr>
            <a:srgbClr val="A4A3A4"/>
          </p15:clr>
        </p15:guide>
        <p15:guide id="2" pos="230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5442B4-804C-ADFD-F768-582B66B435CD}" name="Gilligan, Ryan P. (GRC-LTF0)" initials="G(" userId="S::rgilliga@ndc.nasa.gov::fa511eb3-9f8d-4fa1-b2cd-89a5c1c047f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05"/>
    <a:srgbClr val="0060BC"/>
    <a:srgbClr val="FF4605"/>
    <a:srgbClr val="333399"/>
    <a:srgbClr val="2B2B82"/>
    <a:srgbClr val="B0B3F6"/>
    <a:srgbClr val="5F5F5F"/>
    <a:srgbClr val="DDDDDD"/>
    <a:srgbClr val="777777"/>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8" d="100"/>
          <a:sy n="88" d="100"/>
        </p:scale>
        <p:origin x="282" y="90"/>
      </p:cViewPr>
      <p:guideLst>
        <p:guide orient="horz" pos="288"/>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020"/>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D%20Files\Gateway\Lunar%20Dust%20Info\Inital%20Optical%20Property%20Measurements%20with%20Plastic%20Wra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t>Z93C55 Alpha</a:t>
            </a:r>
            <a:r>
              <a:rPr lang="en-US" b="1" baseline="0" dirty="0"/>
              <a:t> Degradation vs Dust Density</a:t>
            </a:r>
            <a:endParaRPr lang="en-US" b="1" dirty="0"/>
          </a:p>
        </c:rich>
      </c:tx>
      <c:layout>
        <c:manualLayout>
          <c:xMode val="edge"/>
          <c:yMode val="edge"/>
          <c:x val="0.15799546365652295"/>
          <c:y val="4.20703487010156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9.6394833519270307E-2"/>
          <c:y val="0.10034786624514715"/>
          <c:w val="0.86292509106714554"/>
          <c:h val="0.66449476308081812"/>
        </c:manualLayout>
      </c:layout>
      <c:scatterChart>
        <c:scatterStyle val="lineMarker"/>
        <c:varyColors val="0"/>
        <c:ser>
          <c:idx val="1"/>
          <c:order val="0"/>
          <c:tx>
            <c:v>Z93C55 - NU-LHT-4M</c:v>
          </c:tx>
          <c:spPr>
            <a:ln w="25400" cap="rnd">
              <a:noFill/>
              <a:round/>
            </a:ln>
            <a:effectLst/>
          </c:spPr>
          <c:marker>
            <c:symbol val="circle"/>
            <c:size val="5"/>
            <c:spPr>
              <a:solidFill>
                <a:schemeClr val="accent2"/>
              </a:solidFill>
              <a:ln w="19050">
                <a:solidFill>
                  <a:schemeClr val="accent2"/>
                </a:solidFill>
              </a:ln>
              <a:effectLst/>
            </c:spPr>
          </c:marker>
          <c:trendline>
            <c:spPr>
              <a:ln w="28575" cap="rnd">
                <a:solidFill>
                  <a:schemeClr val="accent2"/>
                </a:solidFill>
                <a:prstDash val="sysDot"/>
              </a:ln>
              <a:effectLst/>
            </c:spPr>
            <c:trendlineType val="linear"/>
            <c:dispRSqr val="0"/>
            <c:dispEq val="1"/>
            <c:trendlineLbl>
              <c:layout>
                <c:manualLayout>
                  <c:x val="2.6625570299167626E-2"/>
                  <c:y val="5.2490206103666226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('To Make Graphs'!$D$7,'To Make Graphs'!$F$7,'To Make Graphs'!$H$7,'To Make Graphs'!$J$7,'To Make Graphs'!$L$7,'To Make Graphs'!$N$7)</c:f>
              <c:numCache>
                <c:formatCode>General</c:formatCode>
                <c:ptCount val="6"/>
                <c:pt idx="0">
                  <c:v>0</c:v>
                </c:pt>
                <c:pt idx="1">
                  <c:v>0.14000000000000001</c:v>
                </c:pt>
                <c:pt idx="2">
                  <c:v>0.72</c:v>
                </c:pt>
                <c:pt idx="3">
                  <c:v>1.22</c:v>
                </c:pt>
                <c:pt idx="4">
                  <c:v>1.1499999999999999</c:v>
                </c:pt>
                <c:pt idx="5" formatCode="0.00">
                  <c:v>1.3951085084395982</c:v>
                </c:pt>
              </c:numCache>
            </c:numRef>
          </c:xVal>
          <c:yVal>
            <c:numRef>
              <c:f>('To Make Graphs'!$E$7,'To Make Graphs'!$G$7,'To Make Graphs'!$I$7,'To Make Graphs'!$K$7,'To Make Graphs'!$M$7,'To Make Graphs'!$O$7)</c:f>
              <c:numCache>
                <c:formatCode>0.000</c:formatCode>
                <c:ptCount val="6"/>
                <c:pt idx="0">
                  <c:v>0.12379999999999999</c:v>
                </c:pt>
                <c:pt idx="1">
                  <c:v>0.14699999999999999</c:v>
                </c:pt>
                <c:pt idx="2">
                  <c:v>0.16299999999999998</c:v>
                </c:pt>
                <c:pt idx="3">
                  <c:v>0.20050000000000001</c:v>
                </c:pt>
                <c:pt idx="4">
                  <c:v>0.19</c:v>
                </c:pt>
                <c:pt idx="5">
                  <c:v>0.21050000000000002</c:v>
                </c:pt>
              </c:numCache>
            </c:numRef>
          </c:yVal>
          <c:smooth val="0"/>
          <c:extLst>
            <c:ext xmlns:c16="http://schemas.microsoft.com/office/drawing/2014/chart" uri="{C3380CC4-5D6E-409C-BE32-E72D297353CC}">
              <c16:uniqueId val="{00000001-9F4D-44B4-8EE2-C15CBCBD6B09}"/>
            </c:ext>
          </c:extLst>
        </c:ser>
        <c:ser>
          <c:idx val="0"/>
          <c:order val="1"/>
          <c:tx>
            <c:v>Z93C55 - LHS-1D</c:v>
          </c:tx>
          <c:spPr>
            <a:ln w="25400" cap="rnd">
              <a:noFill/>
              <a:round/>
            </a:ln>
            <a:effectLst/>
          </c:spPr>
          <c:marker>
            <c:symbol val="circle"/>
            <c:size val="5"/>
            <c:spPr>
              <a:solidFill>
                <a:srgbClr val="FF0000"/>
              </a:solidFill>
              <a:ln w="31750">
                <a:solidFill>
                  <a:srgbClr val="FF0000"/>
                </a:solidFill>
              </a:ln>
              <a:effectLst/>
            </c:spPr>
          </c:marker>
          <c:trendline>
            <c:spPr>
              <a:ln w="28575" cap="rnd">
                <a:solidFill>
                  <a:srgbClr val="FF0000"/>
                </a:solidFill>
                <a:prstDash val="sysDot"/>
              </a:ln>
              <a:effectLst/>
            </c:spPr>
            <c:trendlineType val="linear"/>
            <c:dispRSqr val="0"/>
            <c:dispEq val="1"/>
            <c:trendlineLbl>
              <c:layout>
                <c:manualLayout>
                  <c:x val="-2.9969624647904137E-2"/>
                  <c:y val="-2.8228105322043135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('To Make Graphs'!$D$23,'To Make Graphs'!$F$23,'To Make Graphs'!$H$23,'To Make Graphs'!$J$23,'To Make Graphs'!$L$23)</c:f>
              <c:numCache>
                <c:formatCode>0.00</c:formatCode>
                <c:ptCount val="5"/>
                <c:pt idx="0" formatCode="General">
                  <c:v>0</c:v>
                </c:pt>
                <c:pt idx="1">
                  <c:v>0.29280055115403053</c:v>
                </c:pt>
                <c:pt idx="2">
                  <c:v>0.74061315880122736</c:v>
                </c:pt>
                <c:pt idx="3">
                  <c:v>1.2573200137788563</c:v>
                </c:pt>
                <c:pt idx="4">
                  <c:v>1.4467791939372385</c:v>
                </c:pt>
              </c:numCache>
            </c:numRef>
          </c:xVal>
          <c:yVal>
            <c:numRef>
              <c:f>('To Make Graphs'!$E$23,'To Make Graphs'!$G$23,'To Make Graphs'!$I$23,'To Make Graphs'!$K$23,'To Make Graphs'!$M$23)</c:f>
              <c:numCache>
                <c:formatCode>0.000</c:formatCode>
                <c:ptCount val="5"/>
                <c:pt idx="0">
                  <c:v>0.13440000000000002</c:v>
                </c:pt>
                <c:pt idx="1">
                  <c:v>0.154</c:v>
                </c:pt>
                <c:pt idx="2">
                  <c:v>0.185</c:v>
                </c:pt>
                <c:pt idx="3">
                  <c:v>0.221</c:v>
                </c:pt>
                <c:pt idx="4">
                  <c:v>0.253</c:v>
                </c:pt>
              </c:numCache>
            </c:numRef>
          </c:yVal>
          <c:smooth val="0"/>
          <c:extLst>
            <c:ext xmlns:c16="http://schemas.microsoft.com/office/drawing/2014/chart" uri="{C3380CC4-5D6E-409C-BE32-E72D297353CC}">
              <c16:uniqueId val="{00000003-9F4D-44B4-8EE2-C15CBCBD6B09}"/>
            </c:ext>
          </c:extLst>
        </c:ser>
        <c:ser>
          <c:idx val="3"/>
          <c:order val="2"/>
          <c:tx>
            <c:v>No CF-Z93C55 Sample 8</c:v>
          </c:tx>
          <c:spPr>
            <a:ln w="25400" cap="rnd">
              <a:noFill/>
              <a:round/>
            </a:ln>
            <a:effectLst/>
          </c:spPr>
          <c:marker>
            <c:symbol val="triangle"/>
            <c:size val="5"/>
            <c:spPr>
              <a:noFill/>
              <a:ln w="9525">
                <a:solidFill>
                  <a:srgbClr val="00B0F0"/>
                </a:solidFill>
              </a:ln>
              <a:effectLst/>
            </c:spPr>
          </c:marker>
          <c:xVal>
            <c:numRef>
              <c:f>'To Make Graphs'!$B$7</c:f>
              <c:numCache>
                <c:formatCode>General</c:formatCode>
                <c:ptCount val="1"/>
                <c:pt idx="0">
                  <c:v>0</c:v>
                </c:pt>
              </c:numCache>
            </c:numRef>
          </c:xVal>
          <c:yVal>
            <c:numRef>
              <c:f>'To Make Graphs'!$C$7</c:f>
              <c:numCache>
                <c:formatCode>General</c:formatCode>
                <c:ptCount val="1"/>
                <c:pt idx="0">
                  <c:v>0.13300000000000001</c:v>
                </c:pt>
              </c:numCache>
            </c:numRef>
          </c:yVal>
          <c:smooth val="0"/>
          <c:extLst>
            <c:ext xmlns:c16="http://schemas.microsoft.com/office/drawing/2014/chart" uri="{C3380CC4-5D6E-409C-BE32-E72D297353CC}">
              <c16:uniqueId val="{00000004-9F4D-44B4-8EE2-C15CBCBD6B09}"/>
            </c:ext>
          </c:extLst>
        </c:ser>
        <c:ser>
          <c:idx val="5"/>
          <c:order val="3"/>
          <c:tx>
            <c:v>LHS1D a</c:v>
          </c:tx>
          <c:spPr>
            <a:ln w="25400" cap="rnd">
              <a:noFill/>
              <a:round/>
            </a:ln>
            <a:effectLst/>
          </c:spPr>
          <c:marker>
            <c:symbol val="circle"/>
            <c:size val="5"/>
            <c:spPr>
              <a:solidFill>
                <a:schemeClr val="accent6"/>
              </a:solidFill>
              <a:ln w="9525">
                <a:solidFill>
                  <a:schemeClr val="accent6"/>
                </a:solidFill>
              </a:ln>
              <a:effectLst/>
            </c:spPr>
          </c:marker>
          <c:xVal>
            <c:numRef>
              <c:f>'To Make Graphs'!$I$121</c:f>
              <c:numCache>
                <c:formatCode>General</c:formatCode>
                <c:ptCount val="1"/>
              </c:numCache>
            </c:numRef>
          </c:xVal>
          <c:yVal>
            <c:numRef>
              <c:f>'To Make Graphs'!$I$110</c:f>
              <c:numCache>
                <c:formatCode>General</c:formatCode>
                <c:ptCount val="1"/>
                <c:pt idx="0">
                  <c:v>0.59299999999999997</c:v>
                </c:pt>
              </c:numCache>
            </c:numRef>
          </c:yVal>
          <c:smooth val="0"/>
          <c:extLst>
            <c:ext xmlns:c16="http://schemas.microsoft.com/office/drawing/2014/chart" uri="{C3380CC4-5D6E-409C-BE32-E72D297353CC}">
              <c16:uniqueId val="{00000006-9F4D-44B4-8EE2-C15CBCBD6B09}"/>
            </c:ext>
          </c:extLst>
        </c:ser>
        <c:dLbls>
          <c:showLegendKey val="0"/>
          <c:showVal val="0"/>
          <c:showCatName val="0"/>
          <c:showSerName val="0"/>
          <c:showPercent val="0"/>
          <c:showBubbleSize val="0"/>
        </c:dLbls>
        <c:axId val="855379992"/>
        <c:axId val="855374952"/>
      </c:scatterChart>
      <c:valAx>
        <c:axId val="85537999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Dust Coverage mg/cm</a:t>
                </a:r>
                <a:r>
                  <a:rPr lang="en-US" b="1" baseline="30000" dirty="0"/>
                  <a:t>2</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55374952"/>
        <c:crosses val="autoZero"/>
        <c:crossBetween val="midCat"/>
      </c:valAx>
      <c:valAx>
        <c:axId val="855374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Solar Absorptivity</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855379992"/>
        <c:crosses val="autoZero"/>
        <c:crossBetween val="midCat"/>
      </c:valAx>
      <c:spPr>
        <a:noFill/>
        <a:ln>
          <a:noFill/>
        </a:ln>
        <a:effectLst/>
      </c:spPr>
    </c:plotArea>
    <c:legend>
      <c:legendPos val="b"/>
      <c:legendEntry>
        <c:idx val="2"/>
        <c:delete val="1"/>
      </c:legendEntry>
      <c:legendEntry>
        <c:idx val="3"/>
        <c:delete val="1"/>
      </c:legendEntry>
      <c:layout>
        <c:manualLayout>
          <c:xMode val="edge"/>
          <c:yMode val="edge"/>
          <c:x val="0.11091337826287564"/>
          <c:y val="0.89214375109076982"/>
          <c:w val="0.81419629822929196"/>
          <c:h val="9.0077284830203899E-2"/>
        </c:manualLayout>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440C14-4B35-43FD-B791-F925792788E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B2E7D802-5296-45AE-8923-6628435B5E33}">
      <dgm:prSet phldrT="[Text]" custT="1"/>
      <dgm:spPr>
        <a:solidFill>
          <a:schemeClr val="tx2">
            <a:lumMod val="65000"/>
            <a:lumOff val="35000"/>
          </a:schemeClr>
        </a:solidFill>
      </dgm:spPr>
      <dgm:t>
        <a:bodyPr/>
        <a:lstStyle/>
        <a:p>
          <a:r>
            <a:rPr lang="en-US" sz="1800" dirty="0"/>
            <a:t>ATCS Fluids Model (AFM) in TD</a:t>
          </a:r>
        </a:p>
      </dgm:t>
    </dgm:pt>
    <dgm:pt modelId="{3924AAA0-AED3-45E1-90D5-7A02A14C02D8}" type="parTrans" cxnId="{598499C7-0789-4CF9-A222-B6934482DDAE}">
      <dgm:prSet/>
      <dgm:spPr/>
      <dgm:t>
        <a:bodyPr/>
        <a:lstStyle/>
        <a:p>
          <a:endParaRPr lang="en-US"/>
        </a:p>
      </dgm:t>
    </dgm:pt>
    <dgm:pt modelId="{E51FAAC6-F9E2-428A-937C-30B8FCB551CF}" type="sibTrans" cxnId="{598499C7-0789-4CF9-A222-B6934482DDAE}">
      <dgm:prSet/>
      <dgm:spPr/>
      <dgm:t>
        <a:bodyPr/>
        <a:lstStyle/>
        <a:p>
          <a:endParaRPr lang="en-US"/>
        </a:p>
      </dgm:t>
    </dgm:pt>
    <dgm:pt modelId="{25B0FBFB-8AE8-4045-BC66-3E6B8211C736}">
      <dgm:prSet phldrT="[Text]" custT="1"/>
      <dgm:spPr>
        <a:solidFill>
          <a:schemeClr val="tx2">
            <a:lumMod val="65000"/>
            <a:lumOff val="35000"/>
          </a:schemeClr>
        </a:solidFill>
      </dgm:spPr>
      <dgm:t>
        <a:bodyPr/>
        <a:lstStyle/>
        <a:p>
          <a:r>
            <a:rPr lang="en-US" sz="1600" dirty="0"/>
            <a:t>Modified HALO AFM to map distribution</a:t>
          </a:r>
        </a:p>
      </dgm:t>
    </dgm:pt>
    <dgm:pt modelId="{86D6FFF9-8638-4AE3-B091-24D6B994DB9F}" type="parTrans" cxnId="{D6E23445-2481-4096-8474-57DF25CA2574}">
      <dgm:prSet/>
      <dgm:spPr/>
      <dgm:t>
        <a:bodyPr/>
        <a:lstStyle/>
        <a:p>
          <a:endParaRPr lang="en-US"/>
        </a:p>
      </dgm:t>
    </dgm:pt>
    <dgm:pt modelId="{E5A72215-2299-4CA1-B682-6E5DD6EAB2F9}" type="sibTrans" cxnId="{D6E23445-2481-4096-8474-57DF25CA2574}">
      <dgm:prSet/>
      <dgm:spPr/>
      <dgm:t>
        <a:bodyPr/>
        <a:lstStyle/>
        <a:p>
          <a:endParaRPr lang="en-US"/>
        </a:p>
      </dgm:t>
    </dgm:pt>
    <dgm:pt modelId="{B52EDB43-EC5E-4172-99B2-A601ECB9E7BD}">
      <dgm:prSet phldrT="[Text]" custT="1"/>
      <dgm:spPr>
        <a:solidFill>
          <a:schemeClr val="tx2">
            <a:lumMod val="65000"/>
            <a:lumOff val="35000"/>
          </a:schemeClr>
        </a:solidFill>
      </dgm:spPr>
      <dgm:t>
        <a:bodyPr/>
        <a:lstStyle/>
        <a:p>
          <a:r>
            <a:rPr lang="en-US" sz="1600" dirty="0"/>
            <a:t>Simulate heat rejection capability (HRC) for worst case config with dust</a:t>
          </a:r>
        </a:p>
      </dgm:t>
    </dgm:pt>
    <dgm:pt modelId="{3FAAFF75-0FD3-49E9-8529-9C21DEF5271F}" type="parTrans" cxnId="{F16703DA-978A-44BB-B763-C153ECEB029F}">
      <dgm:prSet/>
      <dgm:spPr/>
      <dgm:t>
        <a:bodyPr/>
        <a:lstStyle/>
        <a:p>
          <a:endParaRPr lang="en-US"/>
        </a:p>
      </dgm:t>
    </dgm:pt>
    <dgm:pt modelId="{D0C9D92F-C5AF-43EF-B4ED-A569D6A4BEC1}" type="sibTrans" cxnId="{F16703DA-978A-44BB-B763-C153ECEB029F}">
      <dgm:prSet/>
      <dgm:spPr/>
      <dgm:t>
        <a:bodyPr/>
        <a:lstStyle/>
        <a:p>
          <a:endParaRPr lang="en-US"/>
        </a:p>
      </dgm:t>
    </dgm:pt>
    <dgm:pt modelId="{EE67DBF6-019F-4C16-9966-4F64E2AF76BE}">
      <dgm:prSet phldrT="[Text]" custT="1"/>
      <dgm:spPr>
        <a:solidFill>
          <a:schemeClr val="tx2">
            <a:lumMod val="65000"/>
            <a:lumOff val="35000"/>
          </a:schemeClr>
        </a:solidFill>
      </dgm:spPr>
      <dgm:t>
        <a:bodyPr/>
        <a:lstStyle/>
        <a:p>
          <a:r>
            <a:rPr lang="en-US" sz="1600" dirty="0"/>
            <a:t>Compare to baseline</a:t>
          </a:r>
        </a:p>
      </dgm:t>
    </dgm:pt>
    <dgm:pt modelId="{01AB4CBA-CEEE-40F1-9B30-5CEB9D5BF597}" type="parTrans" cxnId="{F0B2164E-8A25-45EF-895D-7F06D2AE7F70}">
      <dgm:prSet/>
      <dgm:spPr/>
      <dgm:t>
        <a:bodyPr/>
        <a:lstStyle/>
        <a:p>
          <a:endParaRPr lang="en-US"/>
        </a:p>
      </dgm:t>
    </dgm:pt>
    <dgm:pt modelId="{C6C04901-4845-4C3F-9172-13F401B80D87}" type="sibTrans" cxnId="{F0B2164E-8A25-45EF-895D-7F06D2AE7F70}">
      <dgm:prSet/>
      <dgm:spPr/>
      <dgm:t>
        <a:bodyPr/>
        <a:lstStyle/>
        <a:p>
          <a:endParaRPr lang="en-US"/>
        </a:p>
      </dgm:t>
    </dgm:pt>
    <dgm:pt modelId="{062037C1-DA6B-4703-B178-6CDF30A64F39}">
      <dgm:prSet phldrT="[Text]" custT="1"/>
      <dgm:spPr>
        <a:solidFill>
          <a:schemeClr val="tx2">
            <a:lumMod val="65000"/>
            <a:lumOff val="35000"/>
          </a:schemeClr>
        </a:solidFill>
      </dgm:spPr>
      <dgm:t>
        <a:bodyPr/>
        <a:lstStyle/>
        <a:p>
          <a:r>
            <a:rPr lang="en-US" sz="1800" dirty="0"/>
            <a:t>Thermal Desktop (TD)</a:t>
          </a:r>
        </a:p>
      </dgm:t>
    </dgm:pt>
    <dgm:pt modelId="{A13560EC-1A66-4C52-A5CD-35EABCEA43D8}" type="sibTrans" cxnId="{AC97B6EF-35C8-49EA-9F6A-0A06213B3CE2}">
      <dgm:prSet/>
      <dgm:spPr>
        <a:solidFill>
          <a:schemeClr val="tx2">
            <a:lumMod val="65000"/>
            <a:lumOff val="35000"/>
          </a:schemeClr>
        </a:solidFill>
      </dgm:spPr>
      <dgm:t>
        <a:bodyPr/>
        <a:lstStyle/>
        <a:p>
          <a:endParaRPr lang="en-US" dirty="0"/>
        </a:p>
      </dgm:t>
    </dgm:pt>
    <dgm:pt modelId="{001E149B-1828-4F22-9702-0373E9B22FF8}" type="parTrans" cxnId="{AC97B6EF-35C8-49EA-9F6A-0A06213B3CE2}">
      <dgm:prSet/>
      <dgm:spPr/>
      <dgm:t>
        <a:bodyPr/>
        <a:lstStyle/>
        <a:p>
          <a:endParaRPr lang="en-US"/>
        </a:p>
      </dgm:t>
    </dgm:pt>
    <dgm:pt modelId="{E90F85EE-5A78-49BA-8BA7-44A8160914E8}">
      <dgm:prSet phldrT="[Text]" custT="1"/>
      <dgm:spPr>
        <a:solidFill>
          <a:schemeClr val="tx2">
            <a:lumMod val="65000"/>
            <a:lumOff val="35000"/>
          </a:schemeClr>
        </a:solidFill>
      </dgm:spPr>
      <dgm:t>
        <a:bodyPr/>
        <a:lstStyle/>
        <a:p>
          <a:r>
            <a:rPr lang="en-US" sz="1600" dirty="0"/>
            <a:t>Data processed to TD format</a:t>
          </a:r>
        </a:p>
      </dgm:t>
    </dgm:pt>
    <dgm:pt modelId="{F777803E-536D-4462-8AA6-E5D0C06417F7}" type="sibTrans" cxnId="{27CF7E09-BB5B-4E07-812C-F7A4322428EB}">
      <dgm:prSet/>
      <dgm:spPr/>
      <dgm:t>
        <a:bodyPr/>
        <a:lstStyle/>
        <a:p>
          <a:endParaRPr lang="en-US"/>
        </a:p>
      </dgm:t>
    </dgm:pt>
    <dgm:pt modelId="{56F430FC-88A1-4ECD-A15F-07D29E7E62AC}" type="parTrans" cxnId="{27CF7E09-BB5B-4E07-812C-F7A4322428EB}">
      <dgm:prSet/>
      <dgm:spPr/>
      <dgm:t>
        <a:bodyPr/>
        <a:lstStyle/>
        <a:p>
          <a:endParaRPr lang="en-US"/>
        </a:p>
      </dgm:t>
    </dgm:pt>
    <dgm:pt modelId="{3AF5A257-FF21-486F-B0D5-9DF89D30656A}">
      <dgm:prSet phldrT="[Text]" custT="1"/>
      <dgm:spPr>
        <a:solidFill>
          <a:schemeClr val="tx2">
            <a:lumMod val="65000"/>
            <a:lumOff val="35000"/>
          </a:schemeClr>
        </a:solidFill>
      </dgm:spPr>
      <dgm:t>
        <a:bodyPr/>
        <a:lstStyle/>
        <a:p>
          <a:r>
            <a:rPr lang="en-US" sz="1600" dirty="0"/>
            <a:t>Import to map dust distribution</a:t>
          </a:r>
        </a:p>
      </dgm:t>
    </dgm:pt>
    <dgm:pt modelId="{69774551-7938-42D8-B3BB-76975BA6A469}" type="sibTrans" cxnId="{AA432BFB-CDDD-4D97-95DD-186E71162AE5}">
      <dgm:prSet/>
      <dgm:spPr/>
      <dgm:t>
        <a:bodyPr/>
        <a:lstStyle/>
        <a:p>
          <a:endParaRPr lang="en-US"/>
        </a:p>
      </dgm:t>
    </dgm:pt>
    <dgm:pt modelId="{4785D03B-ED27-4E2D-909A-BD82E4F9E047}" type="parTrans" cxnId="{AA432BFB-CDDD-4D97-95DD-186E71162AE5}">
      <dgm:prSet/>
      <dgm:spPr/>
      <dgm:t>
        <a:bodyPr/>
        <a:lstStyle/>
        <a:p>
          <a:endParaRPr lang="en-US"/>
        </a:p>
      </dgm:t>
    </dgm:pt>
    <dgm:pt modelId="{B88010D9-ED0A-4639-8BEF-F18FD4C01920}">
      <dgm:prSet phldrT="[Text]" custT="1"/>
      <dgm:spPr>
        <a:solidFill>
          <a:schemeClr val="tx2">
            <a:lumMod val="65000"/>
            <a:lumOff val="35000"/>
          </a:schemeClr>
        </a:solidFill>
      </dgm:spPr>
      <dgm:t>
        <a:bodyPr/>
        <a:lstStyle/>
        <a:p>
          <a:r>
            <a:rPr lang="en-US" sz="1600" dirty="0"/>
            <a:t>Convert to optical degradation impact based on test data relationship</a:t>
          </a:r>
        </a:p>
      </dgm:t>
    </dgm:pt>
    <dgm:pt modelId="{C3899392-30F2-4FFE-BABE-839FF15ACEE5}" type="sibTrans" cxnId="{CC043944-94CD-4A9B-B5E7-A0F504A28931}">
      <dgm:prSet/>
      <dgm:spPr/>
      <dgm:t>
        <a:bodyPr/>
        <a:lstStyle/>
        <a:p>
          <a:endParaRPr lang="en-US"/>
        </a:p>
      </dgm:t>
    </dgm:pt>
    <dgm:pt modelId="{FE44E43F-33EB-4DB9-BCEC-45BBA009F464}" type="parTrans" cxnId="{CC043944-94CD-4A9B-B5E7-A0F504A28931}">
      <dgm:prSet/>
      <dgm:spPr/>
      <dgm:t>
        <a:bodyPr/>
        <a:lstStyle/>
        <a:p>
          <a:endParaRPr lang="en-US"/>
        </a:p>
      </dgm:t>
    </dgm:pt>
    <dgm:pt modelId="{5E501625-B55C-4978-BD56-39D76D4BEDCA}">
      <dgm:prSet phldrT="[Text]" custT="1"/>
      <dgm:spPr>
        <a:solidFill>
          <a:schemeClr val="tx2">
            <a:lumMod val="65000"/>
            <a:lumOff val="35000"/>
          </a:schemeClr>
        </a:solidFill>
      </dgm:spPr>
      <dgm:t>
        <a:bodyPr/>
        <a:lstStyle/>
        <a:p>
          <a:r>
            <a:rPr lang="en-US" sz="1800" dirty="0"/>
            <a:t>GOLDMAP dust map [1]</a:t>
          </a:r>
        </a:p>
      </dgm:t>
    </dgm:pt>
    <dgm:pt modelId="{EB77A206-043C-40F2-87F6-3EEF0C2BF7A2}" type="sibTrans" cxnId="{4DBFE428-50D7-4D10-BB3A-F6D9BE6E7B92}">
      <dgm:prSet/>
      <dgm:spPr>
        <a:solidFill>
          <a:schemeClr val="tx2">
            <a:lumMod val="65000"/>
            <a:lumOff val="35000"/>
          </a:schemeClr>
        </a:solidFill>
      </dgm:spPr>
      <dgm:t>
        <a:bodyPr/>
        <a:lstStyle/>
        <a:p>
          <a:endParaRPr lang="en-US" dirty="0"/>
        </a:p>
      </dgm:t>
    </dgm:pt>
    <dgm:pt modelId="{BADE8C8C-4C68-4AA6-8BEA-5CC77C1DE58D}" type="parTrans" cxnId="{4DBFE428-50D7-4D10-BB3A-F6D9BE6E7B92}">
      <dgm:prSet/>
      <dgm:spPr/>
      <dgm:t>
        <a:bodyPr/>
        <a:lstStyle/>
        <a:p>
          <a:endParaRPr lang="en-US"/>
        </a:p>
      </dgm:t>
    </dgm:pt>
    <dgm:pt modelId="{443F44F5-C40F-4A7B-8269-49AB640DEC83}">
      <dgm:prSet custT="1"/>
      <dgm:spPr>
        <a:solidFill>
          <a:schemeClr val="tx2">
            <a:lumMod val="65000"/>
            <a:lumOff val="35000"/>
          </a:schemeClr>
        </a:solidFill>
      </dgm:spPr>
      <dgm:t>
        <a:bodyPr/>
        <a:lstStyle/>
        <a:p>
          <a:r>
            <a:rPr lang="en-US" sz="1600" b="0" dirty="0">
              <a:latin typeface="+mj-lt"/>
              <a:ea typeface="PMingLiU" panose="02020500000000000000" pitchFamily="18" charset="-120"/>
              <a:cs typeface="Arial" panose="020B0604020202020204" pitchFamily="34" charset="0"/>
            </a:rPr>
            <a:t>Gateway On-orbit Lunar Dust Modeling and Analysis Program</a:t>
          </a:r>
          <a:endParaRPr lang="en-US" sz="1600" dirty="0">
            <a:latin typeface="+mj-lt"/>
          </a:endParaRPr>
        </a:p>
      </dgm:t>
    </dgm:pt>
    <dgm:pt modelId="{B41BAD46-176E-4845-948B-157E95AF5DB6}" type="sibTrans" cxnId="{7C7BDE02-0CAD-4174-8B2E-7E0BC1F7CC45}">
      <dgm:prSet/>
      <dgm:spPr/>
      <dgm:t>
        <a:bodyPr/>
        <a:lstStyle/>
        <a:p>
          <a:endParaRPr lang="en-US"/>
        </a:p>
      </dgm:t>
    </dgm:pt>
    <dgm:pt modelId="{544152E3-A6E6-43E1-B0FE-70DF86E76A4C}" type="parTrans" cxnId="{7C7BDE02-0CAD-4174-8B2E-7E0BC1F7CC45}">
      <dgm:prSet/>
      <dgm:spPr/>
      <dgm:t>
        <a:bodyPr/>
        <a:lstStyle/>
        <a:p>
          <a:endParaRPr lang="en-US"/>
        </a:p>
      </dgm:t>
    </dgm:pt>
    <dgm:pt modelId="{891BC1BB-CB30-472B-A06A-9887D22AB6B0}">
      <dgm:prSet custT="1"/>
      <dgm:spPr>
        <a:solidFill>
          <a:schemeClr val="tx2">
            <a:lumMod val="65000"/>
            <a:lumOff val="35000"/>
          </a:schemeClr>
        </a:solidFill>
      </dgm:spPr>
      <dgm:t>
        <a:bodyPr/>
        <a:lstStyle/>
        <a:p>
          <a:r>
            <a:rPr lang="en-US" sz="1600" dirty="0">
              <a:latin typeface="+mj-lt"/>
            </a:rPr>
            <a:t>3D dust density distribution map on radiators</a:t>
          </a:r>
        </a:p>
      </dgm:t>
    </dgm:pt>
    <dgm:pt modelId="{6DC1DD7D-7918-4FBF-BB3F-8493AB772809}" type="sibTrans" cxnId="{394F65B0-5F55-4A30-9A47-0CF6940A6FB5}">
      <dgm:prSet/>
      <dgm:spPr/>
      <dgm:t>
        <a:bodyPr/>
        <a:lstStyle/>
        <a:p>
          <a:endParaRPr lang="en-US"/>
        </a:p>
      </dgm:t>
    </dgm:pt>
    <dgm:pt modelId="{67339E9E-2BA7-4CDD-9FFA-DE28DAE0E914}" type="parTrans" cxnId="{394F65B0-5F55-4A30-9A47-0CF6940A6FB5}">
      <dgm:prSet/>
      <dgm:spPr/>
      <dgm:t>
        <a:bodyPr/>
        <a:lstStyle/>
        <a:p>
          <a:endParaRPr lang="en-US"/>
        </a:p>
      </dgm:t>
    </dgm:pt>
    <dgm:pt modelId="{DBAA0E14-87B0-4364-834C-2F2799694758}">
      <dgm:prSet custT="1"/>
      <dgm:spPr>
        <a:solidFill>
          <a:schemeClr val="tx2">
            <a:lumMod val="65000"/>
            <a:lumOff val="35000"/>
          </a:schemeClr>
        </a:solidFill>
      </dgm:spPr>
      <dgm:t>
        <a:bodyPr/>
        <a:lstStyle/>
        <a:p>
          <a:r>
            <a:rPr lang="en-US" sz="1600" dirty="0">
              <a:latin typeface="+mj-lt"/>
            </a:rPr>
            <a:t>Data per one docking event</a:t>
          </a:r>
        </a:p>
      </dgm:t>
    </dgm:pt>
    <dgm:pt modelId="{E0876FF0-47EB-4F84-B30B-C36EA3136AEA}" type="sibTrans" cxnId="{C738A5BE-112E-4DC6-8812-0AF14D085E2F}">
      <dgm:prSet/>
      <dgm:spPr/>
      <dgm:t>
        <a:bodyPr/>
        <a:lstStyle/>
        <a:p>
          <a:endParaRPr lang="en-US"/>
        </a:p>
      </dgm:t>
    </dgm:pt>
    <dgm:pt modelId="{4F1D630E-881A-41BC-A0A9-695EAFA23D10}" type="parTrans" cxnId="{C738A5BE-112E-4DC6-8812-0AF14D085E2F}">
      <dgm:prSet/>
      <dgm:spPr/>
      <dgm:t>
        <a:bodyPr/>
        <a:lstStyle/>
        <a:p>
          <a:endParaRPr lang="en-US"/>
        </a:p>
      </dgm:t>
    </dgm:pt>
    <dgm:pt modelId="{0866219D-B8EA-4C40-AFC9-C5DEC9367485}" type="pres">
      <dgm:prSet presAssocID="{EE440C14-4B35-43FD-B791-F925792788E9}" presName="Name0" presStyleCnt="0">
        <dgm:presLayoutVars>
          <dgm:dir/>
          <dgm:resizeHandles val="exact"/>
        </dgm:presLayoutVars>
      </dgm:prSet>
      <dgm:spPr/>
    </dgm:pt>
    <dgm:pt modelId="{0A026F5A-B6DE-4704-8D93-9E3B98CCFB12}" type="pres">
      <dgm:prSet presAssocID="{5E501625-B55C-4978-BD56-39D76D4BEDCA}" presName="composite" presStyleCnt="0"/>
      <dgm:spPr/>
    </dgm:pt>
    <dgm:pt modelId="{B62081B9-7884-4A74-8A4B-B3BA9DBB53A8}" type="pres">
      <dgm:prSet presAssocID="{5E501625-B55C-4978-BD56-39D76D4BEDCA}" presName="imagSh" presStyleLbl="bgImgPlace1" presStyleIdx="0" presStyleCnt="3" custScaleX="88978" custScaleY="85163" custLinFactNeighborX="11744" custLinFactNeighborY="-5771"/>
      <dgm:spPr>
        <a:blipFill rotWithShape="1">
          <a:blip xmlns:r="http://schemas.openxmlformats.org/officeDocument/2006/relationships" r:embed="rId1"/>
          <a:srcRect/>
          <a:stretch>
            <a:fillRect t="-18000" b="-18000"/>
          </a:stretch>
        </a:blipFill>
      </dgm:spPr>
    </dgm:pt>
    <dgm:pt modelId="{381C87A9-B598-43BF-872B-EEAABBAEAD50}" type="pres">
      <dgm:prSet presAssocID="{5E501625-B55C-4978-BD56-39D76D4BEDCA}" presName="txNode" presStyleLbl="node1" presStyleIdx="0" presStyleCnt="3" custScaleX="81675" custScaleY="93582" custLinFactNeighborX="1387" custLinFactNeighborY="36215">
        <dgm:presLayoutVars>
          <dgm:bulletEnabled val="1"/>
        </dgm:presLayoutVars>
      </dgm:prSet>
      <dgm:spPr/>
    </dgm:pt>
    <dgm:pt modelId="{B5FEB9FA-8ACA-4DD8-A640-61991CB7BA08}" type="pres">
      <dgm:prSet presAssocID="{EB77A206-043C-40F2-87F6-3EEF0C2BF7A2}" presName="sibTrans" presStyleLbl="sibTrans2D1" presStyleIdx="0" presStyleCnt="2"/>
      <dgm:spPr/>
    </dgm:pt>
    <dgm:pt modelId="{4D4F8681-CDA3-4F8A-9D06-91A969FBB7A4}" type="pres">
      <dgm:prSet presAssocID="{EB77A206-043C-40F2-87F6-3EEF0C2BF7A2}" presName="connTx" presStyleLbl="sibTrans2D1" presStyleIdx="0" presStyleCnt="2"/>
      <dgm:spPr/>
    </dgm:pt>
    <dgm:pt modelId="{68247102-B5C1-4A5C-99C4-E4B1078DB942}" type="pres">
      <dgm:prSet presAssocID="{062037C1-DA6B-4703-B178-6CDF30A64F39}" presName="composite" presStyleCnt="0"/>
      <dgm:spPr/>
    </dgm:pt>
    <dgm:pt modelId="{CE8E5B45-3118-4D7F-99A4-5D751DA97CD0}" type="pres">
      <dgm:prSet presAssocID="{062037C1-DA6B-4703-B178-6CDF30A64F39}" presName="imagSh" presStyleLbl="bgImgPlace1" presStyleIdx="1" presStyleCnt="3" custScaleX="97446" custScaleY="68185" custLinFactNeighborX="2215" custLinFactNeighborY="-2107"/>
      <dgm:spPr>
        <a:blipFill rotWithShape="1">
          <a:blip xmlns:r="http://schemas.openxmlformats.org/officeDocument/2006/relationships" r:embed="rId2"/>
          <a:srcRect/>
          <a:stretch>
            <a:fillRect t="-16000" b="-16000"/>
          </a:stretch>
        </a:blipFill>
      </dgm:spPr>
    </dgm:pt>
    <dgm:pt modelId="{487D58E5-04D7-4F01-B60B-CA3612EB7FB5}" type="pres">
      <dgm:prSet presAssocID="{062037C1-DA6B-4703-B178-6CDF30A64F39}" presName="txNode" presStyleLbl="node1" presStyleIdx="1" presStyleCnt="3" custScaleX="84640" custScaleY="93105" custLinFactNeighborX="-5402" custLinFactNeighborY="11576">
        <dgm:presLayoutVars>
          <dgm:bulletEnabled val="1"/>
        </dgm:presLayoutVars>
      </dgm:prSet>
      <dgm:spPr/>
    </dgm:pt>
    <dgm:pt modelId="{F9F34FF5-8F53-4248-BE63-F97C8B1D8589}" type="pres">
      <dgm:prSet presAssocID="{A13560EC-1A66-4C52-A5CD-35EABCEA43D8}" presName="sibTrans" presStyleLbl="sibTrans2D1" presStyleIdx="1" presStyleCnt="2"/>
      <dgm:spPr/>
    </dgm:pt>
    <dgm:pt modelId="{8863F511-54EC-44B6-83A0-61A6A26FF767}" type="pres">
      <dgm:prSet presAssocID="{A13560EC-1A66-4C52-A5CD-35EABCEA43D8}" presName="connTx" presStyleLbl="sibTrans2D1" presStyleIdx="1" presStyleCnt="2"/>
      <dgm:spPr/>
    </dgm:pt>
    <dgm:pt modelId="{0DDE26F6-E2D8-4663-8DB8-1F699872E688}" type="pres">
      <dgm:prSet presAssocID="{B2E7D802-5296-45AE-8923-6628435B5E33}" presName="composite" presStyleCnt="0"/>
      <dgm:spPr/>
    </dgm:pt>
    <dgm:pt modelId="{0177798E-0588-4145-9ACF-CAADB5BCB4C0}" type="pres">
      <dgm:prSet presAssocID="{B2E7D802-5296-45AE-8923-6628435B5E33}" presName="imagSh" presStyleLbl="bgImgPlace1" presStyleIdx="2" presStyleCnt="3" custScaleX="76959" custScaleY="75341" custLinFactNeighborX="-1991" custLinFactNeighborY="-6705"/>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dgm:spPr>
    </dgm:pt>
    <dgm:pt modelId="{DF96FBFA-9EE3-4BD1-BD14-278258DB722D}" type="pres">
      <dgm:prSet presAssocID="{B2E7D802-5296-45AE-8923-6628435B5E33}" presName="txNode" presStyleLbl="node1" presStyleIdx="2" presStyleCnt="3" custScaleX="86513" custScaleY="90059" custLinFactNeighborX="-13454" custLinFactNeighborY="7930">
        <dgm:presLayoutVars>
          <dgm:bulletEnabled val="1"/>
        </dgm:presLayoutVars>
      </dgm:prSet>
      <dgm:spPr/>
    </dgm:pt>
  </dgm:ptLst>
  <dgm:cxnLst>
    <dgm:cxn modelId="{EC946800-6310-4317-8170-4DFC0C2FEAB2}" type="presOf" srcId="{3AF5A257-FF21-486F-B0D5-9DF89D30656A}" destId="{487D58E5-04D7-4F01-B60B-CA3612EB7FB5}" srcOrd="0" destOrd="2" presId="urn:microsoft.com/office/officeart/2005/8/layout/hProcess10"/>
    <dgm:cxn modelId="{7C7BDE02-0CAD-4174-8B2E-7E0BC1F7CC45}" srcId="{5E501625-B55C-4978-BD56-39D76D4BEDCA}" destId="{443F44F5-C40F-4A7B-8269-49AB640DEC83}" srcOrd="0" destOrd="0" parTransId="{544152E3-A6E6-43E1-B0FE-70DF86E76A4C}" sibTransId="{B41BAD46-176E-4845-948B-157E95AF5DB6}"/>
    <dgm:cxn modelId="{27CF7E09-BB5B-4E07-812C-F7A4322428EB}" srcId="{062037C1-DA6B-4703-B178-6CDF30A64F39}" destId="{E90F85EE-5A78-49BA-8BA7-44A8160914E8}" srcOrd="0" destOrd="0" parTransId="{56F430FC-88A1-4ECD-A15F-07D29E7E62AC}" sibTransId="{F777803E-536D-4462-8AA6-E5D0C06417F7}"/>
    <dgm:cxn modelId="{F416A825-0E9F-4A11-B30B-CFD490FE21F3}" type="presOf" srcId="{443F44F5-C40F-4A7B-8269-49AB640DEC83}" destId="{381C87A9-B598-43BF-872B-EEAABBAEAD50}" srcOrd="0" destOrd="1" presId="urn:microsoft.com/office/officeart/2005/8/layout/hProcess10"/>
    <dgm:cxn modelId="{4DBFE428-50D7-4D10-BB3A-F6D9BE6E7B92}" srcId="{EE440C14-4B35-43FD-B791-F925792788E9}" destId="{5E501625-B55C-4978-BD56-39D76D4BEDCA}" srcOrd="0" destOrd="0" parTransId="{BADE8C8C-4C68-4AA6-8BEA-5CC77C1DE58D}" sibTransId="{EB77A206-043C-40F2-87F6-3EEF0C2BF7A2}"/>
    <dgm:cxn modelId="{CC043944-94CD-4A9B-B5E7-A0F504A28931}" srcId="{062037C1-DA6B-4703-B178-6CDF30A64F39}" destId="{B88010D9-ED0A-4639-8BEF-F18FD4C01920}" srcOrd="2" destOrd="0" parTransId="{FE44E43F-33EB-4DB9-BCEC-45BBA009F464}" sibTransId="{C3899392-30F2-4FFE-BABE-839FF15ACEE5}"/>
    <dgm:cxn modelId="{D6E23445-2481-4096-8474-57DF25CA2574}" srcId="{B2E7D802-5296-45AE-8923-6628435B5E33}" destId="{25B0FBFB-8AE8-4045-BC66-3E6B8211C736}" srcOrd="0" destOrd="0" parTransId="{86D6FFF9-8638-4AE3-B091-24D6B994DB9F}" sibTransId="{E5A72215-2299-4CA1-B682-6E5DD6EAB2F9}"/>
    <dgm:cxn modelId="{168E6065-147E-4F30-A98C-6488489F0957}" type="presOf" srcId="{5E501625-B55C-4978-BD56-39D76D4BEDCA}" destId="{381C87A9-B598-43BF-872B-EEAABBAEAD50}" srcOrd="0" destOrd="0" presId="urn:microsoft.com/office/officeart/2005/8/layout/hProcess10"/>
    <dgm:cxn modelId="{192EEB67-7522-48F1-8C87-5C43C78635B6}" type="presOf" srcId="{E90F85EE-5A78-49BA-8BA7-44A8160914E8}" destId="{487D58E5-04D7-4F01-B60B-CA3612EB7FB5}" srcOrd="0" destOrd="1" presId="urn:microsoft.com/office/officeart/2005/8/layout/hProcess10"/>
    <dgm:cxn modelId="{F0B2164E-8A25-45EF-895D-7F06D2AE7F70}" srcId="{B2E7D802-5296-45AE-8923-6628435B5E33}" destId="{EE67DBF6-019F-4C16-9966-4F64E2AF76BE}" srcOrd="2" destOrd="0" parTransId="{01AB4CBA-CEEE-40F1-9B30-5CEB9D5BF597}" sibTransId="{C6C04901-4845-4C3F-9172-13F401B80D87}"/>
    <dgm:cxn modelId="{6523A970-9241-45E4-A382-570D82BDB501}" type="presOf" srcId="{A13560EC-1A66-4C52-A5CD-35EABCEA43D8}" destId="{8863F511-54EC-44B6-83A0-61A6A26FF767}" srcOrd="1" destOrd="0" presId="urn:microsoft.com/office/officeart/2005/8/layout/hProcess10"/>
    <dgm:cxn modelId="{B6B85D72-4F8D-49F6-A624-7996F9E22CDB}" type="presOf" srcId="{B52EDB43-EC5E-4172-99B2-A601ECB9E7BD}" destId="{DF96FBFA-9EE3-4BD1-BD14-278258DB722D}" srcOrd="0" destOrd="2" presId="urn:microsoft.com/office/officeart/2005/8/layout/hProcess10"/>
    <dgm:cxn modelId="{93EB5653-32B6-456C-B336-F726E099948C}" type="presOf" srcId="{EE440C14-4B35-43FD-B791-F925792788E9}" destId="{0866219D-B8EA-4C40-AFC9-C5DEC9367485}" srcOrd="0" destOrd="0" presId="urn:microsoft.com/office/officeart/2005/8/layout/hProcess10"/>
    <dgm:cxn modelId="{C03E6D76-6F44-4F64-B727-795C711070FD}" type="presOf" srcId="{25B0FBFB-8AE8-4045-BC66-3E6B8211C736}" destId="{DF96FBFA-9EE3-4BD1-BD14-278258DB722D}" srcOrd="0" destOrd="1" presId="urn:microsoft.com/office/officeart/2005/8/layout/hProcess10"/>
    <dgm:cxn modelId="{6CDD147B-380D-4B99-BC7D-74984A383C35}" type="presOf" srcId="{EE67DBF6-019F-4C16-9966-4F64E2AF76BE}" destId="{DF96FBFA-9EE3-4BD1-BD14-278258DB722D}" srcOrd="0" destOrd="3" presId="urn:microsoft.com/office/officeart/2005/8/layout/hProcess10"/>
    <dgm:cxn modelId="{90C4987F-A30B-4071-AD4A-D4E529856060}" type="presOf" srcId="{EB77A206-043C-40F2-87F6-3EEF0C2BF7A2}" destId="{B5FEB9FA-8ACA-4DD8-A640-61991CB7BA08}" srcOrd="0" destOrd="0" presId="urn:microsoft.com/office/officeart/2005/8/layout/hProcess10"/>
    <dgm:cxn modelId="{6C7B049D-46C8-407A-8A8A-9BD3C876F6F1}" type="presOf" srcId="{B2E7D802-5296-45AE-8923-6628435B5E33}" destId="{DF96FBFA-9EE3-4BD1-BD14-278258DB722D}" srcOrd="0" destOrd="0" presId="urn:microsoft.com/office/officeart/2005/8/layout/hProcess10"/>
    <dgm:cxn modelId="{387E569E-7BA8-4BBC-958A-9A2EDF9AAECA}" type="presOf" srcId="{B88010D9-ED0A-4639-8BEF-F18FD4C01920}" destId="{487D58E5-04D7-4F01-B60B-CA3612EB7FB5}" srcOrd="0" destOrd="3" presId="urn:microsoft.com/office/officeart/2005/8/layout/hProcess10"/>
    <dgm:cxn modelId="{704957A5-05F1-4FE2-B614-56DDAA2BCEB4}" type="presOf" srcId="{891BC1BB-CB30-472B-A06A-9887D22AB6B0}" destId="{381C87A9-B598-43BF-872B-EEAABBAEAD50}" srcOrd="0" destOrd="2" presId="urn:microsoft.com/office/officeart/2005/8/layout/hProcess10"/>
    <dgm:cxn modelId="{394F65B0-5F55-4A30-9A47-0CF6940A6FB5}" srcId="{5E501625-B55C-4978-BD56-39D76D4BEDCA}" destId="{891BC1BB-CB30-472B-A06A-9887D22AB6B0}" srcOrd="1" destOrd="0" parTransId="{67339E9E-2BA7-4CDD-9FFA-DE28DAE0E914}" sibTransId="{6DC1DD7D-7918-4FBF-BB3F-8493AB772809}"/>
    <dgm:cxn modelId="{C738A5BE-112E-4DC6-8812-0AF14D085E2F}" srcId="{5E501625-B55C-4978-BD56-39D76D4BEDCA}" destId="{DBAA0E14-87B0-4364-834C-2F2799694758}" srcOrd="2" destOrd="0" parTransId="{4F1D630E-881A-41BC-A0A9-695EAFA23D10}" sibTransId="{E0876FF0-47EB-4F84-B30B-C36EA3136AEA}"/>
    <dgm:cxn modelId="{598499C7-0789-4CF9-A222-B6934482DDAE}" srcId="{EE440C14-4B35-43FD-B791-F925792788E9}" destId="{B2E7D802-5296-45AE-8923-6628435B5E33}" srcOrd="2" destOrd="0" parTransId="{3924AAA0-AED3-45E1-90D5-7A02A14C02D8}" sibTransId="{E51FAAC6-F9E2-428A-937C-30B8FCB551CF}"/>
    <dgm:cxn modelId="{F16703DA-978A-44BB-B763-C153ECEB029F}" srcId="{B2E7D802-5296-45AE-8923-6628435B5E33}" destId="{B52EDB43-EC5E-4172-99B2-A601ECB9E7BD}" srcOrd="1" destOrd="0" parTransId="{3FAAFF75-0FD3-49E9-8529-9C21DEF5271F}" sibTransId="{D0C9D92F-C5AF-43EF-B4ED-A569D6A4BEC1}"/>
    <dgm:cxn modelId="{26AC1DDA-AE71-4C51-B167-D1739E5C7143}" type="presOf" srcId="{062037C1-DA6B-4703-B178-6CDF30A64F39}" destId="{487D58E5-04D7-4F01-B60B-CA3612EB7FB5}" srcOrd="0" destOrd="0" presId="urn:microsoft.com/office/officeart/2005/8/layout/hProcess10"/>
    <dgm:cxn modelId="{FFC45BDC-84CD-48DA-8E49-10D7A53BDB87}" type="presOf" srcId="{DBAA0E14-87B0-4364-834C-2F2799694758}" destId="{381C87A9-B598-43BF-872B-EEAABBAEAD50}" srcOrd="0" destOrd="3" presId="urn:microsoft.com/office/officeart/2005/8/layout/hProcess10"/>
    <dgm:cxn modelId="{AC97B6EF-35C8-49EA-9F6A-0A06213B3CE2}" srcId="{EE440C14-4B35-43FD-B791-F925792788E9}" destId="{062037C1-DA6B-4703-B178-6CDF30A64F39}" srcOrd="1" destOrd="0" parTransId="{001E149B-1828-4F22-9702-0373E9B22FF8}" sibTransId="{A13560EC-1A66-4C52-A5CD-35EABCEA43D8}"/>
    <dgm:cxn modelId="{15D0E0F1-02BD-40D4-AD12-BC811C5D5E78}" type="presOf" srcId="{EB77A206-043C-40F2-87F6-3EEF0C2BF7A2}" destId="{4D4F8681-CDA3-4F8A-9D06-91A969FBB7A4}" srcOrd="1" destOrd="0" presId="urn:microsoft.com/office/officeart/2005/8/layout/hProcess10"/>
    <dgm:cxn modelId="{AA432BFB-CDDD-4D97-95DD-186E71162AE5}" srcId="{062037C1-DA6B-4703-B178-6CDF30A64F39}" destId="{3AF5A257-FF21-486F-B0D5-9DF89D30656A}" srcOrd="1" destOrd="0" parTransId="{4785D03B-ED27-4E2D-909A-BD82E4F9E047}" sibTransId="{69774551-7938-42D8-B3BB-76975BA6A469}"/>
    <dgm:cxn modelId="{82259EFD-4E86-4E62-9895-DEC4ED796CCB}" type="presOf" srcId="{A13560EC-1A66-4C52-A5CD-35EABCEA43D8}" destId="{F9F34FF5-8F53-4248-BE63-F97C8B1D8589}" srcOrd="0" destOrd="0" presId="urn:microsoft.com/office/officeart/2005/8/layout/hProcess10"/>
    <dgm:cxn modelId="{62B17563-7079-4181-A6BD-79BE1304ADC1}" type="presParOf" srcId="{0866219D-B8EA-4C40-AFC9-C5DEC9367485}" destId="{0A026F5A-B6DE-4704-8D93-9E3B98CCFB12}" srcOrd="0" destOrd="0" presId="urn:microsoft.com/office/officeart/2005/8/layout/hProcess10"/>
    <dgm:cxn modelId="{F2337DFB-5A9F-4E12-9BA3-AE266287E0C0}" type="presParOf" srcId="{0A026F5A-B6DE-4704-8D93-9E3B98CCFB12}" destId="{B62081B9-7884-4A74-8A4B-B3BA9DBB53A8}" srcOrd="0" destOrd="0" presId="urn:microsoft.com/office/officeart/2005/8/layout/hProcess10"/>
    <dgm:cxn modelId="{A62D3395-29C5-4EA6-97A7-9DEF50EFA28D}" type="presParOf" srcId="{0A026F5A-B6DE-4704-8D93-9E3B98CCFB12}" destId="{381C87A9-B598-43BF-872B-EEAABBAEAD50}" srcOrd="1" destOrd="0" presId="urn:microsoft.com/office/officeart/2005/8/layout/hProcess10"/>
    <dgm:cxn modelId="{40F00C19-A9E0-4B01-84E0-216A712F12FA}" type="presParOf" srcId="{0866219D-B8EA-4C40-AFC9-C5DEC9367485}" destId="{B5FEB9FA-8ACA-4DD8-A640-61991CB7BA08}" srcOrd="1" destOrd="0" presId="urn:microsoft.com/office/officeart/2005/8/layout/hProcess10"/>
    <dgm:cxn modelId="{16A3A797-E2FC-467D-825F-329E5C78AB83}" type="presParOf" srcId="{B5FEB9FA-8ACA-4DD8-A640-61991CB7BA08}" destId="{4D4F8681-CDA3-4F8A-9D06-91A969FBB7A4}" srcOrd="0" destOrd="0" presId="urn:microsoft.com/office/officeart/2005/8/layout/hProcess10"/>
    <dgm:cxn modelId="{2431B6B4-D0EF-4916-B091-13C841BF1C58}" type="presParOf" srcId="{0866219D-B8EA-4C40-AFC9-C5DEC9367485}" destId="{68247102-B5C1-4A5C-99C4-E4B1078DB942}" srcOrd="2" destOrd="0" presId="urn:microsoft.com/office/officeart/2005/8/layout/hProcess10"/>
    <dgm:cxn modelId="{C1F15CEC-EF63-44EB-BFD2-46BE61C65332}" type="presParOf" srcId="{68247102-B5C1-4A5C-99C4-E4B1078DB942}" destId="{CE8E5B45-3118-4D7F-99A4-5D751DA97CD0}" srcOrd="0" destOrd="0" presId="urn:microsoft.com/office/officeart/2005/8/layout/hProcess10"/>
    <dgm:cxn modelId="{C02CB426-6F91-4962-9B5A-5F30733EFB9D}" type="presParOf" srcId="{68247102-B5C1-4A5C-99C4-E4B1078DB942}" destId="{487D58E5-04D7-4F01-B60B-CA3612EB7FB5}" srcOrd="1" destOrd="0" presId="urn:microsoft.com/office/officeart/2005/8/layout/hProcess10"/>
    <dgm:cxn modelId="{3FE56C67-BD81-493A-A667-A8ADA036D48E}" type="presParOf" srcId="{0866219D-B8EA-4C40-AFC9-C5DEC9367485}" destId="{F9F34FF5-8F53-4248-BE63-F97C8B1D8589}" srcOrd="3" destOrd="0" presId="urn:microsoft.com/office/officeart/2005/8/layout/hProcess10"/>
    <dgm:cxn modelId="{EF368CC3-EEEC-4ECC-8AA9-40551937D630}" type="presParOf" srcId="{F9F34FF5-8F53-4248-BE63-F97C8B1D8589}" destId="{8863F511-54EC-44B6-83A0-61A6A26FF767}" srcOrd="0" destOrd="0" presId="urn:microsoft.com/office/officeart/2005/8/layout/hProcess10"/>
    <dgm:cxn modelId="{15B1D34B-82CF-4895-BB4C-F55F274BCA4A}" type="presParOf" srcId="{0866219D-B8EA-4C40-AFC9-C5DEC9367485}" destId="{0DDE26F6-E2D8-4663-8DB8-1F699872E688}" srcOrd="4" destOrd="0" presId="urn:microsoft.com/office/officeart/2005/8/layout/hProcess10"/>
    <dgm:cxn modelId="{39F56280-0750-4CF5-A684-7780C505E708}" type="presParOf" srcId="{0DDE26F6-E2D8-4663-8DB8-1F699872E688}" destId="{0177798E-0588-4145-9ACF-CAADB5BCB4C0}" srcOrd="0" destOrd="0" presId="urn:microsoft.com/office/officeart/2005/8/layout/hProcess10"/>
    <dgm:cxn modelId="{D45010E0-22F6-40F5-B42A-CF9BEFDF59D4}" type="presParOf" srcId="{0DDE26F6-E2D8-4663-8DB8-1F699872E688}" destId="{DF96FBFA-9EE3-4BD1-BD14-278258DB722D}"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2081B9-7884-4A74-8A4B-B3BA9DBB53A8}">
      <dsp:nvSpPr>
        <dsp:cNvPr id="0" name=""/>
        <dsp:cNvSpPr/>
      </dsp:nvSpPr>
      <dsp:spPr>
        <a:xfrm>
          <a:off x="359303" y="43640"/>
          <a:ext cx="2692194" cy="2576764"/>
        </a:xfrm>
        <a:prstGeom prst="roundRect">
          <a:avLst>
            <a:gd name="adj" fmla="val 10000"/>
          </a:avLst>
        </a:prstGeom>
        <a:blipFill rotWithShape="1">
          <a:blip xmlns:r="http://schemas.openxmlformats.org/officeDocument/2006/relationships" r:embed="rId1"/>
          <a:srcRect/>
          <a:stretch>
            <a:fillRect t="-18000" b="-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1C87A9-B598-43BF-872B-EEAABBAEAD50}">
      <dsp:nvSpPr>
        <dsp:cNvPr id="0" name=""/>
        <dsp:cNvSpPr/>
      </dsp:nvSpPr>
      <dsp:spPr>
        <a:xfrm>
          <a:off x="648969" y="2124551"/>
          <a:ext cx="2471228" cy="2831496"/>
        </a:xfrm>
        <a:prstGeom prst="roundRect">
          <a:avLst>
            <a:gd name="adj" fmla="val 10000"/>
          </a:avLst>
        </a:prstGeom>
        <a:solidFill>
          <a:schemeClr val="tx2">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GOLDMAP dust map [1]</a:t>
          </a:r>
        </a:p>
        <a:p>
          <a:pPr marL="171450" lvl="1" indent="-171450" algn="l" defTabSz="711200">
            <a:lnSpc>
              <a:spcPct val="90000"/>
            </a:lnSpc>
            <a:spcBef>
              <a:spcPct val="0"/>
            </a:spcBef>
            <a:spcAft>
              <a:spcPct val="15000"/>
            </a:spcAft>
            <a:buChar char="•"/>
          </a:pPr>
          <a:r>
            <a:rPr lang="en-US" sz="1600" b="0" kern="1200" dirty="0">
              <a:latin typeface="+mj-lt"/>
              <a:ea typeface="PMingLiU" panose="02020500000000000000" pitchFamily="18" charset="-120"/>
              <a:cs typeface="Arial" panose="020B0604020202020204" pitchFamily="34" charset="0"/>
            </a:rPr>
            <a:t>Gateway On-orbit Lunar Dust Modeling and Analysis Program</a:t>
          </a:r>
          <a:endParaRPr lang="en-US" sz="1600" kern="1200" dirty="0">
            <a:latin typeface="+mj-lt"/>
          </a:endParaRPr>
        </a:p>
        <a:p>
          <a:pPr marL="171450" lvl="1" indent="-171450" algn="l" defTabSz="711200">
            <a:lnSpc>
              <a:spcPct val="90000"/>
            </a:lnSpc>
            <a:spcBef>
              <a:spcPct val="0"/>
            </a:spcBef>
            <a:spcAft>
              <a:spcPct val="15000"/>
            </a:spcAft>
            <a:buChar char="•"/>
          </a:pPr>
          <a:r>
            <a:rPr lang="en-US" sz="1600" kern="1200" dirty="0">
              <a:latin typeface="+mj-lt"/>
            </a:rPr>
            <a:t>3D dust density distribution map on radiators</a:t>
          </a:r>
        </a:p>
        <a:p>
          <a:pPr marL="171450" lvl="1" indent="-171450" algn="l" defTabSz="711200">
            <a:lnSpc>
              <a:spcPct val="90000"/>
            </a:lnSpc>
            <a:spcBef>
              <a:spcPct val="0"/>
            </a:spcBef>
            <a:spcAft>
              <a:spcPct val="15000"/>
            </a:spcAft>
            <a:buChar char="•"/>
          </a:pPr>
          <a:r>
            <a:rPr lang="en-US" sz="1600" kern="1200" dirty="0">
              <a:latin typeface="+mj-lt"/>
            </a:rPr>
            <a:t>Data per one docking event</a:t>
          </a:r>
        </a:p>
      </dsp:txBody>
      <dsp:txXfrm>
        <a:off x="721349" y="2196931"/>
        <a:ext cx="2326468" cy="2686736"/>
      </dsp:txXfrm>
    </dsp:sp>
    <dsp:sp modelId="{B5FEB9FA-8ACA-4DD8-A640-61991CB7BA08}">
      <dsp:nvSpPr>
        <dsp:cNvPr id="0" name=""/>
        <dsp:cNvSpPr/>
      </dsp:nvSpPr>
      <dsp:spPr>
        <a:xfrm rot="21588260">
          <a:off x="3494729" y="961640"/>
          <a:ext cx="443236" cy="727029"/>
        </a:xfrm>
        <a:prstGeom prst="rightArrow">
          <a:avLst>
            <a:gd name="adj1" fmla="val 60000"/>
            <a:gd name="adj2" fmla="val 50000"/>
          </a:avLst>
        </a:prstGeom>
        <a:solidFill>
          <a:schemeClr val="tx2">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3494729" y="1107273"/>
        <a:ext cx="310265" cy="436217"/>
      </dsp:txXfrm>
    </dsp:sp>
    <dsp:sp modelId="{CE8E5B45-3118-4D7F-99A4-5D751DA97CD0}">
      <dsp:nvSpPr>
        <dsp:cNvPr id="0" name=""/>
        <dsp:cNvSpPr/>
      </dsp:nvSpPr>
      <dsp:spPr>
        <a:xfrm>
          <a:off x="4317879" y="286535"/>
          <a:ext cx="2948409" cy="2063063"/>
        </a:xfrm>
        <a:prstGeom prst="roundRect">
          <a:avLst>
            <a:gd name="adj" fmla="val 10000"/>
          </a:avLst>
        </a:prstGeom>
        <a:blipFill rotWithShape="1">
          <a:blip xmlns:r="http://schemas.openxmlformats.org/officeDocument/2006/relationships" r:embed="rId2"/>
          <a:srcRect/>
          <a:stretch>
            <a:fillRect t="-16000" b="-1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7D58E5-04D7-4F01-B60B-CA3612EB7FB5}">
      <dsp:nvSpPr>
        <dsp:cNvPr id="0" name=""/>
        <dsp:cNvSpPr/>
      </dsp:nvSpPr>
      <dsp:spPr>
        <a:xfrm>
          <a:off x="4773701" y="2138950"/>
          <a:ext cx="2560940" cy="2817064"/>
        </a:xfrm>
        <a:prstGeom prst="roundRect">
          <a:avLst>
            <a:gd name="adj" fmla="val 10000"/>
          </a:avLst>
        </a:prstGeom>
        <a:solidFill>
          <a:schemeClr val="tx2">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Thermal Desktop (TD)</a:t>
          </a:r>
        </a:p>
        <a:p>
          <a:pPr marL="171450" lvl="1" indent="-171450" algn="l" defTabSz="711200">
            <a:lnSpc>
              <a:spcPct val="90000"/>
            </a:lnSpc>
            <a:spcBef>
              <a:spcPct val="0"/>
            </a:spcBef>
            <a:spcAft>
              <a:spcPct val="15000"/>
            </a:spcAft>
            <a:buChar char="•"/>
          </a:pPr>
          <a:r>
            <a:rPr lang="en-US" sz="1600" kern="1200" dirty="0"/>
            <a:t>Data processed to TD format</a:t>
          </a:r>
        </a:p>
        <a:p>
          <a:pPr marL="171450" lvl="1" indent="-171450" algn="l" defTabSz="711200">
            <a:lnSpc>
              <a:spcPct val="90000"/>
            </a:lnSpc>
            <a:spcBef>
              <a:spcPct val="0"/>
            </a:spcBef>
            <a:spcAft>
              <a:spcPct val="15000"/>
            </a:spcAft>
            <a:buChar char="•"/>
          </a:pPr>
          <a:r>
            <a:rPr lang="en-US" sz="1600" kern="1200" dirty="0"/>
            <a:t>Import to map dust distribution</a:t>
          </a:r>
        </a:p>
        <a:p>
          <a:pPr marL="171450" lvl="1" indent="-171450" algn="l" defTabSz="711200">
            <a:lnSpc>
              <a:spcPct val="90000"/>
            </a:lnSpc>
            <a:spcBef>
              <a:spcPct val="0"/>
            </a:spcBef>
            <a:spcAft>
              <a:spcPct val="15000"/>
            </a:spcAft>
            <a:buChar char="•"/>
          </a:pPr>
          <a:r>
            <a:rPr lang="en-US" sz="1600" kern="1200" dirty="0"/>
            <a:t>Convert to optical degradation impact based on test data relationship</a:t>
          </a:r>
        </a:p>
      </dsp:txBody>
      <dsp:txXfrm>
        <a:off x="4848708" y="2213957"/>
        <a:ext cx="2410926" cy="2667050"/>
      </dsp:txXfrm>
    </dsp:sp>
    <dsp:sp modelId="{F9F34FF5-8F53-4248-BE63-F97C8B1D8589}">
      <dsp:nvSpPr>
        <dsp:cNvPr id="0" name=""/>
        <dsp:cNvSpPr/>
      </dsp:nvSpPr>
      <dsp:spPr>
        <a:xfrm rot="21546530">
          <a:off x="7736726" y="920643"/>
          <a:ext cx="470522" cy="727029"/>
        </a:xfrm>
        <a:prstGeom prst="rightArrow">
          <a:avLst>
            <a:gd name="adj1" fmla="val 60000"/>
            <a:gd name="adj2" fmla="val 50000"/>
          </a:avLst>
        </a:prstGeom>
        <a:solidFill>
          <a:schemeClr val="tx2">
            <a:lumMod val="65000"/>
            <a:lumOff val="3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endParaRPr lang="en-US" sz="3300" kern="1200" dirty="0"/>
        </a:p>
      </dsp:txBody>
      <dsp:txXfrm>
        <a:off x="7736735" y="1067147"/>
        <a:ext cx="329365" cy="436217"/>
      </dsp:txXfrm>
    </dsp:sp>
    <dsp:sp modelId="{0177798E-0588-4145-9ACF-CAADB5BCB4C0}">
      <dsp:nvSpPr>
        <dsp:cNvPr id="0" name=""/>
        <dsp:cNvSpPr/>
      </dsp:nvSpPr>
      <dsp:spPr>
        <a:xfrm>
          <a:off x="8610476" y="116325"/>
          <a:ext cx="2328537" cy="2279581"/>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96FBFA-9EE3-4BD1-BD14-278258DB722D}">
      <dsp:nvSpPr>
        <dsp:cNvPr id="0" name=""/>
        <dsp:cNvSpPr/>
      </dsp:nvSpPr>
      <dsp:spPr>
        <a:xfrm>
          <a:off x="8611658" y="2151885"/>
          <a:ext cx="2617611" cy="2724902"/>
        </a:xfrm>
        <a:prstGeom prst="roundRect">
          <a:avLst>
            <a:gd name="adj" fmla="val 10000"/>
          </a:avLst>
        </a:prstGeom>
        <a:solidFill>
          <a:schemeClr val="tx2">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ATCS Fluids Model (AFM) in TD</a:t>
          </a:r>
        </a:p>
        <a:p>
          <a:pPr marL="171450" lvl="1" indent="-171450" algn="l" defTabSz="711200">
            <a:lnSpc>
              <a:spcPct val="90000"/>
            </a:lnSpc>
            <a:spcBef>
              <a:spcPct val="0"/>
            </a:spcBef>
            <a:spcAft>
              <a:spcPct val="15000"/>
            </a:spcAft>
            <a:buChar char="•"/>
          </a:pPr>
          <a:r>
            <a:rPr lang="en-US" sz="1600" kern="1200" dirty="0"/>
            <a:t>Modified HALO AFM to map distribution</a:t>
          </a:r>
        </a:p>
        <a:p>
          <a:pPr marL="171450" lvl="1" indent="-171450" algn="l" defTabSz="711200">
            <a:lnSpc>
              <a:spcPct val="90000"/>
            </a:lnSpc>
            <a:spcBef>
              <a:spcPct val="0"/>
            </a:spcBef>
            <a:spcAft>
              <a:spcPct val="15000"/>
            </a:spcAft>
            <a:buChar char="•"/>
          </a:pPr>
          <a:r>
            <a:rPr lang="en-US" sz="1600" kern="1200" dirty="0"/>
            <a:t>Simulate heat rejection capability (HRC) for worst case config with dust</a:t>
          </a:r>
        </a:p>
        <a:p>
          <a:pPr marL="171450" lvl="1" indent="-171450" algn="l" defTabSz="711200">
            <a:lnSpc>
              <a:spcPct val="90000"/>
            </a:lnSpc>
            <a:spcBef>
              <a:spcPct val="0"/>
            </a:spcBef>
            <a:spcAft>
              <a:spcPct val="15000"/>
            </a:spcAft>
            <a:buChar char="•"/>
          </a:pPr>
          <a:r>
            <a:rPr lang="en-US" sz="1600" kern="1200" dirty="0"/>
            <a:t>Compare to baseline</a:t>
          </a:r>
        </a:p>
      </dsp:txBody>
      <dsp:txXfrm>
        <a:off x="8688325" y="2228552"/>
        <a:ext cx="2464277" cy="25715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73731" name="Rectangle 3"/>
          <p:cNvSpPr>
            <a:spLocks noGrp="1" noChangeArrowheads="1"/>
          </p:cNvSpPr>
          <p:nvPr>
            <p:ph type="dt" sz="quarter"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dirty="0"/>
          </a:p>
        </p:txBody>
      </p:sp>
      <p:sp>
        <p:nvSpPr>
          <p:cNvPr id="73732" name="Rectangle 4"/>
          <p:cNvSpPr>
            <a:spLocks noGrp="1" noChangeArrowheads="1"/>
          </p:cNvSpPr>
          <p:nvPr>
            <p:ph type="ftr" sz="quarter" idx="2"/>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73733" name="Rectangle 5"/>
          <p:cNvSpPr>
            <a:spLocks noGrp="1" noChangeArrowheads="1"/>
          </p:cNvSpPr>
          <p:nvPr>
            <p:ph type="sldNum" sz="quarter" idx="3"/>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3C251C5B-2413-49AF-878E-346224ED81B7}" type="slidenum">
              <a:rPr lang="en-US"/>
              <a:pPr/>
              <a:t>‹#›</a:t>
            </a:fld>
            <a:endParaRPr lang="en-US" dirty="0"/>
          </a:p>
        </p:txBody>
      </p:sp>
    </p:spTree>
    <p:extLst>
      <p:ext uri="{BB962C8B-B14F-4D97-AF65-F5344CB8AC3E}">
        <p14:creationId xmlns:p14="http://schemas.microsoft.com/office/powerpoint/2010/main" val="1404876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163888"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57347" name="Rectangle 3"/>
          <p:cNvSpPr>
            <a:spLocks noGrp="1" noChangeArrowheads="1"/>
          </p:cNvSpPr>
          <p:nvPr>
            <p:ph type="dt" idx="1"/>
          </p:nvPr>
        </p:nvSpPr>
        <p:spPr bwMode="auto">
          <a:xfrm>
            <a:off x="4138613" y="0"/>
            <a:ext cx="3163887" cy="4794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lvl1pPr algn="r" defTabSz="955675">
              <a:defRPr sz="1300">
                <a:latin typeface="Times" pitchFamily="18" charset="0"/>
                <a:ea typeface="+mn-ea"/>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455613" y="719138"/>
            <a:ext cx="6391275" cy="3595687"/>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973138" y="4554538"/>
            <a:ext cx="5356225" cy="4314825"/>
          </a:xfrm>
          <a:prstGeom prst="rect">
            <a:avLst/>
          </a:prstGeom>
          <a:noFill/>
          <a:ln w="9525">
            <a:noFill/>
            <a:miter lim="800000"/>
            <a:headEnd/>
            <a:tailEnd/>
          </a:ln>
          <a:effectLst/>
        </p:spPr>
        <p:txBody>
          <a:bodyPr vert="horz" wrap="square" lIns="95601" tIns="47800" rIns="95601" bIns="47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9109075"/>
            <a:ext cx="3163888"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l" defTabSz="955675">
              <a:defRPr sz="1300">
                <a:latin typeface="Times" pitchFamily="18" charset="0"/>
                <a:ea typeface="+mn-ea"/>
              </a:defRPr>
            </a:lvl1pPr>
          </a:lstStyle>
          <a:p>
            <a:pPr>
              <a:defRPr/>
            </a:pPr>
            <a:endParaRPr lang="en-US" dirty="0"/>
          </a:p>
        </p:txBody>
      </p:sp>
      <p:sp>
        <p:nvSpPr>
          <p:cNvPr id="57351" name="Rectangle 7"/>
          <p:cNvSpPr>
            <a:spLocks noGrp="1" noChangeArrowheads="1"/>
          </p:cNvSpPr>
          <p:nvPr>
            <p:ph type="sldNum" sz="quarter" idx="5"/>
          </p:nvPr>
        </p:nvSpPr>
        <p:spPr bwMode="auto">
          <a:xfrm>
            <a:off x="4138613" y="9109075"/>
            <a:ext cx="3163887" cy="479425"/>
          </a:xfrm>
          <a:prstGeom prst="rect">
            <a:avLst/>
          </a:prstGeom>
          <a:noFill/>
          <a:ln w="9525">
            <a:noFill/>
            <a:miter lim="800000"/>
            <a:headEnd/>
            <a:tailEnd/>
          </a:ln>
          <a:effectLst/>
        </p:spPr>
        <p:txBody>
          <a:bodyPr vert="horz" wrap="square" lIns="95601" tIns="47800" rIns="95601" bIns="47800" numCol="1" anchor="b" anchorCtr="0" compatLnSpc="1">
            <a:prstTxWarp prst="textNoShape">
              <a:avLst/>
            </a:prstTxWarp>
          </a:bodyPr>
          <a:lstStyle>
            <a:lvl1pPr algn="r" defTabSz="955675">
              <a:defRPr sz="1300"/>
            </a:lvl1pPr>
          </a:lstStyle>
          <a:p>
            <a:fld id="{6653CE95-F5CB-483A-9B02-1D2576EA1684}" type="slidenum">
              <a:rPr lang="en-US"/>
              <a:pPr/>
              <a:t>‹#›</a:t>
            </a:fld>
            <a:endParaRPr lang="en-US" dirty="0"/>
          </a:p>
        </p:txBody>
      </p:sp>
    </p:spTree>
    <p:extLst>
      <p:ext uri="{BB962C8B-B14F-4D97-AF65-F5344CB8AC3E}">
        <p14:creationId xmlns:p14="http://schemas.microsoft.com/office/powerpoint/2010/main" val="38940371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p:cNvSpPr>
            <a:spLocks noGrp="1" noChangeArrowheads="1"/>
          </p:cNvSpPr>
          <p:nvPr>
            <p:ph type="sldNum" sz="quarter" idx="5"/>
          </p:nvPr>
        </p:nvSpPr>
        <p:spPr>
          <a:noFill/>
        </p:spPr>
        <p:txBody>
          <a:bodyPr/>
          <a:lstStyle/>
          <a:p>
            <a:fld id="{3113401D-7A41-4710-97B0-05C9D2CF1C69}" type="slidenum">
              <a:rPr lang="en-US"/>
              <a:pPr/>
              <a:t>1</a:t>
            </a:fld>
            <a:endParaRPr lang="en-US" dirty="0"/>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a:noFill/>
          <a:ln/>
        </p:spPr>
        <p:txBody>
          <a:bodyPr/>
          <a:lstStyle/>
          <a:p>
            <a:pPr eaLnBrk="1" hangingPunct="1"/>
            <a:endParaRPr lang="en-US" dirty="0">
              <a:latin typeface="Times" charset="0"/>
              <a:ea typeface="ＭＳ Ｐゴシック" charset="-128"/>
            </a:endParaRPr>
          </a:p>
        </p:txBody>
      </p:sp>
    </p:spTree>
    <p:extLst>
      <p:ext uri="{BB962C8B-B14F-4D97-AF65-F5344CB8AC3E}">
        <p14:creationId xmlns:p14="http://schemas.microsoft.com/office/powerpoint/2010/main" val="1497922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0" name="Title 9">
            <a:extLst>
              <a:ext uri="{FF2B5EF4-FFF2-40B4-BE49-F238E27FC236}">
                <a16:creationId xmlns:a16="http://schemas.microsoft.com/office/drawing/2014/main" id="{B764CC28-7C81-4F68-BC75-A20671960421}"/>
              </a:ext>
            </a:extLst>
          </p:cNvPr>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11" name="Footer Placeholder 10">
            <a:extLst>
              <a:ext uri="{FF2B5EF4-FFF2-40B4-BE49-F238E27FC236}">
                <a16:creationId xmlns:a16="http://schemas.microsoft.com/office/drawing/2014/main" id="{40658E1A-83A6-4D43-8BAC-8CC650DFB1FF}"/>
              </a:ext>
            </a:extLst>
          </p:cNvPr>
          <p:cNvSpPr>
            <a:spLocks noGrp="1"/>
          </p:cNvSpPr>
          <p:nvPr>
            <p:ph type="ftr" sz="quarter" idx="13"/>
          </p:nvPr>
        </p:nvSpPr>
        <p:spPr/>
        <p:txBody>
          <a:bodyPr/>
          <a:lstStyle/>
          <a:p>
            <a:r>
              <a:rPr lang="en-US" dirty="0">
                <a:latin typeface="Arial"/>
                <a:ea typeface="ＭＳ Ｐゴシック"/>
                <a:cs typeface="Arial"/>
              </a:rPr>
              <a:t>TFAWS 2025 – August 4-7, 2025</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p:txBody>
          <a:bodyPr/>
          <a:lstStyle>
            <a:lvl1pPr>
              <a:defRPr/>
            </a:lvl1pPr>
          </a:lstStyle>
          <a:p>
            <a:r>
              <a:rPr lang="en-US" dirty="0">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33F42015-0FC7-4B0E-8D2B-76EADF48D957}"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p:txBody>
          <a:bodyPr/>
          <a:lstStyle>
            <a:lvl1pPr>
              <a:defRPr/>
            </a:lvl1pPr>
          </a:lstStyle>
          <a:p>
            <a:r>
              <a:rPr lang="en-US" dirty="0">
                <a:latin typeface="Arial"/>
                <a:ea typeface="ＭＳ Ｐゴシック"/>
                <a:cs typeface="Arial"/>
              </a:rPr>
              <a:t>TFAWS 2025 – August 4-7, 2025</a:t>
            </a:r>
          </a:p>
        </p:txBody>
      </p:sp>
      <p:sp>
        <p:nvSpPr>
          <p:cNvPr id="6" name="Rectangle 6"/>
          <p:cNvSpPr>
            <a:spLocks noGrp="1" noChangeArrowheads="1"/>
          </p:cNvSpPr>
          <p:nvPr>
            <p:ph type="sldNum" sz="quarter" idx="12"/>
          </p:nvPr>
        </p:nvSpPr>
        <p:spPr/>
        <p:txBody>
          <a:bodyPr/>
          <a:lstStyle>
            <a:lvl1pPr>
              <a:defRPr/>
            </a:lvl1pPr>
          </a:lstStyle>
          <a:p>
            <a:fld id="{EE9E8C48-CEA1-40D7-918C-CBF5F81BA8C8}"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384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p:txBody>
          <a:bodyPr/>
          <a:lstStyle>
            <a:lvl1pPr>
              <a:defRPr/>
            </a:lvl1pPr>
          </a:lstStyle>
          <a:p>
            <a:fld id="{89199CED-6919-4E7D-A690-AD3E6D16DAA7}" type="slidenum">
              <a:rPr lang="en-US"/>
              <a:pPr/>
              <a:t>‹#›</a:t>
            </a:fld>
            <a:endParaRPr lang="en-US" dirty="0"/>
          </a:p>
        </p:txBody>
      </p:sp>
      <p:sp>
        <p:nvSpPr>
          <p:cNvPr id="6" name="Footer Placeholder 5">
            <a:extLst>
              <a:ext uri="{FF2B5EF4-FFF2-40B4-BE49-F238E27FC236}">
                <a16:creationId xmlns:a16="http://schemas.microsoft.com/office/drawing/2014/main" id="{1D956BF8-FFF3-4911-B918-FF080B8BD184}"/>
              </a:ext>
            </a:extLst>
          </p:cNvPr>
          <p:cNvSpPr>
            <a:spLocks noGrp="1"/>
          </p:cNvSpPr>
          <p:nvPr>
            <p:ph type="ftr" sz="quarter" idx="13"/>
          </p:nvPr>
        </p:nvSpPr>
        <p:spPr/>
        <p:txBody>
          <a:bodyPr/>
          <a:lstStyle/>
          <a:p>
            <a:r>
              <a:rPr lang="en-US" dirty="0">
                <a:latin typeface="Arial"/>
                <a:ea typeface="ＭＳ Ｐゴシック"/>
                <a:cs typeface="Arial"/>
              </a:rPr>
              <a:t>TFAWS 2025 – August 4-7, 2025</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11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21920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858962"/>
            <a:ext cx="5386917"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21920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858962"/>
            <a:ext cx="5389033" cy="416083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6"/>
          <p:cNvSpPr>
            <a:spLocks noGrp="1" noChangeArrowheads="1"/>
          </p:cNvSpPr>
          <p:nvPr>
            <p:ph type="sldNum" sz="quarter" idx="12"/>
          </p:nvPr>
        </p:nvSpPr>
        <p:spPr/>
        <p:txBody>
          <a:bodyPr/>
          <a:lstStyle>
            <a:lvl1pPr>
              <a:defRPr/>
            </a:lvl1pPr>
          </a:lstStyle>
          <a:p>
            <a:fld id="{7FABF8B5-A29F-4527-8EF2-13DD397BE681}" type="slidenum">
              <a:rPr lang="en-US"/>
              <a:pPr/>
              <a:t>‹#›</a:t>
            </a:fld>
            <a:endParaRPr lang="en-US" dirty="0"/>
          </a:p>
        </p:txBody>
      </p:sp>
      <p:sp>
        <p:nvSpPr>
          <p:cNvPr id="10" name="Rectangle 5">
            <a:extLst>
              <a:ext uri="{FF2B5EF4-FFF2-40B4-BE49-F238E27FC236}">
                <a16:creationId xmlns:a16="http://schemas.microsoft.com/office/drawing/2014/main" id="{92D923EA-ABD6-D9E1-0232-9D3269B7E94A}"/>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90500"/>
            <a:ext cx="10972800" cy="533400"/>
          </a:xfrm>
          <a:prstGeom prst="rect">
            <a:avLst/>
          </a:prstGeom>
        </p:spPr>
        <p:txBody>
          <a:bodyPr/>
          <a:lstStyle/>
          <a:p>
            <a:r>
              <a:rPr lang="en-US"/>
              <a:t>Click to edit Master title style</a:t>
            </a:r>
          </a:p>
        </p:txBody>
      </p:sp>
      <p:sp>
        <p:nvSpPr>
          <p:cNvPr id="5" name="Rectangle 6"/>
          <p:cNvSpPr>
            <a:spLocks noGrp="1" noChangeArrowheads="1"/>
          </p:cNvSpPr>
          <p:nvPr>
            <p:ph type="sldNum" sz="quarter" idx="12"/>
          </p:nvPr>
        </p:nvSpPr>
        <p:spPr/>
        <p:txBody>
          <a:bodyPr/>
          <a:lstStyle>
            <a:lvl1pPr>
              <a:defRPr/>
            </a:lvl1pPr>
          </a:lstStyle>
          <a:p>
            <a:fld id="{640FA3E2-4CB8-43B1-9AF4-23FEB8A0CB92}" type="slidenum">
              <a:rPr lang="en-US"/>
              <a:pPr/>
              <a:t>‹#›</a:t>
            </a:fld>
            <a:endParaRPr lang="en-US" dirty="0"/>
          </a:p>
        </p:txBody>
      </p:sp>
      <p:sp>
        <p:nvSpPr>
          <p:cNvPr id="6" name="Rectangle 5">
            <a:extLst>
              <a:ext uri="{FF2B5EF4-FFF2-40B4-BE49-F238E27FC236}">
                <a16:creationId xmlns:a16="http://schemas.microsoft.com/office/drawing/2014/main" id="{B421A504-53A7-23C9-529A-B3C0862B2F0C}"/>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p:txBody>
          <a:bodyPr/>
          <a:lstStyle>
            <a:lvl1pPr>
              <a:defRPr/>
            </a:lvl1pPr>
          </a:lstStyle>
          <a:p>
            <a:fld id="{2624FCD2-9C05-4241-882C-3D134303B4EB}" type="slidenum">
              <a:rPr lang="en-US"/>
              <a:pPr/>
              <a:t>‹#›</a:t>
            </a:fld>
            <a:endParaRPr lang="en-US" dirty="0"/>
          </a:p>
        </p:txBody>
      </p:sp>
      <p:sp>
        <p:nvSpPr>
          <p:cNvPr id="5" name="Rectangle 5">
            <a:extLst>
              <a:ext uri="{FF2B5EF4-FFF2-40B4-BE49-F238E27FC236}">
                <a16:creationId xmlns:a16="http://schemas.microsoft.com/office/drawing/2014/main" id="{F80190D3-EFDF-0F6E-3929-98722B9A9A3D}"/>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14400"/>
            <a:ext cx="4011084" cy="52070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14400"/>
            <a:ext cx="6815667" cy="521176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8340803C-64EA-4536-A101-47E17B86F670}" type="slidenum">
              <a:rPr lang="en-US"/>
              <a:pPr/>
              <a:t>‹#›</a:t>
            </a:fld>
            <a:endParaRPr lang="en-US" dirty="0"/>
          </a:p>
        </p:txBody>
      </p:sp>
      <p:sp>
        <p:nvSpPr>
          <p:cNvPr id="8" name="Rectangle 5">
            <a:extLst>
              <a:ext uri="{FF2B5EF4-FFF2-40B4-BE49-F238E27FC236}">
                <a16:creationId xmlns:a16="http://schemas.microsoft.com/office/drawing/2014/main" id="{1FB25FD5-3767-7224-BCE7-AD65822549A2}"/>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914399"/>
            <a:ext cx="7315200" cy="3813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Rectangle 6"/>
          <p:cNvSpPr>
            <a:spLocks noGrp="1" noChangeArrowheads="1"/>
          </p:cNvSpPr>
          <p:nvPr>
            <p:ph type="sldNum" sz="quarter" idx="12"/>
          </p:nvPr>
        </p:nvSpPr>
        <p:spPr/>
        <p:txBody>
          <a:bodyPr/>
          <a:lstStyle>
            <a:lvl1pPr>
              <a:defRPr/>
            </a:lvl1pPr>
          </a:lstStyle>
          <a:p>
            <a:fld id="{BACCA9B2-5165-4ADC-9763-7293ADD3F29A}" type="slidenum">
              <a:rPr lang="en-US"/>
              <a:pPr/>
              <a:t>‹#›</a:t>
            </a:fld>
            <a:endParaRPr lang="en-US" dirty="0"/>
          </a:p>
        </p:txBody>
      </p:sp>
      <p:sp>
        <p:nvSpPr>
          <p:cNvPr id="8" name="Rectangle 5">
            <a:extLst>
              <a:ext uri="{FF2B5EF4-FFF2-40B4-BE49-F238E27FC236}">
                <a16:creationId xmlns:a16="http://schemas.microsoft.com/office/drawing/2014/main" id="{51DE3015-D9A1-BD07-2F15-45C69819794C}"/>
              </a:ext>
            </a:extLst>
          </p:cNvPr>
          <p:cNvSpPr>
            <a:spLocks noGrp="1" noChangeArrowheads="1"/>
          </p:cNvSpPr>
          <p:nvPr>
            <p:ph type="ftr" sz="quarter" idx="11"/>
          </p:nvPr>
        </p:nvSpPr>
        <p:spPr>
          <a:xfrm>
            <a:off x="3657600" y="6400800"/>
            <a:ext cx="4876800" cy="304800"/>
          </a:xfrm>
        </p:spPr>
        <p:txBody>
          <a:bodyPr/>
          <a:lstStyle>
            <a:lvl1pPr>
              <a:defRPr/>
            </a:lvl1pPr>
          </a:lstStyle>
          <a:p>
            <a:r>
              <a:rPr lang="en-US" dirty="0">
                <a:latin typeface="Arial"/>
                <a:ea typeface="ＭＳ Ｐゴシック"/>
                <a:cs typeface="Arial"/>
              </a:rPr>
              <a:t>TFAWS 2025 – August 4-7, 2025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bwMode="auto">
          <a:xfrm>
            <a:off x="609600" y="190500"/>
            <a:ext cx="10972800" cy="533400"/>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52" name="Text Box 28"/>
          <p:cNvSpPr txBox="1">
            <a:spLocks noChangeArrowheads="1"/>
          </p:cNvSpPr>
          <p:nvPr userDrawn="1"/>
        </p:nvSpPr>
        <p:spPr bwMode="auto">
          <a:xfrm>
            <a:off x="899163" y="685800"/>
            <a:ext cx="10393680" cy="76200"/>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anchor="ctr"/>
          <a:lstStyle/>
          <a:p>
            <a:pPr algn="l">
              <a:spcBef>
                <a:spcPct val="50000"/>
              </a:spcBef>
              <a:tabLst>
                <a:tab pos="4459288" algn="ctr"/>
              </a:tabLst>
              <a:defRPr/>
            </a:pPr>
            <a:endParaRPr lang="en-US" sz="2800" dirty="0">
              <a:solidFill>
                <a:schemeClr val="bg1"/>
              </a:solidFill>
              <a:latin typeface="Arial" charset="0"/>
              <a:ea typeface="+mn-ea"/>
            </a:endParaRPr>
          </a:p>
        </p:txBody>
      </p:sp>
      <p:sp>
        <p:nvSpPr>
          <p:cNvPr id="1029" name="Rectangle 3"/>
          <p:cNvSpPr>
            <a:spLocks noGrp="1" noChangeArrowheads="1"/>
          </p:cNvSpPr>
          <p:nvPr>
            <p:ph type="body" idx="1"/>
          </p:nvPr>
        </p:nvSpPr>
        <p:spPr bwMode="auto">
          <a:xfrm>
            <a:off x="609600" y="914400"/>
            <a:ext cx="109728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lang="en-US" sz="2000">
                <a:solidFill>
                  <a:schemeClr val="bg1"/>
                </a:solidFill>
                <a:latin typeface="Arial" charset="0"/>
                <a:ea typeface="+mn-ea"/>
              </a:rPr>
              <a:t>	</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ftr" sz="quarter" idx="3"/>
          </p:nvPr>
        </p:nvSpPr>
        <p:spPr bwMode="auto">
          <a:xfrm>
            <a:off x="3657600" y="6400800"/>
            <a:ext cx="48768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defRPr sz="1200" b="0">
                <a:solidFill>
                  <a:srgbClr val="333399"/>
                </a:solidFill>
                <a:latin typeface="Arial" pitchFamily="34" charset="0"/>
              </a:defRPr>
            </a:lvl1pPr>
          </a:lstStyle>
          <a:p>
            <a:r>
              <a:rPr lang="en-US" dirty="0">
                <a:latin typeface="Arial"/>
                <a:ea typeface="ＭＳ Ｐゴシック"/>
                <a:cs typeface="Arial"/>
              </a:rPr>
              <a:t>TFAWS 2025 – August 4-7, 2025</a:t>
            </a:r>
          </a:p>
        </p:txBody>
      </p:sp>
      <p:sp>
        <p:nvSpPr>
          <p:cNvPr id="1030" name="Rectangle 6"/>
          <p:cNvSpPr>
            <a:spLocks noGrp="1" noChangeArrowheads="1"/>
          </p:cNvSpPr>
          <p:nvPr>
            <p:ph type="sldNum" sz="quarter" idx="4"/>
          </p:nvPr>
        </p:nvSpPr>
        <p:spPr bwMode="auto">
          <a:xfrm>
            <a:off x="9042400" y="6400800"/>
            <a:ext cx="2540000" cy="3048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r">
              <a:defRPr sz="1000" b="0">
                <a:solidFill>
                  <a:srgbClr val="333399"/>
                </a:solidFill>
                <a:latin typeface="Arial" pitchFamily="34" charset="0"/>
              </a:defRPr>
            </a:lvl1pPr>
          </a:lstStyle>
          <a:p>
            <a:fld id="{A937B6BC-EA0C-470E-B991-7E852790E29C}" type="slidenum">
              <a:rPr lang="en-US"/>
              <a:pPr/>
              <a:t>‹#›</a:t>
            </a:fld>
            <a:endParaRPr lang="en-US" dirty="0"/>
          </a:p>
        </p:txBody>
      </p:sp>
      <p:pic>
        <p:nvPicPr>
          <p:cNvPr id="7" name="Graphic 6">
            <a:extLst>
              <a:ext uri="{FF2B5EF4-FFF2-40B4-BE49-F238E27FC236}">
                <a16:creationId xmlns:a16="http://schemas.microsoft.com/office/drawing/2014/main" id="{BB6B5A49-D4D6-2B87-693D-2F74F7E52D6C}"/>
              </a:ext>
            </a:extLst>
          </p:cNvPr>
          <p:cNvPicPr>
            <a:picLocks noChangeAspect="1"/>
          </p:cNvPicPr>
          <p:nvPr userDrawn="1"/>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1250930" y="0"/>
            <a:ext cx="914400" cy="914400"/>
          </a:xfrm>
          <a:prstGeom prst="rect">
            <a:avLst/>
          </a:prstGeom>
        </p:spPr>
      </p:pic>
      <p:pic>
        <p:nvPicPr>
          <p:cNvPr id="5" name="Picture 4" descr="Logo&#10;&#10;AI-generated content may be incorrect.">
            <a:extLst>
              <a:ext uri="{FF2B5EF4-FFF2-40B4-BE49-F238E27FC236}">
                <a16:creationId xmlns:a16="http://schemas.microsoft.com/office/drawing/2014/main" id="{3B79BF85-79B4-B2F6-E39F-842F59488EA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055" y="37024"/>
            <a:ext cx="858065" cy="754793"/>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Lst>
  <p:hf hdr="0" dt="0"/>
  <p:txStyles>
    <p:title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2400">
          <a:solidFill>
            <a:schemeClr val="accent2"/>
          </a:solidFill>
          <a:latin typeface="+mn-lt"/>
          <a:ea typeface="ＭＳ Ｐゴシック" charset="0"/>
          <a:cs typeface="+mn-cs"/>
        </a:defRPr>
      </a:lvl1pPr>
      <a:lvl2pPr marL="742950" marR="0" indent="-285750" algn="l" defTabSz="914400" rtl="0" eaLnBrk="0" fontAlgn="base" latinLnBrk="0" hangingPunct="0">
        <a:lnSpc>
          <a:spcPct val="100000"/>
        </a:lnSpc>
        <a:spcBef>
          <a:spcPct val="20000"/>
        </a:spcBef>
        <a:spcAft>
          <a:spcPct val="0"/>
        </a:spcAft>
        <a:buClrTx/>
        <a:buSzTx/>
        <a:buFontTx/>
        <a:buChar char="–"/>
        <a:tabLst/>
        <a:defRPr sz="2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crtech.com/forum/topic/optical-property-overrides?check_logged_in=1" TargetMode="External"/><Relationship Id="rId2" Type="http://schemas.openxmlformats.org/officeDocument/2006/relationships/hyperlink" Target="https://ntrs.nasa.gov/api/citations/20240007706/downloads/THE%202024%20ASCEND%20manuscript.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1">
            <a:extLst>
              <a:ext uri="{FF2B5EF4-FFF2-40B4-BE49-F238E27FC236}">
                <a16:creationId xmlns:a16="http://schemas.microsoft.com/office/drawing/2014/main" id="{77FB7A43-19F9-69F8-EAE7-F9492C4DDE08}"/>
              </a:ext>
            </a:extLst>
          </p:cNvPr>
          <p:cNvSpPr>
            <a:spLocks noChangeArrowheads="1"/>
          </p:cNvSpPr>
          <p:nvPr/>
        </p:nvSpPr>
        <p:spPr bwMode="auto">
          <a:xfrm>
            <a:off x="6165606" y="3382234"/>
            <a:ext cx="5071515" cy="1200329"/>
          </a:xfrm>
          <a:prstGeom prst="rect">
            <a:avLst/>
          </a:prstGeom>
          <a:noFill/>
          <a:ln w="9525">
            <a:noFill/>
            <a:miter lim="800000"/>
            <a:headEnd/>
            <a:tailEnd/>
          </a:ln>
        </p:spPr>
        <p:txBody>
          <a:bodyPr wrap="square" lIns="91440" tIns="45720" rIns="91440" bIns="45720" anchor="ctr">
            <a:spAutoFit/>
          </a:bodyPr>
          <a:lstStyle/>
          <a:p>
            <a:pPr algn="l" eaLnBrk="1" hangingPunct="1"/>
            <a:r>
              <a:rPr lang="en-US" sz="1800" b="0" dirty="0">
                <a:latin typeface="Arial"/>
                <a:ea typeface="ＭＳ Ｐゴシック"/>
                <a:cs typeface="Arial"/>
              </a:rPr>
              <a:t>Brandon Hoffmann</a:t>
            </a:r>
          </a:p>
          <a:p>
            <a:pPr algn="l" eaLnBrk="1" hangingPunct="1"/>
            <a:r>
              <a:rPr lang="en-US" sz="1800" b="0" dirty="0">
                <a:latin typeface="Arial"/>
                <a:ea typeface="ＭＳ Ｐゴシック"/>
                <a:cs typeface="Arial"/>
              </a:rPr>
              <a:t>Amentum | Aerodyne</a:t>
            </a:r>
          </a:p>
          <a:p>
            <a:pPr algn="l" eaLnBrk="1" hangingPunct="1"/>
            <a:r>
              <a:rPr lang="en-US" sz="1800" b="0" dirty="0">
                <a:latin typeface="Arial"/>
                <a:ea typeface="ＭＳ Ｐゴシック"/>
                <a:cs typeface="Arial"/>
              </a:rPr>
              <a:t>Bruno Miranda</a:t>
            </a:r>
          </a:p>
          <a:p>
            <a:pPr algn="l" eaLnBrk="1" hangingPunct="1"/>
            <a:r>
              <a:rPr lang="en-US" sz="1800" b="0" dirty="0">
                <a:latin typeface="Arial"/>
                <a:ea typeface="ＭＳ Ｐゴシック"/>
                <a:cs typeface="Arial"/>
              </a:rPr>
              <a:t>Amentum  | HX5</a:t>
            </a:r>
          </a:p>
        </p:txBody>
      </p:sp>
      <p:pic>
        <p:nvPicPr>
          <p:cNvPr id="12" name="Picture 11">
            <a:extLst>
              <a:ext uri="{FF2B5EF4-FFF2-40B4-BE49-F238E27FC236}">
                <a16:creationId xmlns:a16="http://schemas.microsoft.com/office/drawing/2014/main" id="{B1BA37E1-8474-56AD-C62B-52A0E0B0D3E7}"/>
              </a:ext>
            </a:extLst>
          </p:cNvPr>
          <p:cNvPicPr>
            <a:picLocks noChangeAspect="1"/>
          </p:cNvPicPr>
          <p:nvPr/>
        </p:nvPicPr>
        <p:blipFill>
          <a:blip r:embed="rId3">
            <a:alphaModFix amt="20000"/>
          </a:blip>
          <a:stretch>
            <a:fillRect/>
          </a:stretch>
        </p:blipFill>
        <p:spPr>
          <a:xfrm>
            <a:off x="390525" y="3091228"/>
            <a:ext cx="5635871" cy="3757247"/>
          </a:xfrm>
          <a:prstGeom prst="rect">
            <a:avLst/>
          </a:prstGeom>
        </p:spPr>
      </p:pic>
      <p:sp>
        <p:nvSpPr>
          <p:cNvPr id="13314" name="Rectangle 10"/>
          <p:cNvSpPr>
            <a:spLocks noGrp="1" noChangeArrowheads="1"/>
          </p:cNvSpPr>
          <p:nvPr>
            <p:ph type="ctrTitle"/>
          </p:nvPr>
        </p:nvSpPr>
        <p:spPr>
          <a:xfrm>
            <a:off x="954879" y="1587032"/>
            <a:ext cx="10282242" cy="946618"/>
          </a:xfrm>
        </p:spPr>
        <p:txBody>
          <a:bodyPr/>
          <a:lstStyle/>
          <a:p>
            <a:pPr eaLnBrk="1" hangingPunct="1">
              <a:spcBef>
                <a:spcPts val="0"/>
              </a:spcBef>
              <a:spcAft>
                <a:spcPts val="0"/>
              </a:spcAft>
            </a:pPr>
            <a:r>
              <a:rPr lang="en-US" dirty="0">
                <a:solidFill>
                  <a:srgbClr val="FF4605"/>
                </a:solidFill>
                <a:ea typeface="ＭＳ Ｐゴシック" charset="-128"/>
              </a:rPr>
              <a:t>Mapping and Modeling the Effects of Lunar Dust on Thermally Sensitive Surfaces for Heat Rejection Analysis</a:t>
            </a:r>
            <a:endParaRPr lang="en-US" b="0" dirty="0">
              <a:solidFill>
                <a:srgbClr val="FF4605"/>
              </a:solidFill>
              <a:ea typeface="ＭＳ Ｐゴシック" charset="-128"/>
            </a:endParaRPr>
          </a:p>
        </p:txBody>
      </p:sp>
      <p:sp>
        <p:nvSpPr>
          <p:cNvPr id="13315" name="Rectangle 11"/>
          <p:cNvSpPr>
            <a:spLocks noChangeArrowheads="1"/>
          </p:cNvSpPr>
          <p:nvPr/>
        </p:nvSpPr>
        <p:spPr bwMode="auto">
          <a:xfrm>
            <a:off x="6165606" y="4876800"/>
            <a:ext cx="5071515" cy="1277273"/>
          </a:xfrm>
          <a:prstGeom prst="rect">
            <a:avLst/>
          </a:prstGeom>
          <a:noFill/>
          <a:ln w="9525">
            <a:noFill/>
            <a:miter lim="800000"/>
            <a:headEnd/>
            <a:tailEnd/>
          </a:ln>
        </p:spPr>
        <p:txBody>
          <a:bodyPr wrap="square" lIns="91440" tIns="45720" rIns="91440" bIns="45720" anchor="t">
            <a:spAutoFit/>
          </a:bodyPr>
          <a:lstStyle/>
          <a:p>
            <a:pPr algn="l" eaLnBrk="1" hangingPunct="1"/>
            <a:r>
              <a:rPr lang="en-US" sz="1800" dirty="0">
                <a:solidFill>
                  <a:schemeClr val="accent2"/>
                </a:solidFill>
                <a:latin typeface="Arial"/>
                <a:ea typeface="ＭＳ Ｐゴシック"/>
                <a:cs typeface="Arial"/>
              </a:rPr>
              <a:t>Thermal &amp; Fluids Analysis Workshop 2025</a:t>
            </a:r>
          </a:p>
          <a:p>
            <a:pPr algn="l" eaLnBrk="1" hangingPunct="1"/>
            <a:r>
              <a:rPr lang="en-US" sz="1800" dirty="0">
                <a:solidFill>
                  <a:schemeClr val="accent2"/>
                </a:solidFill>
                <a:latin typeface="Arial"/>
                <a:ea typeface="ＭＳ Ｐゴシック"/>
                <a:cs typeface="Arial"/>
              </a:rPr>
              <a:t>NASA Ames Research Center</a:t>
            </a:r>
            <a:endParaRPr lang="en-US" sz="1800" b="0" dirty="0">
              <a:solidFill>
                <a:schemeClr val="accent2"/>
              </a:solidFill>
              <a:latin typeface="Arial" pitchFamily="34" charset="0"/>
            </a:endParaRPr>
          </a:p>
          <a:p>
            <a:pPr algn="l" eaLnBrk="1" hangingPunct="1">
              <a:spcBef>
                <a:spcPts val="600"/>
              </a:spcBef>
            </a:pPr>
            <a:r>
              <a:rPr lang="en-US" sz="1800" b="0" dirty="0">
                <a:solidFill>
                  <a:schemeClr val="accent2"/>
                </a:solidFill>
                <a:latin typeface="Arial"/>
                <a:ea typeface="ＭＳ Ｐゴシック"/>
                <a:cs typeface="Arial"/>
              </a:rPr>
              <a:t>San Jose, CA</a:t>
            </a:r>
          </a:p>
          <a:p>
            <a:pPr algn="l" eaLnBrk="1" hangingPunct="1"/>
            <a:r>
              <a:rPr lang="en-US" sz="1800" b="0" dirty="0">
                <a:solidFill>
                  <a:schemeClr val="accent2"/>
                </a:solidFill>
                <a:latin typeface="Arial"/>
                <a:ea typeface="ＭＳ Ｐゴシック"/>
                <a:cs typeface="Arial"/>
              </a:rPr>
              <a:t>August 4-7, 2025</a:t>
            </a:r>
          </a:p>
        </p:txBody>
      </p:sp>
      <p:sp>
        <p:nvSpPr>
          <p:cNvPr id="6" name="Text Box 36">
            <a:extLst>
              <a:ext uri="{FF2B5EF4-FFF2-40B4-BE49-F238E27FC236}">
                <a16:creationId xmlns:a16="http://schemas.microsoft.com/office/drawing/2014/main" id="{F917E5F1-6E57-4C5E-B693-B8880278A8DD}"/>
              </a:ext>
            </a:extLst>
          </p:cNvPr>
          <p:cNvSpPr txBox="1">
            <a:spLocks noChangeArrowheads="1"/>
          </p:cNvSpPr>
          <p:nvPr/>
        </p:nvSpPr>
        <p:spPr bwMode="auto">
          <a:xfrm>
            <a:off x="0" y="-1"/>
            <a:ext cx="12192000" cy="914399"/>
          </a:xfrm>
          <a:prstGeom prst="rect">
            <a:avLst/>
          </a:prstGeom>
          <a:gradFill rotWithShape="0">
            <a:gsLst>
              <a:gs pos="0">
                <a:schemeClr val="accent2"/>
              </a:gs>
              <a:gs pos="100000">
                <a:schemeClr val="accent2">
                  <a:gamma/>
                  <a:shade val="48627"/>
                  <a:invGamma/>
                </a:schemeClr>
              </a:gs>
            </a:gsLst>
            <a:lin ang="0" scaled="1"/>
          </a:gradFill>
          <a:ln w="9525">
            <a:noFill/>
            <a:miter lim="800000"/>
            <a:headEnd/>
            <a:tailEnd/>
          </a:ln>
          <a:effectLst/>
        </p:spPr>
        <p:txBody>
          <a:bodyPr lIns="91440" tIns="45720" rIns="91440" bIns="45720" anchor="ctr"/>
          <a:lstStyle/>
          <a:p>
            <a:pPr>
              <a:spcBef>
                <a:spcPct val="50000"/>
              </a:spcBef>
              <a:tabLst>
                <a:tab pos="4459288" algn="ctr"/>
              </a:tabLst>
              <a:defRPr/>
            </a:pPr>
            <a:r>
              <a:rPr lang="en-US" sz="2800" dirty="0">
                <a:solidFill>
                  <a:schemeClr val="bg1"/>
                </a:solidFill>
                <a:latin typeface="Arial"/>
                <a:ea typeface="+mn-ea"/>
                <a:cs typeface="Arial"/>
              </a:rPr>
              <a:t>TFAWS 2025 Passive Thermal Technical Session</a:t>
            </a:r>
          </a:p>
        </p:txBody>
      </p:sp>
      <p:pic>
        <p:nvPicPr>
          <p:cNvPr id="11" name="Content Placeholder 6" descr="Shape&#10;&#10;AI-generated content may be incorrect.">
            <a:extLst>
              <a:ext uri="{FF2B5EF4-FFF2-40B4-BE49-F238E27FC236}">
                <a16:creationId xmlns:a16="http://schemas.microsoft.com/office/drawing/2014/main" id="{E0026DCD-8906-80DD-1DC9-E0B880CC60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11237121" y="-42861"/>
            <a:ext cx="1002504" cy="1002506"/>
          </a:xfrm>
          <a:prstGeom prst="rect">
            <a:avLst/>
          </a:prstGeom>
          <a:noFill/>
          <a:ln w="9525">
            <a:noFill/>
            <a:miter lim="800000"/>
            <a:headEnd/>
            <a:tailEnd/>
          </a:ln>
        </p:spPr>
      </p:pic>
      <p:grpSp>
        <p:nvGrpSpPr>
          <p:cNvPr id="10" name="Group 9">
            <a:extLst>
              <a:ext uri="{FF2B5EF4-FFF2-40B4-BE49-F238E27FC236}">
                <a16:creationId xmlns:a16="http://schemas.microsoft.com/office/drawing/2014/main" id="{5F1F5381-7E05-B219-4531-289394C2D351}"/>
              </a:ext>
            </a:extLst>
          </p:cNvPr>
          <p:cNvGrpSpPr/>
          <p:nvPr/>
        </p:nvGrpSpPr>
        <p:grpSpPr>
          <a:xfrm>
            <a:off x="1406771" y="3396475"/>
            <a:ext cx="3601072" cy="2811000"/>
            <a:chOff x="979611" y="2683114"/>
            <a:chExt cx="3601072" cy="2811000"/>
          </a:xfrm>
        </p:grpSpPr>
        <p:pic>
          <p:nvPicPr>
            <p:cNvPr id="4" name="Picture 3" descr="Shape&#10;&#10;AI-generated content may be incorrect.">
              <a:extLst>
                <a:ext uri="{FF2B5EF4-FFF2-40B4-BE49-F238E27FC236}">
                  <a16:creationId xmlns:a16="http://schemas.microsoft.com/office/drawing/2014/main" id="{8CDC08DD-0247-664B-6EFF-F0F1DE2F2C24}"/>
                </a:ext>
              </a:extLst>
            </p:cNvPr>
            <p:cNvPicPr>
              <a:picLocks noChangeAspect="1"/>
            </p:cNvPicPr>
            <p:nvPr/>
          </p:nvPicPr>
          <p:blipFill>
            <a:blip r:embed="rId5">
              <a:extLst>
                <a:ext uri="{28A0092B-C50C-407E-A947-70E740481C1C}">
                  <a14:useLocalDpi xmlns:a14="http://schemas.microsoft.com/office/drawing/2010/main" val="0"/>
                </a:ext>
              </a:extLst>
            </a:blip>
            <a:srcRect r="70723"/>
            <a:stretch/>
          </p:blipFill>
          <p:spPr>
            <a:xfrm>
              <a:off x="1859582" y="2683114"/>
              <a:ext cx="1841130" cy="1544495"/>
            </a:xfrm>
            <a:prstGeom prst="rect">
              <a:avLst/>
            </a:prstGeom>
          </p:spPr>
        </p:pic>
        <p:pic>
          <p:nvPicPr>
            <p:cNvPr id="7" name="Picture 6" descr="Shape&#10;&#10;AI-generated content may be incorrect.">
              <a:extLst>
                <a:ext uri="{FF2B5EF4-FFF2-40B4-BE49-F238E27FC236}">
                  <a16:creationId xmlns:a16="http://schemas.microsoft.com/office/drawing/2014/main" id="{BAC284A6-DC86-CB59-C8EA-01002B0E4733}"/>
                </a:ext>
              </a:extLst>
            </p:cNvPr>
            <p:cNvPicPr>
              <a:picLocks noChangeAspect="1"/>
            </p:cNvPicPr>
            <p:nvPr/>
          </p:nvPicPr>
          <p:blipFill rotWithShape="1">
            <a:blip r:embed="rId5">
              <a:extLst>
                <a:ext uri="{28A0092B-C50C-407E-A947-70E740481C1C}">
                  <a14:useLocalDpi xmlns:a14="http://schemas.microsoft.com/office/drawing/2010/main" val="0"/>
                </a:ext>
              </a:extLst>
            </a:blip>
            <a:srcRect l="27797"/>
            <a:stretch/>
          </p:blipFill>
          <p:spPr>
            <a:xfrm>
              <a:off x="979611" y="4269228"/>
              <a:ext cx="3601072" cy="1224886"/>
            </a:xfrm>
            <a:prstGeom prst="rect">
              <a:avLst/>
            </a:prstGeom>
          </p:spPr>
        </p:pic>
      </p:grpSp>
      <p:sp>
        <p:nvSpPr>
          <p:cNvPr id="5" name="Rectangle 10">
            <a:extLst>
              <a:ext uri="{FF2B5EF4-FFF2-40B4-BE49-F238E27FC236}">
                <a16:creationId xmlns:a16="http://schemas.microsoft.com/office/drawing/2014/main" id="{7E2B141E-EF3B-F115-F2DA-B8DD0C5072D5}"/>
              </a:ext>
            </a:extLst>
          </p:cNvPr>
          <p:cNvSpPr txBox="1">
            <a:spLocks noChangeArrowheads="1"/>
          </p:cNvSpPr>
          <p:nvPr/>
        </p:nvSpPr>
        <p:spPr bwMode="auto">
          <a:xfrm>
            <a:off x="1933573" y="2647950"/>
            <a:ext cx="8324854" cy="398426"/>
          </a:xfrm>
          <a:prstGeom prst="rect">
            <a:avLst/>
          </a:prstGeom>
          <a:noFill/>
          <a:ln w="9525">
            <a:noFill/>
            <a:miter lim="800000"/>
            <a:headEnd/>
            <a:tailEnd/>
          </a:ln>
        </p:spPr>
        <p:txBody>
          <a:bodyPr vert="horz" wrap="square" lIns="91440" tIns="0" rIns="91440" bIns="0" numCol="1" anchor="ctr" anchorCtr="0" compatLnSpc="1">
            <a:prstTxWarp prst="textNoShape">
              <a:avLst/>
            </a:prstTxWarp>
          </a:bodyPr>
          <a:lstStyle>
            <a:lvl1pPr algn="ctr" rtl="0" eaLnBrk="0" fontAlgn="base" hangingPunct="0">
              <a:spcBef>
                <a:spcPct val="0"/>
              </a:spcBef>
              <a:spcAft>
                <a:spcPct val="0"/>
              </a:spcAft>
              <a:defRPr sz="2800" b="1">
                <a:solidFill>
                  <a:schemeClr val="accent2"/>
                </a:solidFill>
                <a:latin typeface="+mj-lt"/>
                <a:ea typeface="ＭＳ Ｐゴシック" charset="0"/>
                <a:cs typeface="+mj-cs"/>
              </a:defRPr>
            </a:lvl1pPr>
            <a:lvl2pPr algn="ctr" rtl="0" eaLnBrk="0" fontAlgn="base" hangingPunct="0">
              <a:spcBef>
                <a:spcPct val="0"/>
              </a:spcBef>
              <a:spcAft>
                <a:spcPct val="0"/>
              </a:spcAft>
              <a:defRPr sz="2800" b="1">
                <a:solidFill>
                  <a:schemeClr val="accent2"/>
                </a:solidFill>
                <a:latin typeface="Arial" charset="0"/>
                <a:ea typeface="ＭＳ Ｐゴシック" charset="0"/>
              </a:defRPr>
            </a:lvl2pPr>
            <a:lvl3pPr algn="ctr" rtl="0" eaLnBrk="0" fontAlgn="base" hangingPunct="0">
              <a:spcBef>
                <a:spcPct val="0"/>
              </a:spcBef>
              <a:spcAft>
                <a:spcPct val="0"/>
              </a:spcAft>
              <a:defRPr sz="2800" b="1">
                <a:solidFill>
                  <a:schemeClr val="accent2"/>
                </a:solidFill>
                <a:latin typeface="Arial" charset="0"/>
                <a:ea typeface="ＭＳ Ｐゴシック" charset="0"/>
              </a:defRPr>
            </a:lvl3pPr>
            <a:lvl4pPr algn="ctr" rtl="0" eaLnBrk="0" fontAlgn="base" hangingPunct="0">
              <a:spcBef>
                <a:spcPct val="0"/>
              </a:spcBef>
              <a:spcAft>
                <a:spcPct val="0"/>
              </a:spcAft>
              <a:defRPr sz="2800" b="1">
                <a:solidFill>
                  <a:schemeClr val="accent2"/>
                </a:solidFill>
                <a:latin typeface="Arial" charset="0"/>
                <a:ea typeface="ＭＳ Ｐゴシック" charset="0"/>
              </a:defRPr>
            </a:lvl4pPr>
            <a:lvl5pPr algn="ctr" rtl="0" eaLnBrk="0" fontAlgn="base" hangingPunct="0">
              <a:spcBef>
                <a:spcPct val="0"/>
              </a:spcBef>
              <a:spcAft>
                <a:spcPct val="0"/>
              </a:spcAft>
              <a:defRPr sz="2800" b="1">
                <a:solidFill>
                  <a:schemeClr val="accent2"/>
                </a:solidFill>
                <a:latin typeface="Arial" charset="0"/>
                <a:ea typeface="ＭＳ Ｐゴシック" charset="0"/>
              </a:defRPr>
            </a:lvl5pPr>
            <a:lvl6pPr marL="457200" algn="ctr" rtl="0" fontAlgn="base">
              <a:spcBef>
                <a:spcPct val="0"/>
              </a:spcBef>
              <a:spcAft>
                <a:spcPct val="0"/>
              </a:spcAft>
              <a:defRPr sz="2800" b="1">
                <a:solidFill>
                  <a:schemeClr val="accent2"/>
                </a:solidFill>
                <a:latin typeface="Arial" charset="0"/>
              </a:defRPr>
            </a:lvl6pPr>
            <a:lvl7pPr marL="914400" algn="ctr" rtl="0" fontAlgn="base">
              <a:spcBef>
                <a:spcPct val="0"/>
              </a:spcBef>
              <a:spcAft>
                <a:spcPct val="0"/>
              </a:spcAft>
              <a:defRPr sz="2800" b="1">
                <a:solidFill>
                  <a:schemeClr val="accent2"/>
                </a:solidFill>
                <a:latin typeface="Arial" charset="0"/>
              </a:defRPr>
            </a:lvl7pPr>
            <a:lvl8pPr marL="1371600" algn="ctr" rtl="0" fontAlgn="base">
              <a:spcBef>
                <a:spcPct val="0"/>
              </a:spcBef>
              <a:spcAft>
                <a:spcPct val="0"/>
              </a:spcAft>
              <a:defRPr sz="2800" b="1">
                <a:solidFill>
                  <a:schemeClr val="accent2"/>
                </a:solidFill>
                <a:latin typeface="Arial" charset="0"/>
              </a:defRPr>
            </a:lvl8pPr>
            <a:lvl9pPr marL="1828800" algn="ctr" rtl="0" fontAlgn="base">
              <a:spcBef>
                <a:spcPct val="0"/>
              </a:spcBef>
              <a:spcAft>
                <a:spcPct val="0"/>
              </a:spcAft>
              <a:defRPr sz="2800" b="1">
                <a:solidFill>
                  <a:schemeClr val="accent2"/>
                </a:solidFill>
                <a:latin typeface="Arial" charset="0"/>
              </a:defRPr>
            </a:lvl9pPr>
          </a:lstStyle>
          <a:p>
            <a:pPr eaLnBrk="1" hangingPunct="1">
              <a:spcBef>
                <a:spcPts val="0"/>
              </a:spcBef>
              <a:spcAft>
                <a:spcPts val="0"/>
              </a:spcAft>
            </a:pPr>
            <a:r>
              <a:rPr lang="en-US" sz="2200" b="0" kern="0" dirty="0">
                <a:solidFill>
                  <a:srgbClr val="FF4605"/>
                </a:solidFill>
                <a:ea typeface="ＭＳ Ｐゴシック" charset="-128"/>
              </a:rPr>
              <a:t>Presented by: Brandon Hoffmann</a:t>
            </a:r>
          </a:p>
        </p:txBody>
      </p:sp>
    </p:spTree>
    <p:extLst>
      <p:ext uri="{BB962C8B-B14F-4D97-AF65-F5344CB8AC3E}">
        <p14:creationId xmlns:p14="http://schemas.microsoft.com/office/powerpoint/2010/main" val="6286859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C6D9F-02CA-BB42-3651-8FDA9FF03E2B}"/>
              </a:ext>
            </a:extLst>
          </p:cNvPr>
          <p:cNvSpPr>
            <a:spLocks noGrp="1"/>
          </p:cNvSpPr>
          <p:nvPr>
            <p:ph type="title"/>
          </p:nvPr>
        </p:nvSpPr>
        <p:spPr>
          <a:xfrm>
            <a:off x="498764" y="2863273"/>
            <a:ext cx="10972800" cy="533400"/>
          </a:xfrm>
        </p:spPr>
        <p:txBody>
          <a:bodyPr/>
          <a:lstStyle/>
          <a:p>
            <a:r>
              <a:rPr lang="en-US" sz="4400" dirty="0"/>
              <a:t>Questions?</a:t>
            </a:r>
            <a:endParaRPr lang="en-US" dirty="0"/>
          </a:p>
        </p:txBody>
      </p:sp>
      <p:sp>
        <p:nvSpPr>
          <p:cNvPr id="4" name="Footer Placeholder 3">
            <a:extLst>
              <a:ext uri="{FF2B5EF4-FFF2-40B4-BE49-F238E27FC236}">
                <a16:creationId xmlns:a16="http://schemas.microsoft.com/office/drawing/2014/main" id="{78D80468-3E35-D0BD-5039-918E29CC2EB2}"/>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18F1F832-AC9B-863F-141B-09C93D083655}"/>
              </a:ext>
            </a:extLst>
          </p:cNvPr>
          <p:cNvSpPr>
            <a:spLocks noGrp="1"/>
          </p:cNvSpPr>
          <p:nvPr>
            <p:ph type="sldNum" sz="quarter" idx="12"/>
          </p:nvPr>
        </p:nvSpPr>
        <p:spPr/>
        <p:txBody>
          <a:bodyPr/>
          <a:lstStyle/>
          <a:p>
            <a:fld id="{33F42015-0FC7-4B0E-8D2B-76EADF48D957}" type="slidenum">
              <a:rPr lang="en-US" smtClean="0"/>
              <a:pPr/>
              <a:t>10</a:t>
            </a:fld>
            <a:endParaRPr lang="en-US" dirty="0"/>
          </a:p>
        </p:txBody>
      </p:sp>
    </p:spTree>
    <p:extLst>
      <p:ext uri="{BB962C8B-B14F-4D97-AF65-F5344CB8AC3E}">
        <p14:creationId xmlns:p14="http://schemas.microsoft.com/office/powerpoint/2010/main" val="327886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B371F-F2B5-ABF4-9406-D9649F26EAF7}"/>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5FBEA220-27D2-3DA2-C55C-7E79880C9CF3}"/>
              </a:ext>
            </a:extLst>
          </p:cNvPr>
          <p:cNvSpPr>
            <a:spLocks noGrp="1"/>
          </p:cNvSpPr>
          <p:nvPr>
            <p:ph idx="1"/>
          </p:nvPr>
        </p:nvSpPr>
        <p:spPr/>
        <p:txBody>
          <a:bodyPr/>
          <a:lstStyle/>
          <a:p>
            <a:pPr marL="457200" indent="-457200">
              <a:buFont typeface="+mj-lt"/>
              <a:buAutoNum type="arabicPeriod"/>
            </a:pPr>
            <a:r>
              <a:rPr lang="en-US" sz="1800" dirty="0"/>
              <a:t>Lee, R. G., Worthy, E. S., Willis, E. M., Brown, G. L., Cipriani, F., &amp; Barker, D. C. (2023). Development of a comprehensive physics-based model for study of NASA gateway lunar dust contamination. </a:t>
            </a:r>
            <a:r>
              <a:rPr lang="en-US" sz="1800" i="1" dirty="0"/>
              <a:t>Acta Astronautica</a:t>
            </a:r>
            <a:r>
              <a:rPr lang="en-US" sz="1800" dirty="0"/>
              <a:t>, </a:t>
            </a:r>
            <a:r>
              <a:rPr lang="en-US" sz="1800" i="1" dirty="0"/>
              <a:t>210</a:t>
            </a:r>
            <a:r>
              <a:rPr lang="en-US" sz="1800" dirty="0"/>
              <a:t>, 616–626. https://doi.org/10.1016/j.actaastro.2023.05.025</a:t>
            </a:r>
          </a:p>
          <a:p>
            <a:pPr marL="457200" indent="-457200">
              <a:buFont typeface="+mj-lt"/>
              <a:buAutoNum type="arabicPeriod"/>
            </a:pPr>
            <a:r>
              <a:rPr lang="en-US" sz="1800" dirty="0"/>
              <a:t>Hurlbert, K., et al. (2024). “Determination of Percent Area Coverage of Lunar Simulant on a Surface and Observations of Fairy Castle Structures,” NASA Technical Reports Server, URL:</a:t>
            </a:r>
            <a:r>
              <a:rPr lang="en-US" sz="1800" kern="100" dirty="0">
                <a:ea typeface="Calibri" panose="020F0502020204030204" pitchFamily="34" charset="0"/>
                <a:cs typeface="Times New Roman" panose="02020603050405020304" pitchFamily="18" charset="0"/>
              </a:rPr>
              <a:t> </a:t>
            </a:r>
            <a:r>
              <a:rPr lang="en-US" sz="1800" kern="100" dirty="0">
                <a:ea typeface="Calibri" panose="020F0502020204030204" pitchFamily="34" charset="0"/>
                <a:cs typeface="Times New Roman" panose="02020603050405020304" pitchFamily="18" charset="0"/>
                <a:hlinkClick r:id="rId2"/>
              </a:rPr>
              <a:t>https://ntrs.nasa.gov/api/citations/20240007706/downloads/THE%202024%20ASCEND%20manuscript.pdf</a:t>
            </a:r>
            <a:endParaRPr lang="en-US" sz="2000" dirty="0">
              <a:hlinkClick r:id="rId3"/>
            </a:endParaRPr>
          </a:p>
          <a:p>
            <a:endParaRPr lang="en-US" dirty="0"/>
          </a:p>
        </p:txBody>
      </p:sp>
      <p:sp>
        <p:nvSpPr>
          <p:cNvPr id="4" name="Footer Placeholder 3">
            <a:extLst>
              <a:ext uri="{FF2B5EF4-FFF2-40B4-BE49-F238E27FC236}">
                <a16:creationId xmlns:a16="http://schemas.microsoft.com/office/drawing/2014/main" id="{0D8CD613-3977-764F-0A87-9A4DA934176C}"/>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DBE87D2F-9C23-785C-E0F5-862D546A661B}"/>
              </a:ext>
            </a:extLst>
          </p:cNvPr>
          <p:cNvSpPr>
            <a:spLocks noGrp="1"/>
          </p:cNvSpPr>
          <p:nvPr>
            <p:ph type="sldNum" sz="quarter" idx="12"/>
          </p:nvPr>
        </p:nvSpPr>
        <p:spPr/>
        <p:txBody>
          <a:bodyPr/>
          <a:lstStyle/>
          <a:p>
            <a:fld id="{33F42015-0FC7-4B0E-8D2B-76EADF48D957}" type="slidenum">
              <a:rPr lang="en-US" smtClean="0"/>
              <a:pPr/>
              <a:t>11</a:t>
            </a:fld>
            <a:endParaRPr lang="en-US" dirty="0"/>
          </a:p>
        </p:txBody>
      </p:sp>
    </p:spTree>
    <p:extLst>
      <p:ext uri="{BB962C8B-B14F-4D97-AF65-F5344CB8AC3E}">
        <p14:creationId xmlns:p14="http://schemas.microsoft.com/office/powerpoint/2010/main" val="239969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8E3FC-6A63-12BD-9751-F1F2FAD511B2}"/>
              </a:ext>
            </a:extLst>
          </p:cNvPr>
          <p:cNvSpPr>
            <a:spLocks noGrp="1"/>
          </p:cNvSpPr>
          <p:nvPr>
            <p:ph type="title"/>
          </p:nvPr>
        </p:nvSpPr>
        <p:spPr/>
        <p:txBody>
          <a:bodyPr/>
          <a:lstStyle/>
          <a:p>
            <a:r>
              <a:rPr lang="en-US" dirty="0"/>
              <a:t>Introduction</a:t>
            </a:r>
          </a:p>
        </p:txBody>
      </p:sp>
      <p:sp>
        <p:nvSpPr>
          <p:cNvPr id="4" name="Footer Placeholder 3">
            <a:extLst>
              <a:ext uri="{FF2B5EF4-FFF2-40B4-BE49-F238E27FC236}">
                <a16:creationId xmlns:a16="http://schemas.microsoft.com/office/drawing/2014/main" id="{53550311-5040-1CD8-E6B9-B4569D99F377}"/>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B9459161-B833-CBC8-4028-C21DCDE60CE1}"/>
              </a:ext>
            </a:extLst>
          </p:cNvPr>
          <p:cNvSpPr>
            <a:spLocks noGrp="1"/>
          </p:cNvSpPr>
          <p:nvPr>
            <p:ph type="sldNum" sz="quarter" idx="12"/>
          </p:nvPr>
        </p:nvSpPr>
        <p:spPr/>
        <p:txBody>
          <a:bodyPr/>
          <a:lstStyle/>
          <a:p>
            <a:fld id="{33F42015-0FC7-4B0E-8D2B-76EADF48D957}" type="slidenum">
              <a:rPr lang="en-US" smtClean="0"/>
              <a:pPr/>
              <a:t>2</a:t>
            </a:fld>
            <a:endParaRPr lang="en-US" dirty="0"/>
          </a:p>
        </p:txBody>
      </p:sp>
      <p:sp>
        <p:nvSpPr>
          <p:cNvPr id="9" name="Content Placeholder 8">
            <a:extLst>
              <a:ext uri="{FF2B5EF4-FFF2-40B4-BE49-F238E27FC236}">
                <a16:creationId xmlns:a16="http://schemas.microsoft.com/office/drawing/2014/main" id="{CF7C2655-8CF6-4027-C0A2-5872239269E2}"/>
              </a:ext>
            </a:extLst>
          </p:cNvPr>
          <p:cNvSpPr>
            <a:spLocks noGrp="1"/>
          </p:cNvSpPr>
          <p:nvPr>
            <p:ph idx="1"/>
          </p:nvPr>
        </p:nvSpPr>
        <p:spPr>
          <a:xfrm>
            <a:off x="609600" y="914400"/>
            <a:ext cx="5891783" cy="5410200"/>
          </a:xfrm>
        </p:spPr>
        <p:txBody>
          <a:bodyPr/>
          <a:lstStyle/>
          <a:p>
            <a:r>
              <a:rPr lang="en-US" sz="1700" dirty="0"/>
              <a:t>Lunar dust acts as a significant obstacle to effective heat rejection when it lands on thermally sensitive surfaces. Dust increases absorptivity and decreases emissivity of radiators, making it a significant factor in optics degradation</a:t>
            </a:r>
          </a:p>
          <a:p>
            <a:r>
              <a:rPr lang="en-US" sz="1700" dirty="0"/>
              <a:t>During Gateway’s nominal operation, lunar dust may land on several thermally sensitive surfaces when visiting vehicles dock after landing on the lunar surface</a:t>
            </a:r>
          </a:p>
          <a:p>
            <a:r>
              <a:rPr lang="en-US" sz="1700" dirty="0"/>
              <a:t>Previous analysis strategy assumed a flat dust degradation for entire radiator panel sections. This allows dust dense sections to be overrepresented when determining the degradation of radiator panels, which have a wide range of varying dust densities across each surface.</a:t>
            </a:r>
          </a:p>
          <a:p>
            <a:r>
              <a:rPr lang="en-US" sz="1700" dirty="0"/>
              <a:t>The following method offers a discretized distribution of lunar dust and its degradative effects. This discretization allows consideration of an uneven distribution of dust, which aligns with current model predictions</a:t>
            </a:r>
          </a:p>
          <a:p>
            <a:endParaRPr lang="en-US" dirty="0"/>
          </a:p>
        </p:txBody>
      </p:sp>
      <p:sp>
        <p:nvSpPr>
          <p:cNvPr id="7" name="TextBox 6">
            <a:extLst>
              <a:ext uri="{FF2B5EF4-FFF2-40B4-BE49-F238E27FC236}">
                <a16:creationId xmlns:a16="http://schemas.microsoft.com/office/drawing/2014/main" id="{BEC08283-D4EB-5BC7-B2F0-E1852A88AB07}"/>
              </a:ext>
            </a:extLst>
          </p:cNvPr>
          <p:cNvSpPr txBox="1"/>
          <p:nvPr/>
        </p:nvSpPr>
        <p:spPr>
          <a:xfrm>
            <a:off x="7786390" y="4552670"/>
            <a:ext cx="3353268" cy="338554"/>
          </a:xfrm>
          <a:prstGeom prst="rect">
            <a:avLst/>
          </a:prstGeom>
          <a:noFill/>
        </p:spPr>
        <p:txBody>
          <a:bodyPr wrap="square" rtlCol="0">
            <a:spAutoFit/>
          </a:bodyPr>
          <a:lstStyle/>
          <a:p>
            <a:r>
              <a:rPr lang="en-US" sz="1600" b="0" dirty="0"/>
              <a:t>Gateway (NASA)</a:t>
            </a:r>
          </a:p>
        </p:txBody>
      </p:sp>
      <p:pic>
        <p:nvPicPr>
          <p:cNvPr id="1026" name="Picture 2" descr="Gateway in lunar orbit around the Moon">
            <a:extLst>
              <a:ext uri="{FF2B5EF4-FFF2-40B4-BE49-F238E27FC236}">
                <a16:creationId xmlns:a16="http://schemas.microsoft.com/office/drawing/2014/main" id="{1B30B7DA-E5C8-2619-6912-18114E91A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777" y="1663321"/>
            <a:ext cx="5136621" cy="2889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34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0E6F-AFAE-27FA-2D63-7D2115EDE2A3}"/>
              </a:ext>
            </a:extLst>
          </p:cNvPr>
          <p:cNvSpPr>
            <a:spLocks noGrp="1"/>
          </p:cNvSpPr>
          <p:nvPr>
            <p:ph type="title"/>
          </p:nvPr>
        </p:nvSpPr>
        <p:spPr/>
        <p:txBody>
          <a:bodyPr/>
          <a:lstStyle/>
          <a:p>
            <a:r>
              <a:rPr lang="en-US" dirty="0"/>
              <a:t>Methodology</a:t>
            </a:r>
          </a:p>
        </p:txBody>
      </p:sp>
      <p:sp>
        <p:nvSpPr>
          <p:cNvPr id="4" name="Footer Placeholder 3">
            <a:extLst>
              <a:ext uri="{FF2B5EF4-FFF2-40B4-BE49-F238E27FC236}">
                <a16:creationId xmlns:a16="http://schemas.microsoft.com/office/drawing/2014/main" id="{9F1187BB-2BD3-D201-0AD3-A4F2D1A195DD}"/>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9EE66073-D5BE-DFF5-17F7-A8F53B81AFF5}"/>
              </a:ext>
            </a:extLst>
          </p:cNvPr>
          <p:cNvSpPr>
            <a:spLocks noGrp="1"/>
          </p:cNvSpPr>
          <p:nvPr>
            <p:ph type="sldNum" sz="quarter" idx="12"/>
          </p:nvPr>
        </p:nvSpPr>
        <p:spPr/>
        <p:txBody>
          <a:bodyPr/>
          <a:lstStyle/>
          <a:p>
            <a:fld id="{33F42015-0FC7-4B0E-8D2B-76EADF48D957}" type="slidenum">
              <a:rPr lang="en-US" smtClean="0"/>
              <a:pPr/>
              <a:t>3</a:t>
            </a:fld>
            <a:endParaRPr lang="en-US" dirty="0"/>
          </a:p>
        </p:txBody>
      </p:sp>
      <p:graphicFrame>
        <p:nvGraphicFramePr>
          <p:cNvPr id="6" name="Content Placeholder 3">
            <a:extLst>
              <a:ext uri="{FF2B5EF4-FFF2-40B4-BE49-F238E27FC236}">
                <a16:creationId xmlns:a16="http://schemas.microsoft.com/office/drawing/2014/main" id="{D630E18A-63EA-0DB5-3F96-AF4EBBCBC27F}"/>
              </a:ext>
            </a:extLst>
          </p:cNvPr>
          <p:cNvGraphicFramePr>
            <a:graphicFrameLocks/>
          </p:cNvGraphicFramePr>
          <p:nvPr>
            <p:extLst>
              <p:ext uri="{D42A27DB-BD31-4B8C-83A1-F6EECF244321}">
                <p14:modId xmlns:p14="http://schemas.microsoft.com/office/powerpoint/2010/main" val="1516825124"/>
              </p:ext>
            </p:extLst>
          </p:nvPr>
        </p:nvGraphicFramePr>
        <p:xfrm>
          <a:off x="347472" y="1464816"/>
          <a:ext cx="11640312" cy="495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C156AE4-598E-65B0-10CE-4266C2AF65EB}"/>
              </a:ext>
            </a:extLst>
          </p:cNvPr>
          <p:cNvSpPr txBox="1"/>
          <p:nvPr/>
        </p:nvSpPr>
        <p:spPr>
          <a:xfrm>
            <a:off x="0" y="1046418"/>
            <a:ext cx="11914632" cy="400110"/>
          </a:xfrm>
          <a:prstGeom prst="rect">
            <a:avLst/>
          </a:prstGeom>
          <a:noFill/>
        </p:spPr>
        <p:txBody>
          <a:bodyPr wrap="square">
            <a:spAutoFit/>
          </a:bodyPr>
          <a:lstStyle/>
          <a:p>
            <a:r>
              <a:rPr lang="en-US" sz="2000" b="0" dirty="0"/>
              <a:t>Methodology: Run a multiple step analysis from dust distribution to heat rejection capability output. </a:t>
            </a:r>
          </a:p>
        </p:txBody>
      </p:sp>
    </p:spTree>
    <p:extLst>
      <p:ext uri="{BB962C8B-B14F-4D97-AF65-F5344CB8AC3E}">
        <p14:creationId xmlns:p14="http://schemas.microsoft.com/office/powerpoint/2010/main" val="822144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A27D-01E4-9AFD-7FDA-FE6BB4AC47C9}"/>
              </a:ext>
            </a:extLst>
          </p:cNvPr>
          <p:cNvSpPr>
            <a:spLocks noGrp="1"/>
          </p:cNvSpPr>
          <p:nvPr>
            <p:ph type="title"/>
          </p:nvPr>
        </p:nvSpPr>
        <p:spPr/>
        <p:txBody>
          <a:bodyPr/>
          <a:lstStyle/>
          <a:p>
            <a:r>
              <a:rPr lang="en-US" dirty="0"/>
              <a:t>GOLDMAP Dust Distribution</a:t>
            </a:r>
          </a:p>
        </p:txBody>
      </p:sp>
      <p:sp>
        <p:nvSpPr>
          <p:cNvPr id="3" name="Content Placeholder 2">
            <a:extLst>
              <a:ext uri="{FF2B5EF4-FFF2-40B4-BE49-F238E27FC236}">
                <a16:creationId xmlns:a16="http://schemas.microsoft.com/office/drawing/2014/main" id="{A4301AFF-D7C0-A7FB-35DD-60275E6C9D47}"/>
              </a:ext>
            </a:extLst>
          </p:cNvPr>
          <p:cNvSpPr>
            <a:spLocks noGrp="1"/>
          </p:cNvSpPr>
          <p:nvPr>
            <p:ph idx="1"/>
          </p:nvPr>
        </p:nvSpPr>
        <p:spPr>
          <a:xfrm>
            <a:off x="609600" y="914400"/>
            <a:ext cx="6211824" cy="5410200"/>
          </a:xfrm>
        </p:spPr>
        <p:txBody>
          <a:bodyPr/>
          <a:lstStyle/>
          <a:p>
            <a:r>
              <a:rPr lang="en-US" dirty="0"/>
              <a:t>To model how dust detaches from docking vehicles and lands on Gateway, the Gateway On-orbit Lunar Dust Modeling and Analysis Program (GOLDMAP) was developed [1]</a:t>
            </a:r>
          </a:p>
          <a:p>
            <a:r>
              <a:rPr lang="en-US" dirty="0"/>
              <a:t>This analysis uses a Monte Carlo simulation to distribute dust in 1000 cases, varying dust diameter, initial dust load, and dust injection location. </a:t>
            </a:r>
          </a:p>
          <a:p>
            <a:r>
              <a:rPr lang="en-US" dirty="0"/>
              <a:t>The results of this analysis create a ‘map’ of where dust lands on the vehicle, with each dust density associated with a coordinate. </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B52AAD0-2418-94BA-AA0D-9ED438985665}"/>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E50D739E-00BF-6E20-0F0B-D79FE83C71A6}"/>
              </a:ext>
            </a:extLst>
          </p:cNvPr>
          <p:cNvSpPr>
            <a:spLocks noGrp="1"/>
          </p:cNvSpPr>
          <p:nvPr>
            <p:ph type="sldNum" sz="quarter" idx="12"/>
          </p:nvPr>
        </p:nvSpPr>
        <p:spPr/>
        <p:txBody>
          <a:bodyPr/>
          <a:lstStyle/>
          <a:p>
            <a:fld id="{33F42015-0FC7-4B0E-8D2B-76EADF48D957}" type="slidenum">
              <a:rPr lang="en-US" smtClean="0"/>
              <a:pPr/>
              <a:t>4</a:t>
            </a:fld>
            <a:endParaRPr lang="en-US" dirty="0"/>
          </a:p>
        </p:txBody>
      </p:sp>
      <p:pic>
        <p:nvPicPr>
          <p:cNvPr id="2050" name="Picture 2" descr="Fig. 11">
            <a:extLst>
              <a:ext uri="{FF2B5EF4-FFF2-40B4-BE49-F238E27FC236}">
                <a16:creationId xmlns:a16="http://schemas.microsoft.com/office/drawing/2014/main" id="{B8D134C0-98C6-EC0E-BB87-C182D6839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0854" y="914400"/>
            <a:ext cx="3695700" cy="47434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3A2E7F0-39AC-6CC4-876B-0DDB46C41F9E}"/>
              </a:ext>
            </a:extLst>
          </p:cNvPr>
          <p:cNvSpPr txBox="1"/>
          <p:nvPr/>
        </p:nvSpPr>
        <p:spPr>
          <a:xfrm>
            <a:off x="7092696" y="5657850"/>
            <a:ext cx="4489704" cy="338554"/>
          </a:xfrm>
          <a:prstGeom prst="rect">
            <a:avLst/>
          </a:prstGeom>
          <a:noFill/>
        </p:spPr>
        <p:txBody>
          <a:bodyPr wrap="square" rtlCol="0">
            <a:spAutoFit/>
          </a:bodyPr>
          <a:lstStyle/>
          <a:p>
            <a:r>
              <a:rPr lang="en-US" sz="1600" b="0" dirty="0"/>
              <a:t>GOLDMAP Dust distribution on HALO [1]</a:t>
            </a:r>
          </a:p>
        </p:txBody>
      </p:sp>
    </p:spTree>
    <p:extLst>
      <p:ext uri="{BB962C8B-B14F-4D97-AF65-F5344CB8AC3E}">
        <p14:creationId xmlns:p14="http://schemas.microsoft.com/office/powerpoint/2010/main" val="3341650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B8B21-F808-2B45-777F-F3403825E006}"/>
              </a:ext>
            </a:extLst>
          </p:cNvPr>
          <p:cNvSpPr>
            <a:spLocks noGrp="1"/>
          </p:cNvSpPr>
          <p:nvPr>
            <p:ph type="title"/>
          </p:nvPr>
        </p:nvSpPr>
        <p:spPr/>
        <p:txBody>
          <a:bodyPr/>
          <a:lstStyle/>
          <a:p>
            <a:r>
              <a:rPr lang="en-US" dirty="0"/>
              <a:t>Applying Dust Distribution in Thermal Desktop</a:t>
            </a:r>
          </a:p>
        </p:txBody>
      </p:sp>
      <p:sp>
        <p:nvSpPr>
          <p:cNvPr id="3" name="Content Placeholder 2">
            <a:extLst>
              <a:ext uri="{FF2B5EF4-FFF2-40B4-BE49-F238E27FC236}">
                <a16:creationId xmlns:a16="http://schemas.microsoft.com/office/drawing/2014/main" id="{0BE67753-3413-B16F-D1DA-AF355D7C199C}"/>
              </a:ext>
            </a:extLst>
          </p:cNvPr>
          <p:cNvSpPr>
            <a:spLocks noGrp="1"/>
          </p:cNvSpPr>
          <p:nvPr>
            <p:ph idx="1"/>
          </p:nvPr>
        </p:nvSpPr>
        <p:spPr>
          <a:xfrm>
            <a:off x="609600" y="914400"/>
            <a:ext cx="6146800" cy="5410200"/>
          </a:xfrm>
        </p:spPr>
        <p:txBody>
          <a:bodyPr/>
          <a:lstStyle/>
          <a:p>
            <a:r>
              <a:rPr lang="en-US" sz="2000" dirty="0"/>
              <a:t>To map lunar dust in Thermal Desktop (TD), a random GOLDMAP case was imported using the boundary condition mapper. This uses the dust density coordinates to map the dust onto the radiators. To get TD to read the input file, we represented the dust density as heat flux</a:t>
            </a:r>
          </a:p>
          <a:p>
            <a:r>
              <a:rPr lang="en-US" sz="2000" dirty="0"/>
              <a:t>To ensure the dust location was accurately mapped, each radiators’ nodalization was increased to 30x30</a:t>
            </a:r>
          </a:p>
          <a:p>
            <a:r>
              <a:rPr lang="en-US" sz="2000" dirty="0"/>
              <a:t>Using MATLAB, the dust data from this case was trimmed to remove non radiator surfaces to increase accuracy</a:t>
            </a:r>
          </a:p>
          <a:p>
            <a:r>
              <a:rPr lang="en-US" sz="2000" dirty="0"/>
              <a:t>The modified file was reimported into the model and run</a:t>
            </a:r>
          </a:p>
          <a:p>
            <a:r>
              <a:rPr lang="en-US" sz="2000" dirty="0"/>
              <a:t>The result was a distribution of heat flux (dust density) for each node</a:t>
            </a:r>
          </a:p>
          <a:p>
            <a:endParaRPr lang="en-US" dirty="0"/>
          </a:p>
        </p:txBody>
      </p:sp>
      <p:sp>
        <p:nvSpPr>
          <p:cNvPr id="4" name="Footer Placeholder 3">
            <a:extLst>
              <a:ext uri="{FF2B5EF4-FFF2-40B4-BE49-F238E27FC236}">
                <a16:creationId xmlns:a16="http://schemas.microsoft.com/office/drawing/2014/main" id="{4AE34F27-27C4-EA9B-CF94-6F6915B789CB}"/>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80FE33D8-049E-4FC0-656E-63174744D45B}"/>
              </a:ext>
            </a:extLst>
          </p:cNvPr>
          <p:cNvSpPr>
            <a:spLocks noGrp="1"/>
          </p:cNvSpPr>
          <p:nvPr>
            <p:ph type="sldNum" sz="quarter" idx="12"/>
          </p:nvPr>
        </p:nvSpPr>
        <p:spPr/>
        <p:txBody>
          <a:bodyPr/>
          <a:lstStyle/>
          <a:p>
            <a:fld id="{33F42015-0FC7-4B0E-8D2B-76EADF48D957}" type="slidenum">
              <a:rPr lang="en-US" smtClean="0"/>
              <a:pPr/>
              <a:t>5</a:t>
            </a:fld>
            <a:endParaRPr lang="en-US" dirty="0"/>
          </a:p>
        </p:txBody>
      </p:sp>
      <p:sp>
        <p:nvSpPr>
          <p:cNvPr id="6" name="TextBox 5">
            <a:extLst>
              <a:ext uri="{FF2B5EF4-FFF2-40B4-BE49-F238E27FC236}">
                <a16:creationId xmlns:a16="http://schemas.microsoft.com/office/drawing/2014/main" id="{0F97D5F0-8C85-E66A-9655-209BD63D3272}"/>
              </a:ext>
            </a:extLst>
          </p:cNvPr>
          <p:cNvSpPr txBox="1"/>
          <p:nvPr/>
        </p:nvSpPr>
        <p:spPr>
          <a:xfrm>
            <a:off x="7092696" y="5560907"/>
            <a:ext cx="4489704" cy="307777"/>
          </a:xfrm>
          <a:prstGeom prst="rect">
            <a:avLst/>
          </a:prstGeom>
          <a:noFill/>
        </p:spPr>
        <p:txBody>
          <a:bodyPr wrap="square" rtlCol="0">
            <a:spAutoFit/>
          </a:bodyPr>
          <a:lstStyle/>
          <a:p>
            <a:r>
              <a:rPr lang="en-US" sz="1400" b="0" dirty="0"/>
              <a:t>Dust distribution on Radiator, shows as Heat Flux in TD</a:t>
            </a:r>
          </a:p>
        </p:txBody>
      </p:sp>
      <p:sp>
        <p:nvSpPr>
          <p:cNvPr id="7" name="Rectangle 6">
            <a:extLst>
              <a:ext uri="{FF2B5EF4-FFF2-40B4-BE49-F238E27FC236}">
                <a16:creationId xmlns:a16="http://schemas.microsoft.com/office/drawing/2014/main" id="{317D52D1-3B4F-21C5-AA09-5EB1CB4190ED}"/>
              </a:ext>
            </a:extLst>
          </p:cNvPr>
          <p:cNvSpPr/>
          <p:nvPr/>
        </p:nvSpPr>
        <p:spPr bwMode="auto">
          <a:xfrm>
            <a:off x="7324436" y="1293091"/>
            <a:ext cx="424873" cy="410094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Times" pitchFamily="18" charset="0"/>
            </a:endParaRPr>
          </a:p>
        </p:txBody>
      </p:sp>
      <p:pic>
        <p:nvPicPr>
          <p:cNvPr id="10" name="Picture 9">
            <a:extLst>
              <a:ext uri="{FF2B5EF4-FFF2-40B4-BE49-F238E27FC236}">
                <a16:creationId xmlns:a16="http://schemas.microsoft.com/office/drawing/2014/main" id="{FA65F96D-AE4F-36E4-11E1-881B1FC51E21}"/>
              </a:ext>
            </a:extLst>
          </p:cNvPr>
          <p:cNvPicPr>
            <a:picLocks noChangeAspect="1"/>
          </p:cNvPicPr>
          <p:nvPr/>
        </p:nvPicPr>
        <p:blipFill>
          <a:blip r:embed="rId2"/>
          <a:stretch>
            <a:fillRect/>
          </a:stretch>
        </p:blipFill>
        <p:spPr>
          <a:xfrm>
            <a:off x="6756400" y="1054953"/>
            <a:ext cx="5315692" cy="4505954"/>
          </a:xfrm>
          <a:prstGeom prst="rect">
            <a:avLst/>
          </a:prstGeom>
        </p:spPr>
      </p:pic>
    </p:spTree>
    <p:extLst>
      <p:ext uri="{BB962C8B-B14F-4D97-AF65-F5344CB8AC3E}">
        <p14:creationId xmlns:p14="http://schemas.microsoft.com/office/powerpoint/2010/main" val="366355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580AE-8A22-32D6-B805-571B6ABD2557}"/>
              </a:ext>
            </a:extLst>
          </p:cNvPr>
          <p:cNvSpPr>
            <a:spLocks noGrp="1"/>
          </p:cNvSpPr>
          <p:nvPr>
            <p:ph type="title"/>
          </p:nvPr>
        </p:nvSpPr>
        <p:spPr/>
        <p:txBody>
          <a:bodyPr/>
          <a:lstStyle/>
          <a:p>
            <a:r>
              <a:rPr lang="en-US" dirty="0"/>
              <a:t>Optics Degradation Calculation</a:t>
            </a:r>
          </a:p>
        </p:txBody>
      </p:sp>
      <p:sp>
        <p:nvSpPr>
          <p:cNvPr id="3" name="Content Placeholder 2">
            <a:extLst>
              <a:ext uri="{FF2B5EF4-FFF2-40B4-BE49-F238E27FC236}">
                <a16:creationId xmlns:a16="http://schemas.microsoft.com/office/drawing/2014/main" id="{86B7B54F-127A-3230-DF23-65AB2598325F}"/>
              </a:ext>
            </a:extLst>
          </p:cNvPr>
          <p:cNvSpPr>
            <a:spLocks noGrp="1"/>
          </p:cNvSpPr>
          <p:nvPr>
            <p:ph idx="1"/>
          </p:nvPr>
        </p:nvSpPr>
        <p:spPr>
          <a:xfrm>
            <a:off x="179832" y="857250"/>
            <a:ext cx="6184023" cy="5410200"/>
          </a:xfrm>
        </p:spPr>
        <p:txBody>
          <a:bodyPr/>
          <a:lstStyle/>
          <a:p>
            <a:r>
              <a:rPr lang="en-US" sz="1800" dirty="0"/>
              <a:t>With</a:t>
            </a:r>
            <a:r>
              <a:rPr lang="en-US" dirty="0"/>
              <a:t> </a:t>
            </a:r>
            <a:r>
              <a:rPr lang="en-US" sz="1800" dirty="0"/>
              <a:t>the dust densities pulled per node, the absorptivity and effective emissivity of each node can be calculated. </a:t>
            </a:r>
          </a:p>
          <a:p>
            <a:r>
              <a:rPr lang="en-US" sz="1800" dirty="0"/>
              <a:t>Absorptivity</a:t>
            </a:r>
          </a:p>
          <a:p>
            <a:pPr lvl="1"/>
            <a:r>
              <a:rPr lang="en-US" sz="1700" dirty="0"/>
              <a:t>A fit curve generated from previous test data that examined absorptivity vs dust density was used, similar to the figure shown</a:t>
            </a:r>
          </a:p>
          <a:p>
            <a:pPr lvl="1"/>
            <a:r>
              <a:rPr lang="en-US" sz="1700" dirty="0"/>
              <a:t>The dust density of each node was pulled and plugged into the fit curve to get dust alpha degradation values for each node</a:t>
            </a:r>
          </a:p>
          <a:p>
            <a:r>
              <a:rPr lang="en-US" sz="1800" dirty="0"/>
              <a:t>Emissivity</a:t>
            </a:r>
          </a:p>
          <a:p>
            <a:pPr lvl="1"/>
            <a:r>
              <a:rPr lang="en-US" sz="1700" dirty="0"/>
              <a:t>Emissivity is assumed to be the effective emissivity based on previous test data in seen Ref [2].  This includes the dust insulative properties.</a:t>
            </a:r>
          </a:p>
          <a:p>
            <a:pPr lvl="1"/>
            <a:r>
              <a:rPr lang="en-US" sz="1700" dirty="0"/>
              <a:t>From this test data, a degradation curve was generated. Emissivity for each node was then calculated using linear interpolation along this curve</a:t>
            </a:r>
          </a:p>
        </p:txBody>
      </p:sp>
      <p:sp>
        <p:nvSpPr>
          <p:cNvPr id="4" name="Footer Placeholder 3">
            <a:extLst>
              <a:ext uri="{FF2B5EF4-FFF2-40B4-BE49-F238E27FC236}">
                <a16:creationId xmlns:a16="http://schemas.microsoft.com/office/drawing/2014/main" id="{A801C608-B0EF-D148-D6A3-340B070C7E18}"/>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6A2CF0A5-6C95-AD91-E272-3B519ED457E9}"/>
              </a:ext>
            </a:extLst>
          </p:cNvPr>
          <p:cNvSpPr>
            <a:spLocks noGrp="1"/>
          </p:cNvSpPr>
          <p:nvPr>
            <p:ph type="sldNum" sz="quarter" idx="12"/>
          </p:nvPr>
        </p:nvSpPr>
        <p:spPr/>
        <p:txBody>
          <a:bodyPr/>
          <a:lstStyle/>
          <a:p>
            <a:fld id="{33F42015-0FC7-4B0E-8D2B-76EADF48D957}" type="slidenum">
              <a:rPr lang="en-US" smtClean="0"/>
              <a:pPr/>
              <a:t>6</a:t>
            </a:fld>
            <a:endParaRPr lang="en-US" dirty="0"/>
          </a:p>
        </p:txBody>
      </p:sp>
      <p:graphicFrame>
        <p:nvGraphicFramePr>
          <p:cNvPr id="6" name="Chart 5">
            <a:extLst>
              <a:ext uri="{FF2B5EF4-FFF2-40B4-BE49-F238E27FC236}">
                <a16:creationId xmlns:a16="http://schemas.microsoft.com/office/drawing/2014/main" id="{AFC7CC69-6EE1-4D89-9939-79ED8DD79C02}"/>
              </a:ext>
            </a:extLst>
          </p:cNvPr>
          <p:cNvGraphicFramePr>
            <a:graphicFrameLocks/>
          </p:cNvGraphicFramePr>
          <p:nvPr>
            <p:extLst>
              <p:ext uri="{D42A27DB-BD31-4B8C-83A1-F6EECF244321}">
                <p14:modId xmlns:p14="http://schemas.microsoft.com/office/powerpoint/2010/main" val="2181480383"/>
              </p:ext>
            </p:extLst>
          </p:nvPr>
        </p:nvGraphicFramePr>
        <p:xfrm>
          <a:off x="6483927" y="1419368"/>
          <a:ext cx="5528241" cy="428596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A7E9D952-B0FE-0A59-B065-208E23D55520}"/>
              </a:ext>
            </a:extLst>
          </p:cNvPr>
          <p:cNvSpPr txBox="1"/>
          <p:nvPr/>
        </p:nvSpPr>
        <p:spPr>
          <a:xfrm>
            <a:off x="7352053" y="5705332"/>
            <a:ext cx="4216676" cy="307777"/>
          </a:xfrm>
          <a:prstGeom prst="rect">
            <a:avLst/>
          </a:prstGeom>
          <a:noFill/>
        </p:spPr>
        <p:txBody>
          <a:bodyPr wrap="square">
            <a:spAutoFit/>
          </a:bodyPr>
          <a:lstStyle/>
          <a:p>
            <a:r>
              <a:rPr lang="en-US" sz="1400" b="0" dirty="0"/>
              <a:t>Plot of dust density vs alpha degradation for Z93C55</a:t>
            </a:r>
          </a:p>
        </p:txBody>
      </p:sp>
    </p:spTree>
    <p:extLst>
      <p:ext uri="{BB962C8B-B14F-4D97-AF65-F5344CB8AC3E}">
        <p14:creationId xmlns:p14="http://schemas.microsoft.com/office/powerpoint/2010/main" val="38957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A74C-5C82-5221-2E1F-78D17B1ECC42}"/>
              </a:ext>
            </a:extLst>
          </p:cNvPr>
          <p:cNvSpPr>
            <a:spLocks noGrp="1"/>
          </p:cNvSpPr>
          <p:nvPr>
            <p:ph type="title"/>
          </p:nvPr>
        </p:nvSpPr>
        <p:spPr/>
        <p:txBody>
          <a:bodyPr/>
          <a:lstStyle/>
          <a:p>
            <a:r>
              <a:rPr lang="en-US" dirty="0"/>
              <a:t>Implementing Calculated Dust Values	</a:t>
            </a:r>
          </a:p>
        </p:txBody>
      </p:sp>
      <p:sp>
        <p:nvSpPr>
          <p:cNvPr id="3" name="Content Placeholder 2">
            <a:extLst>
              <a:ext uri="{FF2B5EF4-FFF2-40B4-BE49-F238E27FC236}">
                <a16:creationId xmlns:a16="http://schemas.microsoft.com/office/drawing/2014/main" id="{555930F4-D5FB-524E-B84B-22DE0AF604F8}"/>
              </a:ext>
            </a:extLst>
          </p:cNvPr>
          <p:cNvSpPr>
            <a:spLocks noGrp="1"/>
          </p:cNvSpPr>
          <p:nvPr>
            <p:ph idx="1"/>
          </p:nvPr>
        </p:nvSpPr>
        <p:spPr>
          <a:xfrm>
            <a:off x="609599" y="914400"/>
            <a:ext cx="5229585" cy="5410200"/>
          </a:xfrm>
        </p:spPr>
        <p:txBody>
          <a:bodyPr/>
          <a:lstStyle/>
          <a:p>
            <a:r>
              <a:rPr lang="en-US" dirty="0"/>
              <a:t>Using Thermal Desktop’s optical override feature, a list of every node and its corresponding absorptivity and emissivity values was input </a:t>
            </a:r>
          </a:p>
          <a:p>
            <a:r>
              <a:rPr lang="en-US" dirty="0"/>
              <a:t>The example radiator to the right is using generic white paint beginning of life values with a random dust distribution for example</a:t>
            </a:r>
          </a:p>
          <a:p>
            <a:r>
              <a:rPr lang="en-US" dirty="0"/>
              <a:t>With the newly applied dust optics, a heat rejection analysis was run to compare results</a:t>
            </a:r>
          </a:p>
        </p:txBody>
      </p:sp>
      <p:sp>
        <p:nvSpPr>
          <p:cNvPr id="4" name="Footer Placeholder 3">
            <a:extLst>
              <a:ext uri="{FF2B5EF4-FFF2-40B4-BE49-F238E27FC236}">
                <a16:creationId xmlns:a16="http://schemas.microsoft.com/office/drawing/2014/main" id="{B2C7BBA3-ED09-856C-4001-B741C76CD3AB}"/>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64236218-CC13-BA65-150F-77A515531A9C}"/>
              </a:ext>
            </a:extLst>
          </p:cNvPr>
          <p:cNvSpPr>
            <a:spLocks noGrp="1"/>
          </p:cNvSpPr>
          <p:nvPr>
            <p:ph type="sldNum" sz="quarter" idx="12"/>
          </p:nvPr>
        </p:nvSpPr>
        <p:spPr>
          <a:xfrm>
            <a:off x="9042399" y="6362700"/>
            <a:ext cx="2540000" cy="304800"/>
          </a:xfrm>
        </p:spPr>
        <p:txBody>
          <a:bodyPr/>
          <a:lstStyle/>
          <a:p>
            <a:fld id="{33F42015-0FC7-4B0E-8D2B-76EADF48D957}" type="slidenum">
              <a:rPr lang="en-US" smtClean="0"/>
              <a:pPr/>
              <a:t>7</a:t>
            </a:fld>
            <a:endParaRPr lang="en-US" dirty="0"/>
          </a:p>
        </p:txBody>
      </p:sp>
      <p:pic>
        <p:nvPicPr>
          <p:cNvPr id="6" name="Content Placeholder 11">
            <a:extLst>
              <a:ext uri="{FF2B5EF4-FFF2-40B4-BE49-F238E27FC236}">
                <a16:creationId xmlns:a16="http://schemas.microsoft.com/office/drawing/2014/main" id="{D8F29449-755C-8F7E-0D8D-BF1B3E66B69B}"/>
              </a:ext>
            </a:extLst>
          </p:cNvPr>
          <p:cNvPicPr>
            <a:picLocks noChangeAspect="1"/>
          </p:cNvPicPr>
          <p:nvPr/>
        </p:nvPicPr>
        <p:blipFill>
          <a:blip r:embed="rId2"/>
          <a:stretch>
            <a:fillRect/>
          </a:stretch>
        </p:blipFill>
        <p:spPr bwMode="auto">
          <a:xfrm>
            <a:off x="6063961" y="3757961"/>
            <a:ext cx="2883871" cy="2056798"/>
          </a:xfrm>
          <a:prstGeom prst="rect">
            <a:avLst/>
          </a:prstGeom>
          <a:noFill/>
          <a:ln w="9525">
            <a:noFill/>
            <a:miter lim="800000"/>
            <a:headEnd/>
            <a:tailEnd/>
          </a:ln>
        </p:spPr>
      </p:pic>
      <p:pic>
        <p:nvPicPr>
          <p:cNvPr id="8" name="Content Placeholder 11">
            <a:extLst>
              <a:ext uri="{FF2B5EF4-FFF2-40B4-BE49-F238E27FC236}">
                <a16:creationId xmlns:a16="http://schemas.microsoft.com/office/drawing/2014/main" id="{BF1A86EC-8C5C-CEAB-3D78-838A3882FB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36968" y="3846355"/>
            <a:ext cx="2883870" cy="2056797"/>
          </a:xfrm>
          <a:prstGeom prst="rect">
            <a:avLst/>
          </a:prstGeom>
        </p:spPr>
      </p:pic>
      <p:pic>
        <p:nvPicPr>
          <p:cNvPr id="10" name="Content Placeholder 11">
            <a:extLst>
              <a:ext uri="{FF2B5EF4-FFF2-40B4-BE49-F238E27FC236}">
                <a16:creationId xmlns:a16="http://schemas.microsoft.com/office/drawing/2014/main" id="{D9C3ABA4-02A0-FB6F-2152-7D7BB7F4B6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063961" y="941961"/>
            <a:ext cx="2909942" cy="2212000"/>
          </a:xfrm>
          <a:prstGeom prst="rect">
            <a:avLst/>
          </a:prstGeom>
        </p:spPr>
      </p:pic>
      <p:pic>
        <p:nvPicPr>
          <p:cNvPr id="11" name="Content Placeholder 11">
            <a:extLst>
              <a:ext uri="{FF2B5EF4-FFF2-40B4-BE49-F238E27FC236}">
                <a16:creationId xmlns:a16="http://schemas.microsoft.com/office/drawing/2014/main" id="{03CBDE83-DFDB-2040-6BD8-20581D01F14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973903" y="1066345"/>
            <a:ext cx="3048000" cy="2212000"/>
          </a:xfrm>
          <a:prstGeom prst="rect">
            <a:avLst/>
          </a:prstGeom>
        </p:spPr>
      </p:pic>
      <p:sp>
        <p:nvSpPr>
          <p:cNvPr id="7" name="TextBox 6">
            <a:extLst>
              <a:ext uri="{FF2B5EF4-FFF2-40B4-BE49-F238E27FC236}">
                <a16:creationId xmlns:a16="http://schemas.microsoft.com/office/drawing/2014/main" id="{7A3FD4F7-F0B9-5098-5E08-B4CAA2EB5E5B}"/>
              </a:ext>
            </a:extLst>
          </p:cNvPr>
          <p:cNvSpPr txBox="1"/>
          <p:nvPr/>
        </p:nvSpPr>
        <p:spPr>
          <a:xfrm>
            <a:off x="6227598" y="3141345"/>
            <a:ext cx="5043055" cy="523220"/>
          </a:xfrm>
          <a:prstGeom prst="rect">
            <a:avLst/>
          </a:prstGeom>
          <a:noFill/>
        </p:spPr>
        <p:txBody>
          <a:bodyPr wrap="square" rtlCol="0">
            <a:spAutoFit/>
          </a:bodyPr>
          <a:lstStyle/>
          <a:p>
            <a:pPr algn="l"/>
            <a:r>
              <a:rPr lang="en-US" sz="1400" b="0" dirty="0"/>
              <a:t>Figure: Before and after of absorptivity for a clean BOL radiator on the left vs dust applied radiator on the right</a:t>
            </a:r>
          </a:p>
        </p:txBody>
      </p:sp>
      <p:sp>
        <p:nvSpPr>
          <p:cNvPr id="9" name="TextBox 8">
            <a:extLst>
              <a:ext uri="{FF2B5EF4-FFF2-40B4-BE49-F238E27FC236}">
                <a16:creationId xmlns:a16="http://schemas.microsoft.com/office/drawing/2014/main" id="{2AF554B8-B769-07C2-BAC5-CE50E2DED7CF}"/>
              </a:ext>
            </a:extLst>
          </p:cNvPr>
          <p:cNvSpPr txBox="1"/>
          <p:nvPr/>
        </p:nvSpPr>
        <p:spPr>
          <a:xfrm>
            <a:off x="6452375" y="5791655"/>
            <a:ext cx="5043055" cy="523220"/>
          </a:xfrm>
          <a:prstGeom prst="rect">
            <a:avLst/>
          </a:prstGeom>
          <a:noFill/>
        </p:spPr>
        <p:txBody>
          <a:bodyPr wrap="square" rtlCol="0">
            <a:spAutoFit/>
          </a:bodyPr>
          <a:lstStyle/>
          <a:p>
            <a:pPr algn="l"/>
            <a:r>
              <a:rPr lang="en-US" sz="1400" b="0" dirty="0"/>
              <a:t>Figure: Before and after of emissivity for a clean BOL radiator on the left vs dust applied radiator on the right</a:t>
            </a:r>
          </a:p>
        </p:txBody>
      </p:sp>
    </p:spTree>
    <p:extLst>
      <p:ext uri="{BB962C8B-B14F-4D97-AF65-F5344CB8AC3E}">
        <p14:creationId xmlns:p14="http://schemas.microsoft.com/office/powerpoint/2010/main" val="165129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793CD-B7C8-3323-3BD9-0B60E73897D3}"/>
              </a:ext>
            </a:extLst>
          </p:cNvPr>
          <p:cNvSpPr>
            <a:spLocks noGrp="1"/>
          </p:cNvSpPr>
          <p:nvPr>
            <p:ph type="title"/>
          </p:nvPr>
        </p:nvSpPr>
        <p:spPr/>
        <p:txBody>
          <a:bodyPr/>
          <a:lstStyle/>
          <a:p>
            <a:r>
              <a:rPr lang="en-US" dirty="0"/>
              <a:t>Results</a:t>
            </a:r>
          </a:p>
        </p:txBody>
      </p:sp>
      <p:sp>
        <p:nvSpPr>
          <p:cNvPr id="3" name="Content Placeholder 2">
            <a:extLst>
              <a:ext uri="{FF2B5EF4-FFF2-40B4-BE49-F238E27FC236}">
                <a16:creationId xmlns:a16="http://schemas.microsoft.com/office/drawing/2014/main" id="{627B283B-B730-2E9E-EFF3-D8B6037272CF}"/>
              </a:ext>
            </a:extLst>
          </p:cNvPr>
          <p:cNvSpPr>
            <a:spLocks noGrp="1"/>
          </p:cNvSpPr>
          <p:nvPr>
            <p:ph idx="1"/>
          </p:nvPr>
        </p:nvSpPr>
        <p:spPr>
          <a:xfrm>
            <a:off x="609600" y="857250"/>
            <a:ext cx="5846618" cy="5410200"/>
          </a:xfrm>
        </p:spPr>
        <p:txBody>
          <a:bodyPr/>
          <a:lstStyle/>
          <a:p>
            <a:r>
              <a:rPr lang="en-US" sz="2000" dirty="0"/>
              <a:t>Example Case</a:t>
            </a:r>
          </a:p>
          <a:p>
            <a:pPr lvl="1"/>
            <a:r>
              <a:rPr lang="en-US" sz="1800" dirty="0"/>
              <a:t>Assumed generic white paint optics</a:t>
            </a:r>
          </a:p>
          <a:p>
            <a:pPr lvl="2"/>
            <a:r>
              <a:rPr lang="en-US" sz="1600" dirty="0"/>
              <a:t>BOL alpha of 0.16 </a:t>
            </a:r>
          </a:p>
          <a:p>
            <a:pPr lvl="2"/>
            <a:r>
              <a:rPr lang="en-US" sz="1600" dirty="0"/>
              <a:t>BOL emissivity of 0.9</a:t>
            </a:r>
          </a:p>
          <a:p>
            <a:pPr lvl="1"/>
            <a:r>
              <a:rPr lang="en-US" sz="1800" dirty="0"/>
              <a:t>Used LHS1D simulant for dust degradation</a:t>
            </a:r>
          </a:p>
          <a:p>
            <a:pPr lvl="1"/>
            <a:r>
              <a:rPr lang="en-US" sz="1800" dirty="0"/>
              <a:t>Assumed a low dust density case</a:t>
            </a:r>
          </a:p>
          <a:p>
            <a:r>
              <a:rPr lang="en-US" sz="2000" dirty="0"/>
              <a:t>The table compares the percentage heat rejection decrease from undusted radiators for two different dust degradation calculation methods</a:t>
            </a:r>
          </a:p>
          <a:p>
            <a:r>
              <a:rPr lang="en-US" sz="2000" dirty="0"/>
              <a:t>Average dust values method assumes an average dust degradation for entire radiator panels</a:t>
            </a:r>
          </a:p>
          <a:p>
            <a:r>
              <a:rPr lang="en-US" sz="2000" dirty="0"/>
              <a:t>Discretized dust values uses the method discussed above, with each individual node having its own dust degraded optics based on a dust distribution map</a:t>
            </a:r>
          </a:p>
          <a:p>
            <a:endParaRPr lang="en-US" dirty="0"/>
          </a:p>
        </p:txBody>
      </p:sp>
      <p:sp>
        <p:nvSpPr>
          <p:cNvPr id="4" name="Footer Placeholder 3">
            <a:extLst>
              <a:ext uri="{FF2B5EF4-FFF2-40B4-BE49-F238E27FC236}">
                <a16:creationId xmlns:a16="http://schemas.microsoft.com/office/drawing/2014/main" id="{F5AB9678-6F9A-B594-11B5-6AE212BA798C}"/>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D13D0F61-79DC-7FAB-29EB-8304119E03D7}"/>
              </a:ext>
            </a:extLst>
          </p:cNvPr>
          <p:cNvSpPr>
            <a:spLocks noGrp="1"/>
          </p:cNvSpPr>
          <p:nvPr>
            <p:ph type="sldNum" sz="quarter" idx="12"/>
          </p:nvPr>
        </p:nvSpPr>
        <p:spPr/>
        <p:txBody>
          <a:bodyPr/>
          <a:lstStyle/>
          <a:p>
            <a:fld id="{33F42015-0FC7-4B0E-8D2B-76EADF48D957}" type="slidenum">
              <a:rPr lang="en-US" smtClean="0"/>
              <a:pPr/>
              <a:t>8</a:t>
            </a:fld>
            <a:endParaRPr lang="en-US" dirty="0"/>
          </a:p>
        </p:txBody>
      </p:sp>
      <p:graphicFrame>
        <p:nvGraphicFramePr>
          <p:cNvPr id="8" name="Table 7">
            <a:extLst>
              <a:ext uri="{FF2B5EF4-FFF2-40B4-BE49-F238E27FC236}">
                <a16:creationId xmlns:a16="http://schemas.microsoft.com/office/drawing/2014/main" id="{13438F3A-A220-6BB0-6B75-E53F210DEDD7}"/>
              </a:ext>
            </a:extLst>
          </p:cNvPr>
          <p:cNvGraphicFramePr>
            <a:graphicFrameLocks noGrp="1"/>
          </p:cNvGraphicFramePr>
          <p:nvPr>
            <p:extLst>
              <p:ext uri="{D42A27DB-BD31-4B8C-83A1-F6EECF244321}">
                <p14:modId xmlns:p14="http://schemas.microsoft.com/office/powerpoint/2010/main" val="3909052762"/>
              </p:ext>
            </p:extLst>
          </p:nvPr>
        </p:nvGraphicFramePr>
        <p:xfrm>
          <a:off x="6608617" y="2590603"/>
          <a:ext cx="4973783" cy="1165860"/>
        </p:xfrm>
        <a:graphic>
          <a:graphicData uri="http://schemas.openxmlformats.org/drawingml/2006/table">
            <a:tbl>
              <a:tblPr/>
              <a:tblGrid>
                <a:gridCol w="682072">
                  <a:extLst>
                    <a:ext uri="{9D8B030D-6E8A-4147-A177-3AD203B41FA5}">
                      <a16:colId xmlns:a16="http://schemas.microsoft.com/office/drawing/2014/main" val="2718154842"/>
                    </a:ext>
                  </a:extLst>
                </a:gridCol>
                <a:gridCol w="1526145">
                  <a:extLst>
                    <a:ext uri="{9D8B030D-6E8A-4147-A177-3AD203B41FA5}">
                      <a16:colId xmlns:a16="http://schemas.microsoft.com/office/drawing/2014/main" val="3524728169"/>
                    </a:ext>
                  </a:extLst>
                </a:gridCol>
                <a:gridCol w="1527488">
                  <a:extLst>
                    <a:ext uri="{9D8B030D-6E8A-4147-A177-3AD203B41FA5}">
                      <a16:colId xmlns:a16="http://schemas.microsoft.com/office/drawing/2014/main" val="4109922957"/>
                    </a:ext>
                  </a:extLst>
                </a:gridCol>
                <a:gridCol w="1238078">
                  <a:extLst>
                    <a:ext uri="{9D8B030D-6E8A-4147-A177-3AD203B41FA5}">
                      <a16:colId xmlns:a16="http://schemas.microsoft.com/office/drawing/2014/main" val="3425540844"/>
                    </a:ext>
                  </a:extLst>
                </a:gridCol>
              </a:tblGrid>
              <a:tr h="184674">
                <a:tc>
                  <a:txBody>
                    <a:bodyPr/>
                    <a:lstStyle/>
                    <a:p>
                      <a:pPr algn="ctr" fontAlgn="b"/>
                      <a:r>
                        <a:rPr lang="en-US" sz="1600" b="1" i="0" u="none" strike="noStrike" dirty="0">
                          <a:solidFill>
                            <a:schemeClr val="bg1"/>
                          </a:solidFill>
                          <a:effectLst/>
                          <a:latin typeface="Aptos Narrow" panose="020B0004020202020204" pitchFamily="34" charset="0"/>
                        </a:rPr>
                        <a:t>Case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chemeClr val="bg1"/>
                          </a:solidFill>
                          <a:effectLst/>
                          <a:latin typeface="Aptos Narrow" panose="020B0004020202020204" pitchFamily="34" charset="0"/>
                        </a:rPr>
                        <a:t>Average Dust Values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chemeClr val="bg1"/>
                          </a:solidFill>
                          <a:effectLst/>
                          <a:latin typeface="Aptos Narrow" panose="020B0004020202020204" pitchFamily="34" charset="0"/>
                        </a:rPr>
                        <a:t>Discretized Dust Values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ctr" fontAlgn="b"/>
                      <a:r>
                        <a:rPr lang="en-US" sz="1600" b="1" i="0" u="none" strike="noStrike" dirty="0">
                          <a:solidFill>
                            <a:schemeClr val="bg1"/>
                          </a:solidFill>
                          <a:effectLst/>
                          <a:latin typeface="Aptos Narrow" panose="020B0004020202020204" pitchFamily="34" charset="0"/>
                        </a:rPr>
                        <a:t>Difference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355359152"/>
                  </a:ext>
                </a:extLst>
              </a:tr>
              <a:tr h="190500">
                <a:tc>
                  <a:txBody>
                    <a:bodyPr/>
                    <a:lstStyle/>
                    <a:p>
                      <a:pPr algn="ctr" fontAlgn="b"/>
                      <a:r>
                        <a:rPr lang="en-US" sz="1400" b="0" i="0" u="none" strike="noStrike" dirty="0">
                          <a:solidFill>
                            <a:srgbClr val="000000"/>
                          </a:solidFill>
                          <a:effectLst/>
                          <a:latin typeface="Aptos Narrow" panose="020B000402020202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25.4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764317"/>
                  </a:ext>
                </a:extLst>
              </a:tr>
              <a:tr h="190500">
                <a:tc>
                  <a:txBody>
                    <a:bodyPr/>
                    <a:lstStyle/>
                    <a:p>
                      <a:pPr algn="ctr" fontAlgn="b"/>
                      <a:r>
                        <a:rPr lang="en-US" sz="1400" b="0" i="0" u="none" strike="noStrike" dirty="0">
                          <a:solidFill>
                            <a:srgbClr val="000000"/>
                          </a:solidFill>
                          <a:effectLst/>
                          <a:latin typeface="Aptos Narrow" panose="020B000402020202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ptos Narrow" panose="020B0004020202020204" pitchFamily="34" charset="0"/>
                        </a:rPr>
                        <a:t>27.3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ptos Narrow" panose="020B000402020202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b"/>
                      <a:r>
                        <a:rPr lang="en-US" sz="1400" b="0" i="0" u="none" strike="noStrike" dirty="0">
                          <a:solidFill>
                            <a:srgbClr val="000000"/>
                          </a:solidFill>
                          <a:effectLst/>
                          <a:latin typeface="Aptos Narrow" panose="020B000402020202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76966782"/>
                  </a:ext>
                </a:extLst>
              </a:tr>
              <a:tr h="190500">
                <a:tc>
                  <a:txBody>
                    <a:bodyPr/>
                    <a:lstStyle/>
                    <a:p>
                      <a:pPr algn="ctr" fontAlgn="b"/>
                      <a:r>
                        <a:rPr lang="en-US" sz="1400" b="0" i="0" u="none" strike="noStrike" dirty="0">
                          <a:solidFill>
                            <a:srgbClr val="000000"/>
                          </a:solidFill>
                          <a:effectLst/>
                          <a:latin typeface="Aptos Narrow" panose="020B000402020202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1400" b="0" i="0" u="none" strike="noStrike" dirty="0">
                          <a:solidFill>
                            <a:srgbClr val="000000"/>
                          </a:solidFill>
                          <a:effectLst/>
                          <a:latin typeface="Aptos Narrow" panose="020B000402020202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9703613"/>
                  </a:ext>
                </a:extLst>
              </a:tr>
            </a:tbl>
          </a:graphicData>
        </a:graphic>
      </p:graphicFrame>
      <p:sp>
        <p:nvSpPr>
          <p:cNvPr id="9" name="TextBox 8">
            <a:extLst>
              <a:ext uri="{FF2B5EF4-FFF2-40B4-BE49-F238E27FC236}">
                <a16:creationId xmlns:a16="http://schemas.microsoft.com/office/drawing/2014/main" id="{4E481D7C-A1A7-CA4D-B3B3-1E325FCA341D}"/>
              </a:ext>
            </a:extLst>
          </p:cNvPr>
          <p:cNvSpPr txBox="1"/>
          <p:nvPr/>
        </p:nvSpPr>
        <p:spPr>
          <a:xfrm>
            <a:off x="6534727" y="3803949"/>
            <a:ext cx="5260109" cy="584775"/>
          </a:xfrm>
          <a:prstGeom prst="rect">
            <a:avLst/>
          </a:prstGeom>
          <a:noFill/>
        </p:spPr>
        <p:txBody>
          <a:bodyPr wrap="square" rtlCol="0">
            <a:spAutoFit/>
          </a:bodyPr>
          <a:lstStyle/>
          <a:p>
            <a:pPr algn="l"/>
            <a:r>
              <a:rPr lang="en-US" sz="1600" b="0" dirty="0"/>
              <a:t>Table: Heat rejection percent decrease vs undusted radiators for two dust degradation methods</a:t>
            </a:r>
          </a:p>
        </p:txBody>
      </p:sp>
    </p:spTree>
    <p:extLst>
      <p:ext uri="{BB962C8B-B14F-4D97-AF65-F5344CB8AC3E}">
        <p14:creationId xmlns:p14="http://schemas.microsoft.com/office/powerpoint/2010/main" val="431794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5596C-26E5-5238-D1A1-429F70391624}"/>
              </a:ext>
            </a:extLst>
          </p:cNvPr>
          <p:cNvSpPr>
            <a:spLocks noGrp="1"/>
          </p:cNvSpPr>
          <p:nvPr>
            <p:ph type="title"/>
          </p:nvPr>
        </p:nvSpPr>
        <p:spPr/>
        <p:txBody>
          <a:bodyPr/>
          <a:lstStyle/>
          <a:p>
            <a:r>
              <a:rPr lang="en-US" dirty="0"/>
              <a:t>Conclusion and Pros and Cons</a:t>
            </a:r>
          </a:p>
        </p:txBody>
      </p:sp>
      <p:sp>
        <p:nvSpPr>
          <p:cNvPr id="3" name="Content Placeholder 2">
            <a:extLst>
              <a:ext uri="{FF2B5EF4-FFF2-40B4-BE49-F238E27FC236}">
                <a16:creationId xmlns:a16="http://schemas.microsoft.com/office/drawing/2014/main" id="{3F8C5519-9B20-0059-A2E8-B8A4FB56669B}"/>
              </a:ext>
            </a:extLst>
          </p:cNvPr>
          <p:cNvSpPr>
            <a:spLocks noGrp="1"/>
          </p:cNvSpPr>
          <p:nvPr>
            <p:ph idx="1"/>
          </p:nvPr>
        </p:nvSpPr>
        <p:spPr>
          <a:xfrm>
            <a:off x="609600" y="857250"/>
            <a:ext cx="10972800" cy="5410200"/>
          </a:xfrm>
        </p:spPr>
        <p:txBody>
          <a:bodyPr/>
          <a:lstStyle/>
          <a:p>
            <a:r>
              <a:rPr lang="en-US" sz="2000" dirty="0"/>
              <a:t>Conclusion</a:t>
            </a:r>
          </a:p>
          <a:p>
            <a:pPr lvl="1"/>
            <a:r>
              <a:rPr lang="en-US" sz="1800" dirty="0"/>
              <a:t>Using a combination of a dust distribution map, Thermal Desktop’s boundary condition mapper, dust degradation curves, and optics override, it was possible to create a discredited distribution of dust and models its effects on radiator heat rejection</a:t>
            </a:r>
          </a:p>
          <a:p>
            <a:pPr lvl="1"/>
            <a:r>
              <a:rPr lang="en-US" sz="1800" dirty="0"/>
              <a:t>Even in a low dust case and pristine BOL optics, there was a difference in heat rejection between the two methods</a:t>
            </a:r>
          </a:p>
          <a:p>
            <a:r>
              <a:rPr lang="en-US" sz="2000" dirty="0"/>
              <a:t> Pros and Cons</a:t>
            </a:r>
          </a:p>
          <a:p>
            <a:pPr lvl="1"/>
            <a:r>
              <a:rPr lang="en-US" sz="1800" dirty="0"/>
              <a:t>Pros</a:t>
            </a:r>
          </a:p>
          <a:p>
            <a:pPr lvl="2"/>
            <a:r>
              <a:rPr lang="en-US" sz="1600" dirty="0"/>
              <a:t>Provides a more accurate overall heat rejection value and optics table for surfaces </a:t>
            </a:r>
          </a:p>
          <a:p>
            <a:pPr lvl="2"/>
            <a:r>
              <a:rPr lang="en-US" sz="1600" dirty="0"/>
              <a:t>Prevents heavily dusted areas from skewing the overall dust density values</a:t>
            </a:r>
          </a:p>
          <a:p>
            <a:pPr lvl="2"/>
            <a:r>
              <a:rPr lang="en-US" sz="1600" dirty="0"/>
              <a:t>Allows non-dusted areas of radiators to have their full effectiveness, instead of being considered ‘degraded’ due to using dust density averages for the entire panel</a:t>
            </a:r>
          </a:p>
          <a:p>
            <a:pPr lvl="1"/>
            <a:r>
              <a:rPr lang="en-US" sz="1800" dirty="0"/>
              <a:t>Cons</a:t>
            </a:r>
          </a:p>
          <a:p>
            <a:pPr lvl="2"/>
            <a:r>
              <a:rPr lang="en-US" sz="1600" dirty="0"/>
              <a:t>More complicated to calculate optic values. Script required to calculate all absorptivity/emissivity values due to sheer number of values</a:t>
            </a:r>
          </a:p>
          <a:p>
            <a:pPr lvl="2"/>
            <a:r>
              <a:rPr lang="en-US" sz="1600" dirty="0"/>
              <a:t>May not be as relevant for lightly dusted surfaces</a:t>
            </a:r>
          </a:p>
          <a:p>
            <a:pPr lvl="2"/>
            <a:r>
              <a:rPr lang="en-US" sz="1600" dirty="0"/>
              <a:t>Requires highly nodalized model, increasing model complexity and run time</a:t>
            </a:r>
          </a:p>
          <a:p>
            <a:pPr marL="914400" lvl="2" indent="0">
              <a:buNone/>
            </a:pPr>
            <a:endParaRPr lang="en-US" dirty="0"/>
          </a:p>
        </p:txBody>
      </p:sp>
      <p:sp>
        <p:nvSpPr>
          <p:cNvPr id="4" name="Footer Placeholder 3">
            <a:extLst>
              <a:ext uri="{FF2B5EF4-FFF2-40B4-BE49-F238E27FC236}">
                <a16:creationId xmlns:a16="http://schemas.microsoft.com/office/drawing/2014/main" id="{4031CFDE-9C7C-96AC-4A2F-B2F1CB46AE3E}"/>
              </a:ext>
            </a:extLst>
          </p:cNvPr>
          <p:cNvSpPr>
            <a:spLocks noGrp="1"/>
          </p:cNvSpPr>
          <p:nvPr>
            <p:ph type="ftr" sz="quarter" idx="11"/>
          </p:nvPr>
        </p:nvSpPr>
        <p:spPr/>
        <p:txBody>
          <a:bodyPr/>
          <a:lstStyle/>
          <a:p>
            <a:r>
              <a:rPr lang="en-US" dirty="0">
                <a:latin typeface="Arial"/>
                <a:ea typeface="ＭＳ Ｐゴシック"/>
                <a:cs typeface="Arial"/>
              </a:rPr>
              <a:t>TFAWS 2025 – August 4-7, 2025</a:t>
            </a:r>
          </a:p>
        </p:txBody>
      </p:sp>
      <p:sp>
        <p:nvSpPr>
          <p:cNvPr id="5" name="Slide Number Placeholder 4">
            <a:extLst>
              <a:ext uri="{FF2B5EF4-FFF2-40B4-BE49-F238E27FC236}">
                <a16:creationId xmlns:a16="http://schemas.microsoft.com/office/drawing/2014/main" id="{00257D21-D3EB-4195-0CC8-2EDC42A69089}"/>
              </a:ext>
            </a:extLst>
          </p:cNvPr>
          <p:cNvSpPr>
            <a:spLocks noGrp="1"/>
          </p:cNvSpPr>
          <p:nvPr>
            <p:ph type="sldNum" sz="quarter" idx="12"/>
          </p:nvPr>
        </p:nvSpPr>
        <p:spPr/>
        <p:txBody>
          <a:bodyPr/>
          <a:lstStyle/>
          <a:p>
            <a:fld id="{33F42015-0FC7-4B0E-8D2B-76EADF48D957}" type="slidenum">
              <a:rPr lang="en-US" smtClean="0"/>
              <a:pPr/>
              <a:t>9</a:t>
            </a:fld>
            <a:endParaRPr lang="en-US" dirty="0"/>
          </a:p>
        </p:txBody>
      </p:sp>
    </p:spTree>
    <p:extLst>
      <p:ext uri="{BB962C8B-B14F-4D97-AF65-F5344CB8AC3E}">
        <p14:creationId xmlns:p14="http://schemas.microsoft.com/office/powerpoint/2010/main" val="716430807"/>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9349bec-f6d6-4581-a243-30eb8b4d9727">
      <Terms xmlns="http://schemas.microsoft.com/office/infopath/2007/PartnerControls"/>
    </lcf76f155ced4ddcb4097134ff3c332f>
    <TaxCatchAll xmlns="f1c8cde4-8972-4c28-8907-b1a5623db7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654DBCF558E974F8F6042B85F27F550" ma:contentTypeVersion="13" ma:contentTypeDescription="Create a new document." ma:contentTypeScope="" ma:versionID="7b74fb5f3375dd4fc092dbfc1fb88b89">
  <xsd:schema xmlns:xsd="http://www.w3.org/2001/XMLSchema" xmlns:xs="http://www.w3.org/2001/XMLSchema" xmlns:p="http://schemas.microsoft.com/office/2006/metadata/properties" xmlns:ns2="49349bec-f6d6-4581-a243-30eb8b4d9727" xmlns:ns3="f1c8cde4-8972-4c28-8907-b1a5623db717" targetNamespace="http://schemas.microsoft.com/office/2006/metadata/properties" ma:root="true" ma:fieldsID="9682bcb3a656ed21ee82cdfd8496da3d" ns2:_="" ns3:_="">
    <xsd:import namespace="49349bec-f6d6-4581-a243-30eb8b4d9727"/>
    <xsd:import namespace="f1c8cde4-8972-4c28-8907-b1a5623db71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349bec-f6d6-4581-a243-30eb8b4d97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fb68aea-d2ee-4a6c-85e6-e4b5686e96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8cde4-8972-4c28-8907-b1a5623db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bc1034-8d74-4b17-a399-7b30c8a07dcb}" ma:internalName="TaxCatchAll" ma:showField="CatchAllData" ma:web="f1c8cde4-8972-4c28-8907-b1a5623db71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75F7E1-25EC-49AD-AD10-E5DBBDD78C4A}">
  <ds:schemaRefs>
    <ds:schemaRef ds:uri="49349bec-f6d6-4581-a243-30eb8b4d9727"/>
    <ds:schemaRef ds:uri="f1c8cde4-8972-4c28-8907-b1a5623db71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0894325-1500-46CD-AACB-D910819C9C55}">
  <ds:schemaRefs>
    <ds:schemaRef ds:uri="49349bec-f6d6-4581-a243-30eb8b4d9727"/>
    <ds:schemaRef ds:uri="f1c8cde4-8972-4c28-8907-b1a5623db71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A631D46-A88B-44F9-B011-0891D5ECFB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1514</TotalTime>
  <Words>1274</Words>
  <Application>Microsoft Office PowerPoint</Application>
  <PresentationFormat>Widescreen</PresentationFormat>
  <Paragraphs>127</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ＭＳ Ｐゴシック</vt:lpstr>
      <vt:lpstr>Aptos Narrow</vt:lpstr>
      <vt:lpstr>Arial</vt:lpstr>
      <vt:lpstr>Calibri</vt:lpstr>
      <vt:lpstr>Times</vt:lpstr>
      <vt:lpstr>Blank</vt:lpstr>
      <vt:lpstr>Mapping and Modeling the Effects of Lunar Dust on Thermally Sensitive Surfaces for Heat Rejection Analysis</vt:lpstr>
      <vt:lpstr>Introduction</vt:lpstr>
      <vt:lpstr>Methodology</vt:lpstr>
      <vt:lpstr>GOLDMAP Dust Distribution</vt:lpstr>
      <vt:lpstr>Applying Dust Distribution in Thermal Desktop</vt:lpstr>
      <vt:lpstr>Optics Degradation Calculation</vt:lpstr>
      <vt:lpstr>Implementing Calculated Dust Values </vt:lpstr>
      <vt:lpstr>Results</vt:lpstr>
      <vt:lpstr>Conclusion and Pros and Cons</vt:lpstr>
      <vt:lpstr>Questions?</vt:lpstr>
      <vt:lpstr>References</vt:lpstr>
    </vt:vector>
  </TitlesOfParts>
  <Company>NASA/Ames Research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TFAWS 2010 Center Presentation</dc:title>
  <dc:creator>Tom Squire</dc:creator>
  <cp:lastModifiedBy>Hoffmann, Brandon M. (JSC-OA111)[Jacobs Technology, Inc.]</cp:lastModifiedBy>
  <cp:revision>38</cp:revision>
  <cp:lastPrinted>2001-11-30T21:59:45Z</cp:lastPrinted>
  <dcterms:created xsi:type="dcterms:W3CDTF">2001-11-21T21:59:03Z</dcterms:created>
  <dcterms:modified xsi:type="dcterms:W3CDTF">2025-08-05T04:57:49Z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0x0101001654DBCF558E974F8F6042B85F27F550</vt:lpwstr>
  </property>
  <property fmtid="{D5CDD505-2E9C-101B-9397-08002B2CF9AE}" pid="3" name="MediaServiceImageTags">
    <vt:lpwstr/>
  </property>
</Properties>
</file>