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4"/>
  </p:sldMasterIdLst>
  <p:notesMasterIdLst>
    <p:notesMasterId r:id="rId31"/>
  </p:notesMasterIdLst>
  <p:handoutMasterIdLst>
    <p:handoutMasterId r:id="rId32"/>
  </p:handoutMasterIdLst>
  <p:sldIdLst>
    <p:sldId id="278" r:id="rId5"/>
    <p:sldId id="275" r:id="rId6"/>
    <p:sldId id="281" r:id="rId7"/>
    <p:sldId id="283" r:id="rId8"/>
    <p:sldId id="282" r:id="rId9"/>
    <p:sldId id="284" r:id="rId10"/>
    <p:sldId id="285" r:id="rId11"/>
    <p:sldId id="286" r:id="rId12"/>
    <p:sldId id="287" r:id="rId13"/>
    <p:sldId id="290" r:id="rId14"/>
    <p:sldId id="288" r:id="rId15"/>
    <p:sldId id="289" r:id="rId16"/>
    <p:sldId id="291" r:id="rId17"/>
    <p:sldId id="295" r:id="rId18"/>
    <p:sldId id="280" r:id="rId19"/>
    <p:sldId id="292" r:id="rId20"/>
    <p:sldId id="279" r:id="rId21"/>
    <p:sldId id="294" r:id="rId22"/>
    <p:sldId id="374" r:id="rId23"/>
    <p:sldId id="375" r:id="rId24"/>
    <p:sldId id="293" r:id="rId25"/>
    <p:sldId id="356" r:id="rId26"/>
    <p:sldId id="362" r:id="rId27"/>
    <p:sldId id="358" r:id="rId28"/>
    <p:sldId id="359" r:id="rId29"/>
    <p:sldId id="373" r:id="rId30"/>
  </p:sldIdLst>
  <p:sldSz cx="12192000" cy="6858000"/>
  <p:notesSz cx="7302500" cy="95885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0">
          <p15:clr>
            <a:srgbClr val="A4A3A4"/>
          </p15:clr>
        </p15:guide>
        <p15:guide id="2" pos="230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05442B4-804C-ADFD-F768-582B66B435CD}" name="Gilligan, Ryan P. (GRC-LTF0)" initials="G(" userId="S::rgilliga@ndc.nasa.gov::fa511eb3-9f8d-4fa1-b2cd-89a5c1c047f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E00005"/>
    <a:srgbClr val="0060BC"/>
    <a:srgbClr val="FF4605"/>
    <a:srgbClr val="333399"/>
    <a:srgbClr val="2B2B82"/>
    <a:srgbClr val="B0B3F6"/>
    <a:srgbClr val="5F5F5F"/>
    <a:srgbClr val="DDDDDD"/>
    <a:srgbClr val="777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>
        <p:guide orient="horz" pos="28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020"/>
        <p:guide pos="23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4B737E-E402-4591-8DBD-D36AB590244F}" type="doc">
      <dgm:prSet loTypeId="urn:microsoft.com/office/officeart/2005/8/layout/bProcess3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8F0C418F-EC8C-4006-A48A-E063E49D4B0B}">
      <dgm:prSet phldrT="[Text]"/>
      <dgm:spPr>
        <a:solidFill>
          <a:srgbClr val="0187CC"/>
        </a:solidFill>
      </dgm:spPr>
      <dgm:t>
        <a:bodyPr/>
        <a:lstStyle/>
        <a:p>
          <a:r>
            <a:rPr lang="en-US" dirty="0"/>
            <a:t>Image</a:t>
          </a:r>
        </a:p>
      </dgm:t>
    </dgm:pt>
    <dgm:pt modelId="{34720B74-4E26-4872-98B0-E663C01C76F4}" type="parTrans" cxnId="{64343421-8E09-43A3-8BE9-DF1CDFE37EDF}">
      <dgm:prSet/>
      <dgm:spPr/>
      <dgm:t>
        <a:bodyPr/>
        <a:lstStyle/>
        <a:p>
          <a:endParaRPr lang="en-US"/>
        </a:p>
      </dgm:t>
    </dgm:pt>
    <dgm:pt modelId="{725F6C9D-CEEA-4D89-8E91-81751154CEC4}" type="sibTrans" cxnId="{64343421-8E09-43A3-8BE9-DF1CDFE37EDF}">
      <dgm:prSet/>
      <dgm:spPr/>
      <dgm:t>
        <a:bodyPr/>
        <a:lstStyle/>
        <a:p>
          <a:endParaRPr lang="en-US"/>
        </a:p>
      </dgm:t>
    </dgm:pt>
    <dgm:pt modelId="{7CF413E4-F034-4874-8D9D-A74347B41DFC}">
      <dgm:prSet phldrT="[Text]"/>
      <dgm:spPr>
        <a:solidFill>
          <a:srgbClr val="0187CC"/>
        </a:solidFill>
      </dgm:spPr>
      <dgm:t>
        <a:bodyPr/>
        <a:lstStyle/>
        <a:p>
          <a:r>
            <a:rPr lang="en-US" dirty="0"/>
            <a:t>Mask R-CNN</a:t>
          </a:r>
        </a:p>
      </dgm:t>
    </dgm:pt>
    <dgm:pt modelId="{09B7986B-E253-4994-9F39-77787DF69226}" type="parTrans" cxnId="{AA2980B9-FF2D-40E7-89CA-D183A03BC670}">
      <dgm:prSet/>
      <dgm:spPr/>
      <dgm:t>
        <a:bodyPr/>
        <a:lstStyle/>
        <a:p>
          <a:endParaRPr lang="en-US"/>
        </a:p>
      </dgm:t>
    </dgm:pt>
    <dgm:pt modelId="{01EF7677-EBCB-4AC2-9CE0-EFF8C4CE601E}" type="sibTrans" cxnId="{AA2980B9-FF2D-40E7-89CA-D183A03BC670}">
      <dgm:prSet/>
      <dgm:spPr/>
      <dgm:t>
        <a:bodyPr/>
        <a:lstStyle/>
        <a:p>
          <a:endParaRPr lang="en-US"/>
        </a:p>
      </dgm:t>
    </dgm:pt>
    <dgm:pt modelId="{0A15B4F0-4DFA-455C-913C-D120583D3856}">
      <dgm:prSet phldrT="[Text]"/>
      <dgm:spPr>
        <a:solidFill>
          <a:srgbClr val="0187CC"/>
        </a:solidFill>
      </dgm:spPr>
      <dgm:t>
        <a:bodyPr/>
        <a:lstStyle/>
        <a:p>
          <a:r>
            <a:rPr lang="en-US" dirty="0"/>
            <a:t>CNN Classifier</a:t>
          </a:r>
        </a:p>
      </dgm:t>
    </dgm:pt>
    <dgm:pt modelId="{B28E54D9-8196-42AB-84CB-075E9FBFCC2E}" type="parTrans" cxnId="{0C661B02-9B7D-4E02-90F7-616E3373FBD1}">
      <dgm:prSet/>
      <dgm:spPr/>
      <dgm:t>
        <a:bodyPr/>
        <a:lstStyle/>
        <a:p>
          <a:endParaRPr lang="en-US"/>
        </a:p>
      </dgm:t>
    </dgm:pt>
    <dgm:pt modelId="{492381C3-29B0-48FF-BDBE-A210F8773DC3}" type="sibTrans" cxnId="{0C661B02-9B7D-4E02-90F7-616E3373FBD1}">
      <dgm:prSet/>
      <dgm:spPr/>
      <dgm:t>
        <a:bodyPr/>
        <a:lstStyle/>
        <a:p>
          <a:endParaRPr lang="en-US"/>
        </a:p>
      </dgm:t>
    </dgm:pt>
    <dgm:pt modelId="{A243187F-BD6C-4615-AA1C-0EF93D6E57D8}">
      <dgm:prSet phldrT="[Text]"/>
      <dgm:spPr>
        <a:solidFill>
          <a:srgbClr val="0187CC"/>
        </a:solidFill>
      </dgm:spPr>
      <dgm:t>
        <a:bodyPr/>
        <a:lstStyle/>
        <a:p>
          <a:r>
            <a:rPr lang="en-US" dirty="0"/>
            <a:t>Kalman</a:t>
          </a:r>
        </a:p>
      </dgm:t>
    </dgm:pt>
    <dgm:pt modelId="{F2373C54-1E9B-44F7-8414-2970DC726ED2}" type="parTrans" cxnId="{5141F45A-7C53-48E9-A2C2-6BC86C237010}">
      <dgm:prSet/>
      <dgm:spPr/>
      <dgm:t>
        <a:bodyPr/>
        <a:lstStyle/>
        <a:p>
          <a:endParaRPr lang="en-US"/>
        </a:p>
      </dgm:t>
    </dgm:pt>
    <dgm:pt modelId="{40251C3F-C19F-467B-9427-21B612094849}" type="sibTrans" cxnId="{5141F45A-7C53-48E9-A2C2-6BC86C237010}">
      <dgm:prSet/>
      <dgm:spPr/>
      <dgm:t>
        <a:bodyPr/>
        <a:lstStyle/>
        <a:p>
          <a:endParaRPr lang="en-US"/>
        </a:p>
      </dgm:t>
    </dgm:pt>
    <dgm:pt modelId="{25E37E47-9269-4F5E-A6B4-17A6A436012D}" type="pres">
      <dgm:prSet presAssocID="{A34B737E-E402-4591-8DBD-D36AB590244F}" presName="Name0" presStyleCnt="0">
        <dgm:presLayoutVars>
          <dgm:dir/>
          <dgm:resizeHandles val="exact"/>
        </dgm:presLayoutVars>
      </dgm:prSet>
      <dgm:spPr/>
    </dgm:pt>
    <dgm:pt modelId="{5BC05286-BCF9-4ACE-92EC-B77E74D13568}" type="pres">
      <dgm:prSet presAssocID="{8F0C418F-EC8C-4006-A48A-E063E49D4B0B}" presName="node" presStyleLbl="node1" presStyleIdx="0" presStyleCnt="4">
        <dgm:presLayoutVars>
          <dgm:bulletEnabled val="1"/>
        </dgm:presLayoutVars>
      </dgm:prSet>
      <dgm:spPr/>
    </dgm:pt>
    <dgm:pt modelId="{F925FDE3-E423-4BE3-A32C-83C58ADE06B4}" type="pres">
      <dgm:prSet presAssocID="{725F6C9D-CEEA-4D89-8E91-81751154CEC4}" presName="sibTrans" presStyleLbl="sibTrans1D1" presStyleIdx="0" presStyleCnt="3"/>
      <dgm:spPr/>
    </dgm:pt>
    <dgm:pt modelId="{E4042C7F-4D4F-459D-80B2-0663B6D78521}" type="pres">
      <dgm:prSet presAssocID="{725F6C9D-CEEA-4D89-8E91-81751154CEC4}" presName="connectorText" presStyleLbl="sibTrans1D1" presStyleIdx="0" presStyleCnt="3"/>
      <dgm:spPr/>
    </dgm:pt>
    <dgm:pt modelId="{30DC516A-588A-4078-B812-72F3CDE69B9D}" type="pres">
      <dgm:prSet presAssocID="{7CF413E4-F034-4874-8D9D-A74347B41DFC}" presName="node" presStyleLbl="node1" presStyleIdx="1" presStyleCnt="4">
        <dgm:presLayoutVars>
          <dgm:bulletEnabled val="1"/>
        </dgm:presLayoutVars>
      </dgm:prSet>
      <dgm:spPr/>
    </dgm:pt>
    <dgm:pt modelId="{561DBB30-8B2C-4F80-B0F3-91720AAC6613}" type="pres">
      <dgm:prSet presAssocID="{01EF7677-EBCB-4AC2-9CE0-EFF8C4CE601E}" presName="sibTrans" presStyleLbl="sibTrans1D1" presStyleIdx="1" presStyleCnt="3"/>
      <dgm:spPr/>
    </dgm:pt>
    <dgm:pt modelId="{9F393D25-207A-4CE9-8041-D6A7C99AEBED}" type="pres">
      <dgm:prSet presAssocID="{01EF7677-EBCB-4AC2-9CE0-EFF8C4CE601E}" presName="connectorText" presStyleLbl="sibTrans1D1" presStyleIdx="1" presStyleCnt="3"/>
      <dgm:spPr/>
    </dgm:pt>
    <dgm:pt modelId="{E188DAEB-98A7-4FBF-9FD8-98046D00901F}" type="pres">
      <dgm:prSet presAssocID="{0A15B4F0-4DFA-455C-913C-D120583D3856}" presName="node" presStyleLbl="node1" presStyleIdx="2" presStyleCnt="4">
        <dgm:presLayoutVars>
          <dgm:bulletEnabled val="1"/>
        </dgm:presLayoutVars>
      </dgm:prSet>
      <dgm:spPr/>
    </dgm:pt>
    <dgm:pt modelId="{52947E2F-65F6-4A21-8457-FAEF908B3EE0}" type="pres">
      <dgm:prSet presAssocID="{492381C3-29B0-48FF-BDBE-A210F8773DC3}" presName="sibTrans" presStyleLbl="sibTrans1D1" presStyleIdx="2" presStyleCnt="3"/>
      <dgm:spPr/>
    </dgm:pt>
    <dgm:pt modelId="{53D24D77-2414-415E-AFA8-73AAEE67F451}" type="pres">
      <dgm:prSet presAssocID="{492381C3-29B0-48FF-BDBE-A210F8773DC3}" presName="connectorText" presStyleLbl="sibTrans1D1" presStyleIdx="2" presStyleCnt="3"/>
      <dgm:spPr/>
    </dgm:pt>
    <dgm:pt modelId="{C6F9617C-CED6-478A-BE1C-BB17A9C80CF5}" type="pres">
      <dgm:prSet presAssocID="{A243187F-BD6C-4615-AA1C-0EF93D6E57D8}" presName="node" presStyleLbl="node1" presStyleIdx="3" presStyleCnt="4">
        <dgm:presLayoutVars>
          <dgm:bulletEnabled val="1"/>
        </dgm:presLayoutVars>
      </dgm:prSet>
      <dgm:spPr/>
    </dgm:pt>
  </dgm:ptLst>
  <dgm:cxnLst>
    <dgm:cxn modelId="{0C661B02-9B7D-4E02-90F7-616E3373FBD1}" srcId="{A34B737E-E402-4591-8DBD-D36AB590244F}" destId="{0A15B4F0-4DFA-455C-913C-D120583D3856}" srcOrd="2" destOrd="0" parTransId="{B28E54D9-8196-42AB-84CB-075E9FBFCC2E}" sibTransId="{492381C3-29B0-48FF-BDBE-A210F8773DC3}"/>
    <dgm:cxn modelId="{21665C09-CA06-4417-A5A4-92771E193C6F}" type="presOf" srcId="{492381C3-29B0-48FF-BDBE-A210F8773DC3}" destId="{52947E2F-65F6-4A21-8457-FAEF908B3EE0}" srcOrd="0" destOrd="0" presId="urn:microsoft.com/office/officeart/2005/8/layout/bProcess3"/>
    <dgm:cxn modelId="{64343421-8E09-43A3-8BE9-DF1CDFE37EDF}" srcId="{A34B737E-E402-4591-8DBD-D36AB590244F}" destId="{8F0C418F-EC8C-4006-A48A-E063E49D4B0B}" srcOrd="0" destOrd="0" parTransId="{34720B74-4E26-4872-98B0-E663C01C76F4}" sibTransId="{725F6C9D-CEEA-4D89-8E91-81751154CEC4}"/>
    <dgm:cxn modelId="{F6868135-C84B-4BF1-A52E-F12DA8D8AA5D}" type="presOf" srcId="{A34B737E-E402-4591-8DBD-D36AB590244F}" destId="{25E37E47-9269-4F5E-A6B4-17A6A436012D}" srcOrd="0" destOrd="0" presId="urn:microsoft.com/office/officeart/2005/8/layout/bProcess3"/>
    <dgm:cxn modelId="{249B2C5E-A9F1-4CD0-9E21-666F48D3D56F}" type="presOf" srcId="{8F0C418F-EC8C-4006-A48A-E063E49D4B0B}" destId="{5BC05286-BCF9-4ACE-92EC-B77E74D13568}" srcOrd="0" destOrd="0" presId="urn:microsoft.com/office/officeart/2005/8/layout/bProcess3"/>
    <dgm:cxn modelId="{7AC5B54E-DC6A-4BC3-B1E0-BE32642EF8E7}" type="presOf" srcId="{725F6C9D-CEEA-4D89-8E91-81751154CEC4}" destId="{F925FDE3-E423-4BE3-A32C-83C58ADE06B4}" srcOrd="0" destOrd="0" presId="urn:microsoft.com/office/officeart/2005/8/layout/bProcess3"/>
    <dgm:cxn modelId="{149F6058-C183-41E5-BC17-87128F0656F4}" type="presOf" srcId="{0A15B4F0-4DFA-455C-913C-D120583D3856}" destId="{E188DAEB-98A7-4FBF-9FD8-98046D00901F}" srcOrd="0" destOrd="0" presId="urn:microsoft.com/office/officeart/2005/8/layout/bProcess3"/>
    <dgm:cxn modelId="{5141F45A-7C53-48E9-A2C2-6BC86C237010}" srcId="{A34B737E-E402-4591-8DBD-D36AB590244F}" destId="{A243187F-BD6C-4615-AA1C-0EF93D6E57D8}" srcOrd="3" destOrd="0" parTransId="{F2373C54-1E9B-44F7-8414-2970DC726ED2}" sibTransId="{40251C3F-C19F-467B-9427-21B612094849}"/>
    <dgm:cxn modelId="{3D97078D-7CCD-4641-8660-F7202EE36C03}" type="presOf" srcId="{01EF7677-EBCB-4AC2-9CE0-EFF8C4CE601E}" destId="{561DBB30-8B2C-4F80-B0F3-91720AAC6613}" srcOrd="0" destOrd="0" presId="urn:microsoft.com/office/officeart/2005/8/layout/bProcess3"/>
    <dgm:cxn modelId="{A48E7C9C-2DE1-4DD1-A1D3-1F41EECE7634}" type="presOf" srcId="{A243187F-BD6C-4615-AA1C-0EF93D6E57D8}" destId="{C6F9617C-CED6-478A-BE1C-BB17A9C80CF5}" srcOrd="0" destOrd="0" presId="urn:microsoft.com/office/officeart/2005/8/layout/bProcess3"/>
    <dgm:cxn modelId="{AA2980B9-FF2D-40E7-89CA-D183A03BC670}" srcId="{A34B737E-E402-4591-8DBD-D36AB590244F}" destId="{7CF413E4-F034-4874-8D9D-A74347B41DFC}" srcOrd="1" destOrd="0" parTransId="{09B7986B-E253-4994-9F39-77787DF69226}" sibTransId="{01EF7677-EBCB-4AC2-9CE0-EFF8C4CE601E}"/>
    <dgm:cxn modelId="{59B0DED2-23D7-4BC4-9134-54119FF64AF9}" type="presOf" srcId="{7CF413E4-F034-4874-8D9D-A74347B41DFC}" destId="{30DC516A-588A-4078-B812-72F3CDE69B9D}" srcOrd="0" destOrd="0" presId="urn:microsoft.com/office/officeart/2005/8/layout/bProcess3"/>
    <dgm:cxn modelId="{9591F9E5-F992-4E88-B0BF-2A675410246A}" type="presOf" srcId="{492381C3-29B0-48FF-BDBE-A210F8773DC3}" destId="{53D24D77-2414-415E-AFA8-73AAEE67F451}" srcOrd="1" destOrd="0" presId="urn:microsoft.com/office/officeart/2005/8/layout/bProcess3"/>
    <dgm:cxn modelId="{9765B1EA-C90C-4527-93E3-3A965EA0896F}" type="presOf" srcId="{725F6C9D-CEEA-4D89-8E91-81751154CEC4}" destId="{E4042C7F-4D4F-459D-80B2-0663B6D78521}" srcOrd="1" destOrd="0" presId="urn:microsoft.com/office/officeart/2005/8/layout/bProcess3"/>
    <dgm:cxn modelId="{C840BCF9-0C95-439E-B816-E0FBF112AA8C}" type="presOf" srcId="{01EF7677-EBCB-4AC2-9CE0-EFF8C4CE601E}" destId="{9F393D25-207A-4CE9-8041-D6A7C99AEBED}" srcOrd="1" destOrd="0" presId="urn:microsoft.com/office/officeart/2005/8/layout/bProcess3"/>
    <dgm:cxn modelId="{A187137F-5B4B-48EC-879F-685C54238760}" type="presParOf" srcId="{25E37E47-9269-4F5E-A6B4-17A6A436012D}" destId="{5BC05286-BCF9-4ACE-92EC-B77E74D13568}" srcOrd="0" destOrd="0" presId="urn:microsoft.com/office/officeart/2005/8/layout/bProcess3"/>
    <dgm:cxn modelId="{2C354AB9-3BD7-40C9-97DA-BF7DCED63C5F}" type="presParOf" srcId="{25E37E47-9269-4F5E-A6B4-17A6A436012D}" destId="{F925FDE3-E423-4BE3-A32C-83C58ADE06B4}" srcOrd="1" destOrd="0" presId="urn:microsoft.com/office/officeart/2005/8/layout/bProcess3"/>
    <dgm:cxn modelId="{A06966BE-1E05-42AC-9D8D-4B08D09110DB}" type="presParOf" srcId="{F925FDE3-E423-4BE3-A32C-83C58ADE06B4}" destId="{E4042C7F-4D4F-459D-80B2-0663B6D78521}" srcOrd="0" destOrd="0" presId="urn:microsoft.com/office/officeart/2005/8/layout/bProcess3"/>
    <dgm:cxn modelId="{4F8619E8-5FC6-4048-9411-F2635FB83059}" type="presParOf" srcId="{25E37E47-9269-4F5E-A6B4-17A6A436012D}" destId="{30DC516A-588A-4078-B812-72F3CDE69B9D}" srcOrd="2" destOrd="0" presId="urn:microsoft.com/office/officeart/2005/8/layout/bProcess3"/>
    <dgm:cxn modelId="{FF21F904-549B-414F-9391-ECC185FA9C41}" type="presParOf" srcId="{25E37E47-9269-4F5E-A6B4-17A6A436012D}" destId="{561DBB30-8B2C-4F80-B0F3-91720AAC6613}" srcOrd="3" destOrd="0" presId="urn:microsoft.com/office/officeart/2005/8/layout/bProcess3"/>
    <dgm:cxn modelId="{624C518A-87CA-4CD0-873F-8816B1CB0537}" type="presParOf" srcId="{561DBB30-8B2C-4F80-B0F3-91720AAC6613}" destId="{9F393D25-207A-4CE9-8041-D6A7C99AEBED}" srcOrd="0" destOrd="0" presId="urn:microsoft.com/office/officeart/2005/8/layout/bProcess3"/>
    <dgm:cxn modelId="{3B769DC4-F3EE-4E34-96B9-0380B21E3EAD}" type="presParOf" srcId="{25E37E47-9269-4F5E-A6B4-17A6A436012D}" destId="{E188DAEB-98A7-4FBF-9FD8-98046D00901F}" srcOrd="4" destOrd="0" presId="urn:microsoft.com/office/officeart/2005/8/layout/bProcess3"/>
    <dgm:cxn modelId="{8D432ED4-9623-47DC-B71F-95A8F57552B8}" type="presParOf" srcId="{25E37E47-9269-4F5E-A6B4-17A6A436012D}" destId="{52947E2F-65F6-4A21-8457-FAEF908B3EE0}" srcOrd="5" destOrd="0" presId="urn:microsoft.com/office/officeart/2005/8/layout/bProcess3"/>
    <dgm:cxn modelId="{F832432F-1E65-4128-93F7-13D65D04429C}" type="presParOf" srcId="{52947E2F-65F6-4A21-8457-FAEF908B3EE0}" destId="{53D24D77-2414-415E-AFA8-73AAEE67F451}" srcOrd="0" destOrd="0" presId="urn:microsoft.com/office/officeart/2005/8/layout/bProcess3"/>
    <dgm:cxn modelId="{B77B365C-424F-4A47-B742-3383456D3272}" type="presParOf" srcId="{25E37E47-9269-4F5E-A6B4-17A6A436012D}" destId="{C6F9617C-CED6-478A-BE1C-BB17A9C80CF5}" srcOrd="6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25FDE3-E423-4BE3-A32C-83C58ADE06B4}">
      <dsp:nvSpPr>
        <dsp:cNvPr id="0" name=""/>
        <dsp:cNvSpPr/>
      </dsp:nvSpPr>
      <dsp:spPr>
        <a:xfrm>
          <a:off x="1902351" y="911193"/>
          <a:ext cx="40694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06946" y="45720"/>
              </a:lnTo>
            </a:path>
          </a:pathLst>
        </a:custGeom>
        <a:noFill/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094886" y="954725"/>
        <a:ext cx="21877" cy="4375"/>
      </dsp:txXfrm>
    </dsp:sp>
    <dsp:sp modelId="{5BC05286-BCF9-4ACE-92EC-B77E74D13568}">
      <dsp:nvSpPr>
        <dsp:cNvPr id="0" name=""/>
        <dsp:cNvSpPr/>
      </dsp:nvSpPr>
      <dsp:spPr>
        <a:xfrm>
          <a:off x="1775" y="386200"/>
          <a:ext cx="1902375" cy="1141425"/>
        </a:xfrm>
        <a:prstGeom prst="rect">
          <a:avLst/>
        </a:prstGeom>
        <a:solidFill>
          <a:srgbClr val="0187CC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Image</a:t>
          </a:r>
        </a:p>
      </dsp:txBody>
      <dsp:txXfrm>
        <a:off x="1775" y="386200"/>
        <a:ext cx="1902375" cy="1141425"/>
      </dsp:txXfrm>
    </dsp:sp>
    <dsp:sp modelId="{561DBB30-8B2C-4F80-B0F3-91720AAC6613}">
      <dsp:nvSpPr>
        <dsp:cNvPr id="0" name=""/>
        <dsp:cNvSpPr/>
      </dsp:nvSpPr>
      <dsp:spPr>
        <a:xfrm>
          <a:off x="4242273" y="911193"/>
          <a:ext cx="40694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06946" y="45720"/>
              </a:lnTo>
            </a:path>
          </a:pathLst>
        </a:custGeom>
        <a:noFill/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434808" y="954725"/>
        <a:ext cx="21877" cy="4375"/>
      </dsp:txXfrm>
    </dsp:sp>
    <dsp:sp modelId="{30DC516A-588A-4078-B812-72F3CDE69B9D}">
      <dsp:nvSpPr>
        <dsp:cNvPr id="0" name=""/>
        <dsp:cNvSpPr/>
      </dsp:nvSpPr>
      <dsp:spPr>
        <a:xfrm>
          <a:off x="2341698" y="386200"/>
          <a:ext cx="1902375" cy="1141425"/>
        </a:xfrm>
        <a:prstGeom prst="rect">
          <a:avLst/>
        </a:prstGeom>
        <a:solidFill>
          <a:srgbClr val="0187CC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Mask R-CNN</a:t>
          </a:r>
        </a:p>
      </dsp:txBody>
      <dsp:txXfrm>
        <a:off x="2341698" y="386200"/>
        <a:ext cx="1902375" cy="1141425"/>
      </dsp:txXfrm>
    </dsp:sp>
    <dsp:sp modelId="{52947E2F-65F6-4A21-8457-FAEF908B3EE0}">
      <dsp:nvSpPr>
        <dsp:cNvPr id="0" name=""/>
        <dsp:cNvSpPr/>
      </dsp:nvSpPr>
      <dsp:spPr>
        <a:xfrm>
          <a:off x="6582195" y="911193"/>
          <a:ext cx="40694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06946" y="45720"/>
              </a:lnTo>
            </a:path>
          </a:pathLst>
        </a:custGeom>
        <a:noFill/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774730" y="954725"/>
        <a:ext cx="21877" cy="4375"/>
      </dsp:txXfrm>
    </dsp:sp>
    <dsp:sp modelId="{E188DAEB-98A7-4FBF-9FD8-98046D00901F}">
      <dsp:nvSpPr>
        <dsp:cNvPr id="0" name=""/>
        <dsp:cNvSpPr/>
      </dsp:nvSpPr>
      <dsp:spPr>
        <a:xfrm>
          <a:off x="4681620" y="386200"/>
          <a:ext cx="1902375" cy="1141425"/>
        </a:xfrm>
        <a:prstGeom prst="rect">
          <a:avLst/>
        </a:prstGeom>
        <a:solidFill>
          <a:srgbClr val="0187CC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CNN Classifier</a:t>
          </a:r>
        </a:p>
      </dsp:txBody>
      <dsp:txXfrm>
        <a:off x="4681620" y="386200"/>
        <a:ext cx="1902375" cy="1141425"/>
      </dsp:txXfrm>
    </dsp:sp>
    <dsp:sp modelId="{C6F9617C-CED6-478A-BE1C-BB17A9C80CF5}">
      <dsp:nvSpPr>
        <dsp:cNvPr id="0" name=""/>
        <dsp:cNvSpPr/>
      </dsp:nvSpPr>
      <dsp:spPr>
        <a:xfrm>
          <a:off x="7021542" y="386200"/>
          <a:ext cx="1902375" cy="1141425"/>
        </a:xfrm>
        <a:prstGeom prst="rect">
          <a:avLst/>
        </a:prstGeom>
        <a:solidFill>
          <a:srgbClr val="0187CC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Kalman</a:t>
          </a:r>
        </a:p>
      </dsp:txBody>
      <dsp:txXfrm>
        <a:off x="7021542" y="386200"/>
        <a:ext cx="1902375" cy="11414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388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>
            <a:lvl1pPr algn="l" defTabSz="955675">
              <a:defRPr sz="1300"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38613" y="0"/>
            <a:ext cx="31638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>
            <a:lvl1pPr algn="r" defTabSz="955675">
              <a:defRPr sz="1300"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09075"/>
            <a:ext cx="316388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b" anchorCtr="0" compatLnSpc="1">
            <a:prstTxWarp prst="textNoShape">
              <a:avLst/>
            </a:prstTxWarp>
          </a:bodyPr>
          <a:lstStyle>
            <a:lvl1pPr algn="l" defTabSz="955675">
              <a:defRPr sz="1300"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38613" y="9109075"/>
            <a:ext cx="31638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b" anchorCtr="0" compatLnSpc="1">
            <a:prstTxWarp prst="textNoShape">
              <a:avLst/>
            </a:prstTxWarp>
          </a:bodyPr>
          <a:lstStyle>
            <a:lvl1pPr algn="r" defTabSz="955675">
              <a:defRPr sz="1300"/>
            </a:lvl1pPr>
          </a:lstStyle>
          <a:p>
            <a:fld id="{3C251C5B-2413-49AF-878E-346224ED81B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8767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388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>
            <a:lvl1pPr algn="l" defTabSz="955675">
              <a:defRPr sz="1300"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38613" y="0"/>
            <a:ext cx="31638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>
            <a:lvl1pPr algn="r" defTabSz="955675">
              <a:defRPr sz="1300"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5613" y="719138"/>
            <a:ext cx="6391275" cy="3595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3138" y="4554538"/>
            <a:ext cx="5356225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73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09075"/>
            <a:ext cx="316388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b" anchorCtr="0" compatLnSpc="1">
            <a:prstTxWarp prst="textNoShape">
              <a:avLst/>
            </a:prstTxWarp>
          </a:bodyPr>
          <a:lstStyle>
            <a:lvl1pPr algn="l" defTabSz="955675">
              <a:defRPr sz="1300"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38613" y="9109075"/>
            <a:ext cx="31638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b" anchorCtr="0" compatLnSpc="1">
            <a:prstTxWarp prst="textNoShape">
              <a:avLst/>
            </a:prstTxWarp>
          </a:bodyPr>
          <a:lstStyle>
            <a:lvl1pPr algn="r" defTabSz="955675">
              <a:defRPr sz="1300"/>
            </a:lvl1pPr>
          </a:lstStyle>
          <a:p>
            <a:fld id="{6653CE95-F5CB-483A-9B02-1D2576EA168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0371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13401D-7A41-4710-97B0-05C9D2CF1C69}" type="slidenum">
              <a:rPr lang="en-US"/>
              <a:pPr/>
              <a:t>1</a:t>
            </a:fld>
            <a:endParaRPr lang="en-US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97922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53CE95-F5CB-483A-9B02-1D2576EA168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677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39D17-D613-4FF9-B83F-D7E61FAB802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938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764CC28-7C81-4F68-BC75-A20671960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33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0658E1A-83A6-4D43-8BAC-8CC650DFB1F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33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F42015-0FC7-4B0E-8D2B-76EADF48D95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9E8C48-CEA1-40D7-918C-CBF5F81BA8C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33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914400"/>
            <a:ext cx="53848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3848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199CED-6919-4E7D-A690-AD3E6D16DAA7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956BF8-FFF3-4911-B918-FF080B8BD18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4111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9200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58962"/>
            <a:ext cx="5386917" cy="41608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19200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858962"/>
            <a:ext cx="5389033" cy="41608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ABF8B5-A29F-4527-8EF2-13DD397BE68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92D923EA-ABD6-D9E1-0232-9D3269B7E9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657600" y="6400800"/>
            <a:ext cx="48768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33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0FA3E2-4CB8-43B1-9AF4-23FEB8A0CB9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21A504-53A7-23C9-529A-B3C0862B2F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657600" y="6400800"/>
            <a:ext cx="48768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24FCD2-9C05-4241-882C-3D134303B4E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80190D3-EFDF-0F6E-3929-98722B9A9A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657600" y="6400800"/>
            <a:ext cx="48768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914400"/>
            <a:ext cx="4011084" cy="5207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914400"/>
            <a:ext cx="6815667" cy="52117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40803C-64EA-4536-A101-47E17B86F67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FB25FD5-3767-7224-BCE7-AD65822549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657600" y="6400800"/>
            <a:ext cx="48768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914399"/>
            <a:ext cx="7315200" cy="3813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CCA9B2-5165-4ADC-9763-7293ADD3F29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1DE3015-D9A1-BD07-2F15-45C6981979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657600" y="6400800"/>
            <a:ext cx="48768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90500"/>
            <a:ext cx="1097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52" name="Text Box 28"/>
          <p:cNvSpPr txBox="1">
            <a:spLocks noChangeArrowheads="1"/>
          </p:cNvSpPr>
          <p:nvPr userDrawn="1"/>
        </p:nvSpPr>
        <p:spPr bwMode="auto">
          <a:xfrm>
            <a:off x="899163" y="685800"/>
            <a:ext cx="10393680" cy="762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8627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spcBef>
                <a:spcPct val="50000"/>
              </a:spcBef>
              <a:tabLst>
                <a:tab pos="4459288" algn="ctr"/>
              </a:tabLst>
              <a:defRPr/>
            </a:pPr>
            <a:endParaRPr lang="en-US" sz="2800">
              <a:solidFill>
                <a:schemeClr val="bg1"/>
              </a:solidFill>
              <a:latin typeface="Arial" charset="0"/>
              <a:ea typeface="+mn-ea"/>
            </a:endParaRP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914400"/>
            <a:ext cx="109728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en-US" sz="2000">
                <a:solidFill>
                  <a:schemeClr val="bg1"/>
                </a:solidFill>
                <a:latin typeface="Arial" charset="0"/>
                <a:ea typeface="+mn-ea"/>
              </a:rPr>
              <a:t>	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400800"/>
            <a:ext cx="4876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rgbClr val="333399"/>
                </a:solidFill>
                <a:latin typeface="Arial" pitchFamily="34" charset="0"/>
              </a:defRPr>
            </a:lvl1pPr>
          </a:lstStyle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042400" y="64008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 b="0">
                <a:solidFill>
                  <a:srgbClr val="333399"/>
                </a:solidFill>
                <a:latin typeface="Arial" pitchFamily="34" charset="0"/>
              </a:defRPr>
            </a:lvl1pPr>
          </a:lstStyle>
          <a:p>
            <a:fld id="{A937B6BC-EA0C-470E-B991-7E852790E29C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B6B5A49-D4D6-2B87-693D-2F74F7E52D6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250930" y="0"/>
            <a:ext cx="914400" cy="914400"/>
          </a:xfrm>
          <a:prstGeom prst="rect">
            <a:avLst/>
          </a:prstGeom>
        </p:spPr>
      </p:pic>
      <p:pic>
        <p:nvPicPr>
          <p:cNvPr id="5" name="Picture 4" descr="Logo&#10;&#10;AI-generated content may be incorrect.">
            <a:extLst>
              <a:ext uri="{FF2B5EF4-FFF2-40B4-BE49-F238E27FC236}">
                <a16:creationId xmlns:a16="http://schemas.microsoft.com/office/drawing/2014/main" id="{3B79BF85-79B4-B2F6-E39F-842F59488EA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5" y="37024"/>
            <a:ext cx="858065" cy="75479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2"/>
          </a:solidFill>
          <a:latin typeface="+mn-lt"/>
          <a:ea typeface="ＭＳ Ｐゴシック" charset="0"/>
          <a:cs typeface="+mn-cs"/>
        </a:defRPr>
      </a:lvl1pPr>
      <a:lvl2pPr marL="742950" marR="0" indent="-28575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–"/>
        <a:tabLst/>
        <a:defRPr sz="20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2514/1.B36533" TargetMode="External"/><Relationship Id="rId7" Type="http://schemas.microsoft.com/office/2007/relationships/hdphoto" Target="../media/hdphoto1.wdp"/><Relationship Id="rId2" Type="http://schemas.openxmlformats.org/officeDocument/2006/relationships/hyperlink" Target="https://doi.org/10.13182/T123-33578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hyperlink" Target="https://doi.org/doi.org/10.13182/NETS25-47460" TargetMode="External"/><Relationship Id="rId4" Type="http://schemas.openxmlformats.org/officeDocument/2006/relationships/hyperlink" Target="https://doi.org/10.3390/met11040664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4"/><Relationship Id="rId7" Type="http://schemas.openxmlformats.org/officeDocument/2006/relationships/image" Target="../media/image2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Relationship Id="rId9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microsoft.com/office/2007/relationships/hdphoto" Target="../media/hdphoto1.wdp"/><Relationship Id="rId5" Type="http://schemas.openxmlformats.org/officeDocument/2006/relationships/image" Target="../media/image33.png"/><Relationship Id="rId10" Type="http://schemas.openxmlformats.org/officeDocument/2006/relationships/image" Target="../media/image7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17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>
            <a:extLst>
              <a:ext uri="{FF2B5EF4-FFF2-40B4-BE49-F238E27FC236}">
                <a16:creationId xmlns:a16="http://schemas.microsoft.com/office/drawing/2014/main" id="{77FB7A43-19F9-69F8-EAE7-F9492C4DDE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5606" y="3443789"/>
            <a:ext cx="507151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ctr">
            <a:spAutoFit/>
          </a:bodyPr>
          <a:lstStyle/>
          <a:p>
            <a:pPr algn="l" eaLnBrk="1" hangingPunct="1"/>
            <a:r>
              <a:rPr lang="en-US" sz="1800" b="0" dirty="0">
                <a:latin typeface="Arial"/>
                <a:ea typeface="ＭＳ Ｐゴシック"/>
                <a:cs typeface="Arial"/>
              </a:rPr>
              <a:t>Timothy Blackman, Doctoral Candidate.</a:t>
            </a:r>
          </a:p>
          <a:p>
            <a:pPr algn="l" eaLnBrk="1" hangingPunct="1"/>
            <a:r>
              <a:rPr lang="en-US" sz="1800" b="0" dirty="0">
                <a:latin typeface="Arial"/>
                <a:ea typeface="ＭＳ Ｐゴシック"/>
                <a:cs typeface="Arial"/>
              </a:rPr>
              <a:t>Robert A. Frederick, Jr., PhD.</a:t>
            </a:r>
          </a:p>
          <a:p>
            <a:pPr algn="l" eaLnBrk="1" hangingPunct="1">
              <a:spcBef>
                <a:spcPts val="1200"/>
              </a:spcBef>
            </a:pPr>
            <a:r>
              <a:rPr lang="en-US" sz="1800" b="0" dirty="0">
                <a:latin typeface="Arial"/>
                <a:ea typeface="ＭＳ Ｐゴシック"/>
                <a:cs typeface="Arial"/>
              </a:rPr>
              <a:t>The University of Alabama in Huntsville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1BA37E1-8474-56AD-C62B-52A0E0B0D3E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390525" y="3091228"/>
            <a:ext cx="5635871" cy="3757247"/>
          </a:xfrm>
          <a:prstGeom prst="rect">
            <a:avLst/>
          </a:prstGeom>
        </p:spPr>
      </p:pic>
      <p:sp>
        <p:nvSpPr>
          <p:cNvPr id="13314" name="Rectangle 10"/>
          <p:cNvSpPr>
            <a:spLocks noGrp="1" noChangeArrowheads="1"/>
          </p:cNvSpPr>
          <p:nvPr>
            <p:ph type="title"/>
          </p:nvPr>
        </p:nvSpPr>
        <p:spPr>
          <a:xfrm>
            <a:off x="954879" y="1587032"/>
            <a:ext cx="10282242" cy="946618"/>
          </a:xfrm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FF4605"/>
                </a:solidFill>
                <a:ea typeface="ＭＳ Ｐゴシック" charset="-128"/>
              </a:rPr>
              <a:t>Injector Experiment Simulation and Experiment Design for Centrifugal Nuclear Thermal Rocket Engine</a:t>
            </a:r>
            <a:endParaRPr lang="en-US" b="0" dirty="0">
              <a:solidFill>
                <a:srgbClr val="FF4605"/>
              </a:solidFill>
              <a:ea typeface="ＭＳ Ｐゴシック" charset="-128"/>
            </a:endParaRPr>
          </a:p>
        </p:txBody>
      </p:sp>
      <p:sp>
        <p:nvSpPr>
          <p:cNvPr id="13315" name="Rectangle 11"/>
          <p:cNvSpPr>
            <a:spLocks noChangeArrowheads="1"/>
          </p:cNvSpPr>
          <p:nvPr/>
        </p:nvSpPr>
        <p:spPr bwMode="auto">
          <a:xfrm>
            <a:off x="6165606" y="4876800"/>
            <a:ext cx="5071515" cy="127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pPr algn="l" eaLnBrk="1" hangingPunct="1"/>
            <a:r>
              <a:rPr lang="en-US" sz="1800">
                <a:solidFill>
                  <a:schemeClr val="accent2"/>
                </a:solidFill>
                <a:latin typeface="Arial"/>
                <a:ea typeface="ＭＳ Ｐゴシック"/>
                <a:cs typeface="Arial"/>
              </a:rPr>
              <a:t>Thermal &amp; Fluids Analysis Workshop 2025</a:t>
            </a:r>
          </a:p>
          <a:p>
            <a:pPr algn="l" eaLnBrk="1" hangingPunct="1"/>
            <a:r>
              <a:rPr lang="en-US" sz="1800">
                <a:solidFill>
                  <a:schemeClr val="accent2"/>
                </a:solidFill>
                <a:latin typeface="Arial"/>
                <a:ea typeface="ＭＳ Ｐゴシック"/>
                <a:cs typeface="Arial"/>
              </a:rPr>
              <a:t>NASA Ames Research Center</a:t>
            </a:r>
            <a:endParaRPr lang="en-US" sz="1800" b="0">
              <a:solidFill>
                <a:schemeClr val="accent2"/>
              </a:solidFill>
              <a:latin typeface="Arial" pitchFamily="34" charset="0"/>
            </a:endParaRPr>
          </a:p>
          <a:p>
            <a:pPr algn="l" eaLnBrk="1" hangingPunct="1">
              <a:spcBef>
                <a:spcPts val="600"/>
              </a:spcBef>
            </a:pPr>
            <a:r>
              <a:rPr lang="en-US" sz="1800" b="0">
                <a:solidFill>
                  <a:schemeClr val="accent2"/>
                </a:solidFill>
                <a:latin typeface="Arial"/>
                <a:ea typeface="ＭＳ Ｐゴシック"/>
                <a:cs typeface="Arial"/>
              </a:rPr>
              <a:t>San Jose, CA</a:t>
            </a:r>
          </a:p>
          <a:p>
            <a:pPr algn="l" eaLnBrk="1" hangingPunct="1"/>
            <a:r>
              <a:rPr lang="en-US" sz="1800" b="0">
                <a:solidFill>
                  <a:schemeClr val="accent2"/>
                </a:solidFill>
                <a:latin typeface="Arial"/>
                <a:ea typeface="ＭＳ Ｐゴシック"/>
                <a:cs typeface="Arial"/>
              </a:rPr>
              <a:t>August 4-7, 2025</a:t>
            </a:r>
          </a:p>
        </p:txBody>
      </p:sp>
      <p:sp>
        <p:nvSpPr>
          <p:cNvPr id="6" name="Text Box 36">
            <a:extLst>
              <a:ext uri="{FF2B5EF4-FFF2-40B4-BE49-F238E27FC236}">
                <a16:creationId xmlns:a16="http://schemas.microsoft.com/office/drawing/2014/main" id="{F917E5F1-6E57-4C5E-B693-B8880278A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"/>
            <a:ext cx="12192000" cy="914399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8627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lIns="91440" tIns="45720" rIns="91440" bIns="45720" anchor="ctr"/>
          <a:lstStyle/>
          <a:p>
            <a:pPr>
              <a:spcBef>
                <a:spcPct val="50000"/>
              </a:spcBef>
              <a:tabLst>
                <a:tab pos="4459288" algn="ctr"/>
              </a:tabLst>
              <a:defRPr/>
            </a:pPr>
            <a:r>
              <a:rPr lang="en-US" sz="2800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TFAWS 2025 Thermal Control &amp; Protection Technical Session</a:t>
            </a:r>
          </a:p>
        </p:txBody>
      </p:sp>
      <p:pic>
        <p:nvPicPr>
          <p:cNvPr id="11" name="Content Placeholder 6" descr="Shape&#10;&#10;AI-generated content may be incorrect.">
            <a:extLst>
              <a:ext uri="{FF2B5EF4-FFF2-40B4-BE49-F238E27FC236}">
                <a16:creationId xmlns:a16="http://schemas.microsoft.com/office/drawing/2014/main" id="{E0026DCD-8906-80DD-1DC9-E0B880CC6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37121" y="-42861"/>
            <a:ext cx="1002504" cy="1002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F1F5381-7E05-B219-4531-289394C2D351}"/>
              </a:ext>
            </a:extLst>
          </p:cNvPr>
          <p:cNvGrpSpPr/>
          <p:nvPr/>
        </p:nvGrpSpPr>
        <p:grpSpPr>
          <a:xfrm>
            <a:off x="1406771" y="3396475"/>
            <a:ext cx="3601072" cy="2811000"/>
            <a:chOff x="979611" y="2683114"/>
            <a:chExt cx="3601072" cy="2811000"/>
          </a:xfrm>
        </p:grpSpPr>
        <p:pic>
          <p:nvPicPr>
            <p:cNvPr id="4" name="Picture 3" descr="Shape&#10;&#10;AI-generated content may be incorrect.">
              <a:extLst>
                <a:ext uri="{FF2B5EF4-FFF2-40B4-BE49-F238E27FC236}">
                  <a16:creationId xmlns:a16="http://schemas.microsoft.com/office/drawing/2014/main" id="{8CDC08DD-0247-664B-6EFF-F0F1DE2F2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723"/>
            <a:stretch/>
          </p:blipFill>
          <p:spPr>
            <a:xfrm>
              <a:off x="1859582" y="2683114"/>
              <a:ext cx="1841130" cy="1544495"/>
            </a:xfrm>
            <a:prstGeom prst="rect">
              <a:avLst/>
            </a:prstGeom>
          </p:spPr>
        </p:pic>
        <p:pic>
          <p:nvPicPr>
            <p:cNvPr id="7" name="Picture 6" descr="Shape&#10;&#10;AI-generated content may be incorrect.">
              <a:extLst>
                <a:ext uri="{FF2B5EF4-FFF2-40B4-BE49-F238E27FC236}">
                  <a16:creationId xmlns:a16="http://schemas.microsoft.com/office/drawing/2014/main" id="{BAC284A6-DC86-CB59-C8EA-01002B0E47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97"/>
            <a:stretch/>
          </p:blipFill>
          <p:spPr>
            <a:xfrm>
              <a:off x="979611" y="4269228"/>
              <a:ext cx="3601072" cy="1224886"/>
            </a:xfrm>
            <a:prstGeom prst="rect">
              <a:avLst/>
            </a:prstGeom>
          </p:spPr>
        </p:pic>
      </p:grpSp>
      <p:sp>
        <p:nvSpPr>
          <p:cNvPr id="5" name="Rectangle 10">
            <a:extLst>
              <a:ext uri="{FF2B5EF4-FFF2-40B4-BE49-F238E27FC236}">
                <a16:creationId xmlns:a16="http://schemas.microsoft.com/office/drawing/2014/main" id="{7E2B141E-EF3B-F115-F2DA-B8DD0C507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3572" y="2647950"/>
            <a:ext cx="8324854" cy="398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2200" b="0" kern="0" dirty="0">
                <a:solidFill>
                  <a:srgbClr val="FF4605"/>
                </a:solidFill>
                <a:ea typeface="ＭＳ Ｐゴシック" charset="-128"/>
              </a:rPr>
              <a:t>Presented by: Timothy Blackman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71D79A46-BEF0-4C56-83F4-63F4743FCB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87" y="6078457"/>
            <a:ext cx="1193266" cy="74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6859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6031D-4AEB-9564-88D7-638F5C6DE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7689D5-C50A-19D3-71E5-177612DA9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12340"/>
            <a:ext cx="5401901" cy="4912259"/>
          </a:xfrm>
        </p:spPr>
        <p:txBody>
          <a:bodyPr/>
          <a:lstStyle/>
          <a:p>
            <a:r>
              <a:rPr lang="en-US" sz="2000" dirty="0"/>
              <a:t>Liquids</a:t>
            </a:r>
          </a:p>
          <a:p>
            <a:pPr lvl="1"/>
            <a:r>
              <a:rPr lang="en-US" sz="1800" dirty="0"/>
              <a:t>Water</a:t>
            </a:r>
          </a:p>
          <a:p>
            <a:pPr lvl="1"/>
            <a:r>
              <a:rPr lang="en-US" sz="1800" dirty="0"/>
              <a:t>Sodium </a:t>
            </a:r>
            <a:r>
              <a:rPr lang="en-US" sz="1800" dirty="0" err="1"/>
              <a:t>Polytungstate</a:t>
            </a:r>
            <a:r>
              <a:rPr lang="en-US" sz="1800" dirty="0"/>
              <a:t> Solution (SPT-3)</a:t>
            </a:r>
          </a:p>
          <a:p>
            <a:r>
              <a:rPr lang="en-US" sz="2000" dirty="0"/>
              <a:t>Rotations</a:t>
            </a:r>
          </a:p>
          <a:p>
            <a:pPr lvl="1"/>
            <a:r>
              <a:rPr lang="en-US" sz="1800" dirty="0"/>
              <a:t>500 RPM</a:t>
            </a:r>
          </a:p>
          <a:p>
            <a:pPr lvl="1"/>
            <a:r>
              <a:rPr lang="en-US" sz="1800" dirty="0"/>
              <a:t>2000 RPM</a:t>
            </a:r>
          </a:p>
          <a:p>
            <a:pPr lvl="1"/>
            <a:r>
              <a:rPr lang="en-US" sz="1800" dirty="0"/>
              <a:t>4000 RPM</a:t>
            </a:r>
          </a:p>
          <a:p>
            <a:r>
              <a:rPr lang="en-US" sz="2000" dirty="0"/>
              <a:t>Injectors</a:t>
            </a:r>
          </a:p>
          <a:p>
            <a:pPr lvl="1"/>
            <a:r>
              <a:rPr lang="en-US" sz="1800" dirty="0"/>
              <a:t>Number per side: 1-4</a:t>
            </a:r>
          </a:p>
          <a:p>
            <a:pPr lvl="1"/>
            <a:r>
              <a:rPr lang="en-US" sz="1800" dirty="0"/>
              <a:t>Orifice Diameter: 0.04”</a:t>
            </a:r>
          </a:p>
          <a:p>
            <a:r>
              <a:rPr lang="en-US" sz="2000" dirty="0"/>
              <a:t>Orifice Sizes</a:t>
            </a:r>
          </a:p>
          <a:p>
            <a:pPr lvl="1"/>
            <a:r>
              <a:rPr lang="en-US" sz="1800" dirty="0"/>
              <a:t>Upstream: 0.05”</a:t>
            </a:r>
          </a:p>
          <a:p>
            <a:pPr lvl="1"/>
            <a:r>
              <a:rPr lang="en-US" sz="1800" dirty="0"/>
              <a:t>Downstream: Variable Needle Valve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95402E-6188-694D-1939-39832B4B6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FC9115-697A-F735-8A7E-35B173F16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80446E24-2F75-8538-7AB9-2BB966C559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5" y="6182498"/>
            <a:ext cx="1071469" cy="66520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BA22082-9563-5C38-818D-C50E8A815B70}"/>
              </a:ext>
            </a:extLst>
          </p:cNvPr>
          <p:cNvSpPr txBox="1">
            <a:spLocks/>
          </p:cNvSpPr>
          <p:nvPr/>
        </p:nvSpPr>
        <p:spPr bwMode="auto">
          <a:xfrm>
            <a:off x="6180501" y="941560"/>
            <a:ext cx="5232901" cy="5383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2000" b="0" dirty="0"/>
          </a:p>
          <a:p>
            <a:r>
              <a:rPr lang="en-US" sz="2000" b="0" dirty="0"/>
              <a:t>Chamber Pressures</a:t>
            </a:r>
          </a:p>
          <a:p>
            <a:pPr lvl="1"/>
            <a:r>
              <a:rPr lang="en-US" sz="1800" b="0" dirty="0"/>
              <a:t>0 psi</a:t>
            </a:r>
          </a:p>
          <a:p>
            <a:pPr lvl="1"/>
            <a:r>
              <a:rPr lang="en-US" sz="1800" b="0" dirty="0"/>
              <a:t>250 psi</a:t>
            </a:r>
          </a:p>
          <a:p>
            <a:pPr lvl="1"/>
            <a:r>
              <a:rPr lang="en-US" sz="1800" b="0" dirty="0"/>
              <a:t>500 psi</a:t>
            </a:r>
          </a:p>
          <a:p>
            <a:r>
              <a:rPr lang="en-US" sz="2000" b="0" kern="0" dirty="0"/>
              <a:t>Chamber Size</a:t>
            </a:r>
          </a:p>
          <a:p>
            <a:pPr lvl="1"/>
            <a:r>
              <a:rPr lang="en-US" sz="1800" b="0" kern="0" dirty="0"/>
              <a:t>Outside Radius: 2.75 in</a:t>
            </a:r>
          </a:p>
          <a:p>
            <a:pPr lvl="1"/>
            <a:r>
              <a:rPr lang="en-US" sz="1800" b="0" kern="0" dirty="0"/>
              <a:t>Inside Radius: 1 in</a:t>
            </a:r>
          </a:p>
          <a:p>
            <a:r>
              <a:rPr lang="en-US" sz="2000" b="0" kern="0" dirty="0"/>
              <a:t>Pressure Gradients</a:t>
            </a:r>
          </a:p>
          <a:p>
            <a:pPr lvl="1"/>
            <a:r>
              <a:rPr lang="en-US" sz="1800" b="0" kern="0" dirty="0"/>
              <a:t>0.45, 7.18, 28.72 psi/in</a:t>
            </a:r>
          </a:p>
          <a:p>
            <a:pPr lvl="1"/>
            <a:r>
              <a:rPr lang="en-US" sz="1800" b="0" kern="0" dirty="0"/>
              <a:t>1.35, 21.54, 86.15 psi/in</a:t>
            </a:r>
          </a:p>
        </p:txBody>
      </p:sp>
    </p:spTree>
    <p:extLst>
      <p:ext uri="{BB962C8B-B14F-4D97-AF65-F5344CB8AC3E}">
        <p14:creationId xmlns:p14="http://schemas.microsoft.com/office/powerpoint/2010/main" val="2598369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5C984-363E-56CB-A6A8-5B234C3EA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Injector Experiment Simulation Using GFSSP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A7C0C5-F3F2-D10A-44A8-74B9A9A5E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671" y="914400"/>
            <a:ext cx="7370728" cy="5410200"/>
          </a:xfrm>
        </p:spPr>
        <p:txBody>
          <a:bodyPr/>
          <a:lstStyle/>
          <a:p>
            <a:r>
              <a:rPr lang="en-US" sz="2000" dirty="0"/>
              <a:t>NASA’s Generalized Fluid System Simulation Program (GFSSP) is used to inform the test matrices</a:t>
            </a:r>
          </a:p>
          <a:p>
            <a:endParaRPr lang="en-US" sz="2000" dirty="0"/>
          </a:p>
          <a:p>
            <a:r>
              <a:rPr lang="en-US" sz="2000" dirty="0"/>
              <a:t>Forces modeled on the bubble:</a:t>
            </a:r>
          </a:p>
          <a:p>
            <a:pPr lvl="1"/>
            <a:r>
              <a:rPr lang="en-US" sz="1800" dirty="0"/>
              <a:t>Pressure</a:t>
            </a:r>
          </a:p>
          <a:p>
            <a:pPr lvl="1"/>
            <a:r>
              <a:rPr lang="en-US" sz="1800" dirty="0"/>
              <a:t>Drag</a:t>
            </a:r>
          </a:p>
          <a:p>
            <a:pPr lvl="1"/>
            <a:r>
              <a:rPr lang="en-US" sz="1800" dirty="0"/>
              <a:t>Centrifugal</a:t>
            </a:r>
          </a:p>
          <a:p>
            <a:pPr lvl="1"/>
            <a:r>
              <a:rPr lang="en-US" sz="1800" dirty="0"/>
              <a:t>Buoyancy</a:t>
            </a:r>
          </a:p>
          <a:p>
            <a:endParaRPr lang="en-US" sz="2000" dirty="0"/>
          </a:p>
          <a:p>
            <a:r>
              <a:rPr lang="en-US" sz="2000" dirty="0"/>
              <a:t>Pipes 58 and 78 model the liquid and bubbles using a FORTRAN subroutine</a:t>
            </a:r>
          </a:p>
          <a:p>
            <a:endParaRPr lang="en-US" sz="2000" dirty="0"/>
          </a:p>
          <a:p>
            <a:r>
              <a:rPr lang="en-US" sz="2000" dirty="0"/>
              <a:t>Assumes one, unchanging bubble with static drag coefficient</a:t>
            </a:r>
          </a:p>
          <a:p>
            <a:endParaRPr lang="en-US" sz="2000" dirty="0"/>
          </a:p>
          <a:p>
            <a:r>
              <a:rPr lang="en-US" sz="2000" dirty="0"/>
              <a:t>Currently, flow is controlled at the injectors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B33BC-CBF9-3E73-7A4E-5E13DCBCE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A0597D-C6DC-1CD3-6A46-7E105BF70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894193-AEAE-F035-ABE4-482DE9FE18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1089"/>
          <a:stretch>
            <a:fillRect/>
          </a:stretch>
        </p:blipFill>
        <p:spPr>
          <a:xfrm>
            <a:off x="609599" y="914400"/>
            <a:ext cx="3602072" cy="5705920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4518120-3BF8-3F73-D989-9D9E680798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5" y="6182498"/>
            <a:ext cx="1071469" cy="6652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C9C1C7-6DD1-B3F5-5CE9-B8D92C4A2D70}"/>
              </a:ext>
            </a:extLst>
          </p:cNvPr>
          <p:cNvSpPr txBox="1"/>
          <p:nvPr/>
        </p:nvSpPr>
        <p:spPr>
          <a:xfrm>
            <a:off x="1024919" y="6366404"/>
            <a:ext cx="308965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0" dirty="0">
                <a:solidFill>
                  <a:srgbClr val="000000"/>
                </a:solidFill>
                <a:latin typeface="+mn-lt"/>
              </a:rPr>
              <a:t>GFSSP Model</a:t>
            </a:r>
            <a:endParaRPr lang="en-US" sz="2400" b="0" baseline="300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128547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BAEEC-33DF-A356-6D1B-9B387724E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SPT3 Test Matrix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C0B1950-A3E5-927E-8B08-60BBE189F0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7704" y="1942866"/>
            <a:ext cx="8716591" cy="335326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5D6101-116D-883C-636B-FB4878E09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6388D8-13E8-7DFD-5457-EBBC92E75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ED8EA34A-6A02-4187-3F5E-0677012451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5" y="6182498"/>
            <a:ext cx="1071469" cy="66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9646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5209D-75AF-A269-D3E1-BCBFBB82A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Grace Diagram Testing Box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D7F9CD-BE33-B101-158D-AC18CBC07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5D0FD9-55CC-298B-2D67-8DF51E8FD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CA87ED95-E649-98A8-C4A4-EB6B327ABE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5" y="6182498"/>
            <a:ext cx="1071469" cy="665203"/>
          </a:xfrm>
          <a:prstGeom prst="rect">
            <a:avLst/>
          </a:prstGeom>
        </p:spPr>
      </p:pic>
      <p:pic>
        <p:nvPicPr>
          <p:cNvPr id="7" name="Picture 6" descr="A diagram of a number of objects&#10;&#10;Description automatically generated">
            <a:extLst>
              <a:ext uri="{FF2B5EF4-FFF2-40B4-BE49-F238E27FC236}">
                <a16:creationId xmlns:a16="http://schemas.microsoft.com/office/drawing/2014/main" id="{B75BA04F-026B-57D4-7351-D2EB88ADC1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7842" y="1344879"/>
            <a:ext cx="3816315" cy="443494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86E3AA6-2629-C2F6-E7D6-1B9ED3598C0F}"/>
              </a:ext>
            </a:extLst>
          </p:cNvPr>
          <p:cNvSpPr/>
          <p:nvPr/>
        </p:nvSpPr>
        <p:spPr bwMode="auto">
          <a:xfrm>
            <a:off x="6609976" y="2396565"/>
            <a:ext cx="1123572" cy="38847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9226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FAFAD-23CF-B867-351E-1737EA899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Results/Future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57D782-45A7-E481-D321-EB855E741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31270"/>
            <a:ext cx="5854574" cy="5093329"/>
          </a:xfrm>
        </p:spPr>
        <p:txBody>
          <a:bodyPr/>
          <a:lstStyle/>
          <a:p>
            <a:r>
              <a:rPr lang="en-US" dirty="0"/>
              <a:t>Data collected from these runs will be used as validation for the CFD engine modelers of the research team</a:t>
            </a:r>
          </a:p>
          <a:p>
            <a:endParaRPr lang="en-US" dirty="0"/>
          </a:p>
          <a:p>
            <a:r>
              <a:rPr lang="en-US" dirty="0"/>
              <a:t>Tangible bubble formation data will be used to improve heat and mass transfer calculations and thus overall engine performance</a:t>
            </a:r>
          </a:p>
          <a:p>
            <a:endParaRPr lang="en-US" dirty="0"/>
          </a:p>
          <a:p>
            <a:r>
              <a:rPr lang="en-US" dirty="0"/>
              <a:t>Bubble data will also be useful for other disciplines that use centrifuges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B11345-010B-965C-7B85-EE42F1273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CAAF3E-DA16-6028-7565-3D03C8244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7" name="Picture 6" descr="A graph of a graph of a gas farm&#10;&#10;AI-generated content may be incorrect.">
            <a:extLst>
              <a:ext uri="{FF2B5EF4-FFF2-40B4-BE49-F238E27FC236}">
                <a16:creationId xmlns:a16="http://schemas.microsoft.com/office/drawing/2014/main" id="{207763A1-A813-B318-2579-AF1F4090FB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283" y="942201"/>
            <a:ext cx="4332117" cy="32490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6F3537-E730-41C5-B562-FD618B36752B}"/>
              </a:ext>
            </a:extLst>
          </p:cNvPr>
          <p:cNvSpPr txBox="1"/>
          <p:nvPr/>
        </p:nvSpPr>
        <p:spPr>
          <a:xfrm>
            <a:off x="7871513" y="3959029"/>
            <a:ext cx="308965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0" dirty="0">
                <a:solidFill>
                  <a:srgbClr val="000000"/>
                </a:solidFill>
                <a:latin typeface="+mn-lt"/>
              </a:rPr>
              <a:t>CFD of ANTFARM [6]</a:t>
            </a:r>
            <a:endParaRPr lang="en-US" sz="2400" b="0" baseline="300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FC292A2-8145-925D-E6CB-FD9AA464E3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5" y="6182498"/>
            <a:ext cx="1071469" cy="665203"/>
          </a:xfrm>
          <a:prstGeom prst="rect">
            <a:avLst/>
          </a:prstGeom>
        </p:spPr>
      </p:pic>
      <p:pic>
        <p:nvPicPr>
          <p:cNvPr id="10" name="Picture 9" descr="A diagram of a number of layers&#10;&#10;AI-generated content may be incorrect.">
            <a:extLst>
              <a:ext uri="{FF2B5EF4-FFF2-40B4-BE49-F238E27FC236}">
                <a16:creationId xmlns:a16="http://schemas.microsoft.com/office/drawing/2014/main" id="{AE3CA1E5-6A0B-E0E3-64D8-C300FD45A2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40713" y="3510214"/>
            <a:ext cx="1751252" cy="36289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353BBA5-E9E5-7343-EC00-A14B68E437F2}"/>
              </a:ext>
            </a:extLst>
          </p:cNvPr>
          <p:cNvSpPr txBox="1"/>
          <p:nvPr/>
        </p:nvSpPr>
        <p:spPr>
          <a:xfrm>
            <a:off x="7871513" y="6164542"/>
            <a:ext cx="308965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0" dirty="0">
                <a:solidFill>
                  <a:srgbClr val="000000"/>
                </a:solidFill>
                <a:latin typeface="+mn-lt"/>
              </a:rPr>
              <a:t>CFE Fission Rate [7]</a:t>
            </a:r>
            <a:endParaRPr lang="en-US" sz="2400" b="0" baseline="300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498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D160B18-65F9-AE8A-8FA6-A29CB33D6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A525DA5-D5D0-FCEE-D487-B6919D848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100404"/>
            <a:ext cx="10972800" cy="4224195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Timothy Blackman</a:t>
            </a:r>
          </a:p>
          <a:p>
            <a:pPr marL="0" indent="0" algn="ctr">
              <a:buNone/>
            </a:pPr>
            <a:r>
              <a:rPr lang="en-US" i="1" dirty="0"/>
              <a:t>University of Alabama in Huntsville</a:t>
            </a:r>
          </a:p>
          <a:p>
            <a:pPr marL="0" indent="0" algn="ctr">
              <a:buNone/>
            </a:pPr>
            <a:r>
              <a:rPr lang="en-US" u="sng" dirty="0"/>
              <a:t>timothy.blackman@uah.edu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This work was supported by NASA’s Space Technology Mission Directorate (STMD) through the Space Nuclear Propulsion (SNP) project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5AD111-116C-D2A6-A86E-AFE7CAAAD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BD6161-2DA9-67FC-20E5-2EF7A0D22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A73F01AB-275E-FBD1-88F4-3A7A9302FA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5" y="6182498"/>
            <a:ext cx="1071469" cy="66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8615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A09E5B2-24F5-85E4-0DFE-06887F0B1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162300"/>
            <a:ext cx="10972800" cy="533400"/>
          </a:xfrm>
        </p:spPr>
        <p:txBody>
          <a:bodyPr/>
          <a:lstStyle/>
          <a:p>
            <a:r>
              <a:rPr lang="en-US" sz="3600" dirty="0"/>
              <a:t>Questions?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378AD7-C4C9-AA30-DBC7-28B0B506B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C12A9E-8EAD-59D0-34A1-6EEBA151C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E8C48-CEA1-40D7-918C-CBF5F81BA8C8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9BF1B95E-6DAE-C85A-84F4-FC94A8A2B8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5" y="6182498"/>
            <a:ext cx="1071469" cy="66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2708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2B69C-A59E-3CA0-8243-689590D42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CBF56E-D709-0CA8-DD49-ECA7302CFB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14400"/>
            <a:ext cx="10972800" cy="5268098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[1]  McCarthy, J., “Nuclear Reactors for Rockets,” 1954.</a:t>
            </a:r>
          </a:p>
          <a:p>
            <a:pPr marL="0" indent="0">
              <a:buNone/>
            </a:pPr>
            <a:r>
              <a:rPr lang="en-US" sz="1800" dirty="0"/>
              <a:t>[2]  Houts, M., Patterson, M., </a:t>
            </a:r>
            <a:r>
              <a:rPr lang="en-US" sz="1800" dirty="0" err="1"/>
              <a:t>Heidet</a:t>
            </a:r>
            <a:r>
              <a:rPr lang="en-US" sz="1800" dirty="0"/>
              <a:t>, F., Foster, J., Johns, M., Smith, N., and Allen, J., “Overview of High-Performance Centrifugal Nuclear Thermal Rocket Propulsion System,” presented at the 2020 ANS Virtual Winter Meeting, 2020. </a:t>
            </a:r>
            <a:r>
              <a:rPr lang="en-US" sz="1800" dirty="0">
                <a:hlinkClick r:id="rId2"/>
              </a:rPr>
              <a:t>https://doi.org/10.13182/T123-33578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[3]  Thomas, D., Houts, M., Wang, D., Hollingsworth, K., Frederick, R., and Cassibry, J., “Addressing Challenges to Engineering Feasibility of the Centrifugal Nuclear Thermal Rocket,” International Astronautical Congress, 2024.</a:t>
            </a:r>
          </a:p>
          <a:p>
            <a:pPr marL="0" indent="0">
              <a:buNone/>
            </a:pPr>
            <a:r>
              <a:rPr lang="en-US" sz="1800" dirty="0"/>
              <a:t>[4]  Zhang, J., Xia, Z., Huang, L., and Ma, L., “Experimental and Numerical Parametric Studies on Two-Phase Underwater Ramjet,” Journal of Propulsion and Power, Vol. 34, No. 1, 2018, pp. 161–169. </a:t>
            </a:r>
            <a:r>
              <a:rPr lang="en-US" sz="1800" dirty="0">
                <a:hlinkClick r:id="rId3"/>
              </a:rPr>
              <a:t>https://doi.org/10.2514/1.B36533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[5]  Haas, T., Schubert, C., Eickhoff, M., and Pfeifer, H., “A Review of Bubble Dynamics in Liquid Metals,” Metals, Vol. 11, No. 4, 2021, p. 664. </a:t>
            </a:r>
            <a:r>
              <a:rPr lang="en-US" sz="1800" dirty="0">
                <a:hlinkClick r:id="rId4"/>
              </a:rPr>
              <a:t>https://doi.org/10.3390/met11040664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[6] </a:t>
            </a:r>
            <a:r>
              <a:rPr lang="en-US" sz="1800" dirty="0" err="1"/>
              <a:t>Ayuthya</a:t>
            </a:r>
            <a:r>
              <a:rPr lang="en-US" sz="1800" dirty="0"/>
              <a:t>, P. D. N., and Cassibry, D. J., “Mitigating Liquid Over-Compressibility in Liquid-Gas Models for Centrifugal Nuclear Thermal Propulsion Systems,” presented at the Nuclear and Emerging Technologies for Space 2025, Huntsville, AL, 2025. </a:t>
            </a:r>
            <a:r>
              <a:rPr lang="en-US" sz="1800" dirty="0">
                <a:hlinkClick r:id="rId5"/>
              </a:rPr>
              <a:t>https://doi.org/doi.org/10.13182/NETS25-47460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[7] Schroll, M., Frederick, R., Thomas, L. D., "Characterization of Engine Cooldown for a Centrifugal Nuclear Thermal Rocket," 75th International Astronautical Congress, Milan, Italy, Oct. 2.024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5ECC2-F8DA-407D-C380-9247D40A8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FA264F-8E42-2CC9-1CF6-72F9B32FD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EE538B7-44AB-D2ED-433C-F4BBFAF8C5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5" y="6182498"/>
            <a:ext cx="1071469" cy="66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2468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6CCA1-73C9-CEA1-6B45-873397B4D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47962"/>
            <a:ext cx="10363200" cy="1362075"/>
          </a:xfrm>
        </p:spPr>
        <p:txBody>
          <a:bodyPr/>
          <a:lstStyle/>
          <a:p>
            <a:pPr algn="ctr"/>
            <a:r>
              <a:rPr lang="en-US" dirty="0"/>
              <a:t>Back Up Slides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1631E1-0A11-EE7E-555D-51B62BBA7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386ED3-C5D1-2626-2098-AB0EDB77F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E8C48-CEA1-40D7-918C-CBF5F81BA8C8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478D320B-5B00-025F-ADDF-CB68B98E52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5" y="6182498"/>
            <a:ext cx="1071469" cy="66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9232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769D4-69BD-380B-D40F-E8941C668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FORTRAN Subroutine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B20500-0D4B-18CF-B9EA-7E1A83B9F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0DAC3D-CB66-C686-C498-FA8271C2A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DABF61-2B5D-ED30-D8CC-020923888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2800" y="769225"/>
            <a:ext cx="5409600" cy="5631575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C2ED9426-7B34-9720-0C7D-3F0ED74724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5" y="6182498"/>
            <a:ext cx="1071469" cy="66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175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8E3FC-6A63-12BD-9751-F1F2FAD51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F7C2655-8CF6-4027-C0A2-587223926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14400"/>
            <a:ext cx="7602411" cy="5410200"/>
          </a:xfrm>
        </p:spPr>
        <p:txBody>
          <a:bodyPr/>
          <a:lstStyle/>
          <a:p>
            <a:r>
              <a:rPr lang="en-US" dirty="0"/>
              <a:t>Centrifugal Nuclear Thermal Propulsion (CNTP) has been researched since 1954 and is a liquid-core concept of a Nuclear Rocket Engine [1]</a:t>
            </a:r>
          </a:p>
          <a:p>
            <a:endParaRPr lang="en-US" baseline="30000" dirty="0"/>
          </a:p>
          <a:p>
            <a:r>
              <a:rPr lang="en-US" dirty="0"/>
              <a:t>Liquid uranium is contained at 5500 K within multiple Centrifugal Fuel Elements (CFEs) [2]</a:t>
            </a:r>
          </a:p>
          <a:p>
            <a:endParaRPr lang="en-US" baseline="30000" dirty="0"/>
          </a:p>
          <a:p>
            <a:r>
              <a:rPr lang="en-US" dirty="0"/>
              <a:t>Gaseous hydrogen propellant flows throughout the engine structure keeping temperatures below 800 K</a:t>
            </a:r>
          </a:p>
          <a:p>
            <a:endParaRPr lang="en-US" dirty="0"/>
          </a:p>
          <a:p>
            <a:r>
              <a:rPr lang="en-US" dirty="0"/>
              <a:t>The University of Alabama in Huntsville (UAH) research team has created a 37-core reference configuration which predicts a Specific Impulse of up to 1500 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550311-5040-1CD8-E6B9-B4569D99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459161-B833-CBC8-4028-C21DCDE60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3" name="Picture 2" descr="A close-up of a line&#10;&#10;Description automatically generated">
            <a:extLst>
              <a:ext uri="{FF2B5EF4-FFF2-40B4-BE49-F238E27FC236}">
                <a16:creationId xmlns:a16="http://schemas.microsoft.com/office/drawing/2014/main" id="{120DBB81-2FE2-76B5-3AC1-17A3D0D151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624" y="1146576"/>
            <a:ext cx="3359054" cy="1236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C61739-FBBC-03FE-1BCA-609A8F72C1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624" y="2624047"/>
            <a:ext cx="3359054" cy="327771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BB9F2E-6CE9-7A2B-E0E1-A67F10B4AEB4}"/>
              </a:ext>
            </a:extLst>
          </p:cNvPr>
          <p:cNvSpPr txBox="1"/>
          <p:nvPr/>
        </p:nvSpPr>
        <p:spPr>
          <a:xfrm>
            <a:off x="9010716" y="2414278"/>
            <a:ext cx="24652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0" dirty="0">
                <a:solidFill>
                  <a:srgbClr val="000000"/>
                </a:solidFill>
                <a:latin typeface="+mn-lt"/>
              </a:rPr>
              <a:t>Propellant Flow Path [2]</a:t>
            </a:r>
            <a:endParaRPr lang="en-US" sz="2400" b="0" baseline="300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1BE3B3-7241-5A0B-08FD-8F9FB01EF148}"/>
              </a:ext>
            </a:extLst>
          </p:cNvPr>
          <p:cNvSpPr txBox="1"/>
          <p:nvPr/>
        </p:nvSpPr>
        <p:spPr>
          <a:xfrm>
            <a:off x="8795236" y="5774803"/>
            <a:ext cx="27758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0" dirty="0">
                <a:solidFill>
                  <a:srgbClr val="000000"/>
                </a:solidFill>
                <a:latin typeface="+mn-lt"/>
              </a:rPr>
              <a:t>UAH Reference Engine Design [3]</a:t>
            </a:r>
            <a:endParaRPr lang="en-US" sz="2400" b="0" baseline="300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C86A0DFB-F036-BE7B-8C52-902A3230A1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5" y="6182498"/>
            <a:ext cx="1071469" cy="66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340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9D5314-4D18-25BD-A4CB-7C3AEA94D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>
            <a:extLst>
              <a:ext uri="{FF2B5EF4-FFF2-40B4-BE49-F238E27FC236}">
                <a16:creationId xmlns:a16="http://schemas.microsoft.com/office/drawing/2014/main" id="{B4244316-CAC4-5D39-41B3-1D2D6F7CA2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Previous Spinning Experiments</a:t>
            </a:r>
          </a:p>
        </p:txBody>
      </p:sp>
      <p:pic>
        <p:nvPicPr>
          <p:cNvPr id="3" name="Test1_still_slowed">
            <a:hlinkClick r:id="" action="ppaction://media"/>
            <a:extLst>
              <a:ext uri="{FF2B5EF4-FFF2-40B4-BE49-F238E27FC236}">
                <a16:creationId xmlns:a16="http://schemas.microsoft.com/office/drawing/2014/main" id="{47DDF95C-7E6E-68E2-CA33-400A66D558C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9425" y="2052638"/>
            <a:ext cx="5524500" cy="3590925"/>
          </a:xfrm>
        </p:spPr>
      </p:pic>
      <p:pic>
        <p:nvPicPr>
          <p:cNvPr id="4" name="vlc-record-2025-05-02-13h22m18s-Test1_adaptiveGrouped.avi-">
            <a:hlinkClick r:id="" action="ppaction://media"/>
            <a:extLst>
              <a:ext uri="{FF2B5EF4-FFF2-40B4-BE49-F238E27FC236}">
                <a16:creationId xmlns:a16="http://schemas.microsoft.com/office/drawing/2014/main" id="{212EC25A-69FD-3009-CEF6-C9E05135298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91793" y="2052280"/>
            <a:ext cx="5523982" cy="35906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AD4363-D332-6020-A0DD-9BC60AC359C6}"/>
              </a:ext>
            </a:extLst>
          </p:cNvPr>
          <p:cNvSpPr txBox="1"/>
          <p:nvPr/>
        </p:nvSpPr>
        <p:spPr>
          <a:xfrm>
            <a:off x="1643309" y="5647696"/>
            <a:ext cx="31964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0" dirty="0">
                <a:solidFill>
                  <a:srgbClr val="000000"/>
                </a:solidFill>
                <a:latin typeface="+mn-lt"/>
              </a:rPr>
              <a:t>70 psi at 300 RPM (Still)</a:t>
            </a:r>
            <a:endParaRPr lang="en-US" sz="2400" b="0" baseline="300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20E1FB-53CB-0F3D-02DB-497713907C32}"/>
              </a:ext>
            </a:extLst>
          </p:cNvPr>
          <p:cNvSpPr txBox="1"/>
          <p:nvPr/>
        </p:nvSpPr>
        <p:spPr>
          <a:xfrm>
            <a:off x="7352250" y="5642951"/>
            <a:ext cx="31964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0" dirty="0">
                <a:solidFill>
                  <a:srgbClr val="000000"/>
                </a:solidFill>
                <a:latin typeface="+mn-lt"/>
              </a:rPr>
              <a:t>70 psi at 300 RPM (Burst)</a:t>
            </a:r>
            <a:endParaRPr lang="en-US" sz="2400" b="0" baseline="300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C5337AB9-06B9-F312-9E28-E81C0878E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2400" y="6400800"/>
            <a:ext cx="2540000" cy="304800"/>
          </a:xfrm>
        </p:spPr>
        <p:txBody>
          <a:bodyPr/>
          <a:lstStyle/>
          <a:p>
            <a:fld id="{33F42015-0FC7-4B0E-8D2B-76EADF48D957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B860729D-2DD3-9DD9-F616-BE5D4DB71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7600" y="6400800"/>
            <a:ext cx="4876800" cy="304800"/>
          </a:xfrm>
        </p:spPr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0B2A45F-7886-6746-4ACD-AE79491FE5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5" y="6182498"/>
            <a:ext cx="1071469" cy="66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84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9D1C-2C57-6EBA-CC85-635480073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for AI-Based Bubble Detection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B5923-5144-542B-CD7F-C1F979603C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en-US" sz="1800" b="1" dirty="0"/>
              <a:t>AI Objective</a:t>
            </a:r>
            <a:r>
              <a:rPr lang="en-US" altLang="en-US" sz="1800" dirty="0"/>
              <a:t>: Improve reliability of bubble detection &amp; tracking under dynamic conditions</a:t>
            </a:r>
            <a:endParaRPr lang="en-US" altLang="en-US" sz="18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en-US" sz="1800" dirty="0">
                <a:solidFill>
                  <a:schemeClr val="tx1"/>
                </a:solidFill>
              </a:rPr>
              <a:t>Traditional image processing methods struggled with:</a:t>
            </a:r>
          </a:p>
          <a:p>
            <a:pPr lvl="1">
              <a:lnSpc>
                <a:spcPct val="150000"/>
              </a:lnSpc>
              <a:spcBef>
                <a:spcPct val="0"/>
              </a:spcBef>
            </a:pPr>
            <a:r>
              <a:rPr lang="en-US" altLang="en-US" sz="1500" dirty="0"/>
              <a:t>Background variation</a:t>
            </a:r>
          </a:p>
          <a:p>
            <a:pPr lvl="1">
              <a:lnSpc>
                <a:spcPct val="150000"/>
              </a:lnSpc>
              <a:spcBef>
                <a:spcPct val="0"/>
              </a:spcBef>
            </a:pPr>
            <a:r>
              <a:rPr lang="en-US" altLang="en-US" sz="1500" dirty="0"/>
              <a:t>Lighting changes</a:t>
            </a:r>
          </a:p>
          <a:p>
            <a:pPr lvl="1">
              <a:lnSpc>
                <a:spcPct val="150000"/>
              </a:lnSpc>
              <a:spcBef>
                <a:spcPct val="0"/>
              </a:spcBef>
            </a:pPr>
            <a:r>
              <a:rPr lang="en-US" altLang="en-US" sz="1500" dirty="0"/>
              <a:t>Motion blur in spinning mode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en-US" sz="1800" dirty="0"/>
              <a:t>Enables accurate measurement of:</a:t>
            </a:r>
          </a:p>
          <a:p>
            <a:pPr lvl="1">
              <a:lnSpc>
                <a:spcPct val="150000"/>
              </a:lnSpc>
              <a:spcBef>
                <a:spcPct val="0"/>
              </a:spcBef>
            </a:pPr>
            <a:r>
              <a:rPr lang="en-US" altLang="en-US" sz="1500" dirty="0"/>
              <a:t>Bubble diameter</a:t>
            </a:r>
          </a:p>
          <a:p>
            <a:pPr lvl="1">
              <a:lnSpc>
                <a:spcPct val="150000"/>
              </a:lnSpc>
              <a:spcBef>
                <a:spcPct val="0"/>
              </a:spcBef>
            </a:pPr>
            <a:r>
              <a:rPr lang="en-US" altLang="en-US" sz="1500" dirty="0"/>
              <a:t>Position</a:t>
            </a:r>
          </a:p>
          <a:p>
            <a:pPr lvl="1">
              <a:spcBef>
                <a:spcPct val="0"/>
              </a:spcBef>
            </a:pPr>
            <a:r>
              <a:rPr lang="en-US" altLang="en-US" sz="1500" dirty="0"/>
              <a:t>Velocity</a:t>
            </a:r>
            <a:endParaRPr lang="en-US" altLang="en-US" sz="1800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FF71A9-8646-C2C5-D6F5-75C307C74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4BDD95-AFDB-0406-1408-C9DA9D5DF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F34B730-B239-A4C3-DD17-66B5E8569A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5" y="6182498"/>
            <a:ext cx="1071469" cy="66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5152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B27A7-D6A0-BD16-7D71-756541071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Architecture Overview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E14BA140-E5D3-4341-2CF9-76345E22B846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 bwMode="auto">
          <a:xfrm>
            <a:off x="1633153" y="3215037"/>
            <a:ext cx="5662448" cy="2239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150000"/>
              </a:lnSpc>
              <a:spcBef>
                <a:spcPct val="0"/>
              </a:spcBef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Two-Stage Pipeline:</a:t>
            </a:r>
            <a:endParaRPr lang="en-US" altLang="en-US" sz="1800" dirty="0">
              <a:latin typeface="+mj-lt"/>
            </a:endParaRPr>
          </a:p>
          <a:p>
            <a:pPr lvl="1" eaLnBrk="0" hangingPunct="0">
              <a:lnSpc>
                <a:spcPct val="150000"/>
              </a:lnSpc>
              <a:spcBef>
                <a:spcPct val="0"/>
              </a:spcBef>
            </a:pPr>
            <a:r>
              <a:rPr kumimoji="0" lang="en-US" alt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Mask R-CNN</a:t>
            </a:r>
            <a:r>
              <a:rPr kumimoji="0" lang="en-US" altLang="en-US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(Detectron2) → generates candidate pixel masks</a:t>
            </a:r>
          </a:p>
          <a:p>
            <a:pPr lvl="1" eaLnBrk="0" hangingPunct="0">
              <a:lnSpc>
                <a:spcPct val="150000"/>
              </a:lnSpc>
              <a:spcBef>
                <a:spcPct val="0"/>
              </a:spcBef>
            </a:pPr>
            <a:r>
              <a:rPr kumimoji="0" lang="en-US" alt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CNN Classifier</a:t>
            </a:r>
            <a:r>
              <a:rPr kumimoji="0" lang="en-US" altLang="en-US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(</a:t>
            </a:r>
            <a:r>
              <a:rPr kumimoji="0" lang="en-US" altLang="en-US" sz="1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PyTorch</a:t>
            </a:r>
            <a:r>
              <a:rPr kumimoji="0" lang="en-US" altLang="en-US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) → confirms if candidate is a bubble</a:t>
            </a:r>
          </a:p>
          <a:p>
            <a:pPr eaLnBrk="0" hangingPunct="0">
              <a:lnSpc>
                <a:spcPct val="150000"/>
              </a:lnSpc>
              <a:spcBef>
                <a:spcPct val="0"/>
              </a:spcBef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Tracking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:</a:t>
            </a:r>
          </a:p>
          <a:p>
            <a:pPr lvl="1" eaLnBrk="0" hangingPunct="0">
              <a:lnSpc>
                <a:spcPct val="150000"/>
              </a:lnSpc>
              <a:spcBef>
                <a:spcPct val="0"/>
              </a:spcBef>
            </a:pPr>
            <a:r>
              <a:rPr kumimoji="0" lang="en-US" altLang="en-US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Kalman filter algorithm for frame-to-frame consistency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D6693F-4D9C-2EBE-8CEF-9138EF9F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5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fld id="{03045DD3-9DD6-4446-B440-6785DE4E3C79}" type="slidenum">
              <a:rPr lang="en-US" smtClean="0"/>
              <a:pPr/>
              <a:t>22</a:t>
            </a:fld>
            <a:endParaRPr lang="en-US" dirty="0"/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3DB36E2C-F746-1066-B9D8-24BBADB8CCCB}"/>
              </a:ext>
            </a:extLst>
          </p:cNvPr>
          <p:cNvGraphicFramePr/>
          <p:nvPr/>
        </p:nvGraphicFramePr>
        <p:xfrm>
          <a:off x="1633153" y="1515174"/>
          <a:ext cx="8925694" cy="19138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48F9EFD1-0B02-9F40-E837-90293602CF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5" y="6182498"/>
            <a:ext cx="1071469" cy="66520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17674C-8526-E2D4-0052-525DBF9DDC0C}"/>
              </a:ext>
            </a:extLst>
          </p:cNvPr>
          <p:cNvSpPr txBox="1">
            <a:spLocks/>
          </p:cNvSpPr>
          <p:nvPr/>
        </p:nvSpPr>
        <p:spPr>
          <a:xfrm>
            <a:off x="3657600" y="6400800"/>
            <a:ext cx="4876800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9pPr>
          </a:lstStyle>
          <a:p>
            <a:r>
              <a:rPr lang="en-US" sz="1200" b="0" dirty="0">
                <a:solidFill>
                  <a:srgbClr val="333399"/>
                </a:solidFill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</p:spTree>
    <p:extLst>
      <p:ext uri="{BB962C8B-B14F-4D97-AF65-F5344CB8AC3E}">
        <p14:creationId xmlns:p14="http://schemas.microsoft.com/office/powerpoint/2010/main" val="25169737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4FA07-1C7F-35F2-5409-3FCF6299E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Curation Process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FA23C0A8-5623-FE1E-9150-B63E7E8663A9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990600" y="1569049"/>
            <a:ext cx="7272606" cy="4385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150000"/>
              </a:lnSpc>
              <a:spcBef>
                <a:spcPct val="0"/>
              </a:spcBef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Positive Samples: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lvl="1" eaLnBrk="0" hangingPunct="0">
              <a:lnSpc>
                <a:spcPct val="150000"/>
              </a:lnSpc>
              <a:spcBef>
                <a:spcPct val="0"/>
              </a:spcBef>
            </a:pPr>
            <a:r>
              <a:rPr kumimoji="0" lang="en-US" altLang="en-US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Pixel masks labeled using </a:t>
            </a:r>
            <a:r>
              <a:rPr kumimoji="0" lang="en-US" altLang="en-US" sz="1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Matlab’s</a:t>
            </a:r>
            <a:r>
              <a:rPr kumimoji="0" lang="en-US" altLang="en-US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Image Labeler</a:t>
            </a:r>
          </a:p>
          <a:p>
            <a:pPr lvl="1" eaLnBrk="0" hangingPunct="0">
              <a:lnSpc>
                <a:spcPct val="150000"/>
              </a:lnSpc>
              <a:spcBef>
                <a:spcPct val="0"/>
              </a:spcBef>
            </a:pPr>
            <a:r>
              <a:rPr kumimoji="0" lang="en-US" altLang="en-US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Centroids extracted → patches cropped (128×128) to include border reflection</a:t>
            </a:r>
          </a:p>
          <a:p>
            <a:pPr eaLnBrk="0" hangingPunct="0">
              <a:lnSpc>
                <a:spcPct val="150000"/>
              </a:lnSpc>
              <a:spcBef>
                <a:spcPct val="0"/>
              </a:spcBef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Negative Samples: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lvl="1" eaLnBrk="0" hangingPunct="0">
              <a:lnSpc>
                <a:spcPct val="150000"/>
              </a:lnSpc>
              <a:spcBef>
                <a:spcPct val="0"/>
              </a:spcBef>
            </a:pPr>
            <a:r>
              <a:rPr lang="en-US" altLang="en-US" sz="1500" dirty="0"/>
              <a:t>Centroids extracted on blank images → patches cropped (128×128) to include border reflection</a:t>
            </a:r>
            <a:endParaRPr kumimoji="0" lang="en-US" altLang="en-US" sz="1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lvl="1" eaLnBrk="0" hangingPunct="0">
              <a:lnSpc>
                <a:spcPct val="150000"/>
              </a:lnSpc>
              <a:spcBef>
                <a:spcPct val="0"/>
              </a:spcBef>
            </a:pPr>
            <a:r>
              <a:rPr kumimoji="0" lang="en-US" altLang="en-US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Apply inpainting to known mask regions</a:t>
            </a:r>
          </a:p>
          <a:p>
            <a:pPr lvl="1" eaLnBrk="0" hangingPunct="0">
              <a:lnSpc>
                <a:spcPct val="150000"/>
              </a:lnSpc>
              <a:spcBef>
                <a:spcPct val="0"/>
              </a:spcBef>
            </a:pPr>
            <a:r>
              <a:rPr kumimoji="0" lang="en-US" altLang="en-US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Fill in removed areas using neighboring pixels or Gaussian noise</a:t>
            </a:r>
          </a:p>
          <a:p>
            <a:pPr eaLnBrk="0" hangingPunct="0">
              <a:lnSpc>
                <a:spcPct val="150000"/>
              </a:lnSpc>
              <a:spcBef>
                <a:spcPct val="0"/>
              </a:spcBef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Mask Generation: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lvl="1" eaLnBrk="0" hangingPunct="0">
              <a:lnSpc>
                <a:spcPct val="150000"/>
              </a:lnSpc>
              <a:spcBef>
                <a:spcPct val="0"/>
              </a:spcBef>
            </a:pPr>
            <a:r>
              <a:rPr kumimoji="0" lang="en-US" altLang="en-US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Binary .</a:t>
            </a:r>
            <a:r>
              <a:rPr kumimoji="0" lang="en-US" altLang="en-US" sz="1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png</a:t>
            </a:r>
            <a:r>
              <a:rPr kumimoji="0" lang="en-US" altLang="en-US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masks saved from segmentation tools</a:t>
            </a:r>
          </a:p>
          <a:p>
            <a:pPr lvl="1" eaLnBrk="0" hangingPunct="0">
              <a:lnSpc>
                <a:spcPct val="150000"/>
              </a:lnSpc>
              <a:spcBef>
                <a:spcPct val="0"/>
              </a:spcBef>
            </a:pPr>
            <a:r>
              <a:rPr kumimoji="0" lang="en-US" altLang="en-US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Converted to COCO JSON using utility scripts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24419A-742E-FC0D-217A-B227630A8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45DD3-9DD6-4446-B440-6785DE4E3C79}" type="slidenum">
              <a:rPr lang="en-US" smtClean="0"/>
              <a:t>23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D123889-D9AB-9BE2-E2FA-5D9759F022CC}"/>
              </a:ext>
            </a:extLst>
          </p:cNvPr>
          <p:cNvGrpSpPr/>
          <p:nvPr/>
        </p:nvGrpSpPr>
        <p:grpSpPr>
          <a:xfrm>
            <a:off x="7762347" y="623492"/>
            <a:ext cx="3439053" cy="5805701"/>
            <a:chOff x="7654918" y="252699"/>
            <a:chExt cx="3439053" cy="580570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085D590C-59C7-081A-647D-1378FF0FF9D2}"/>
                </a:ext>
              </a:extLst>
            </p:cNvPr>
            <p:cNvGrpSpPr/>
            <p:nvPr/>
          </p:nvGrpSpPr>
          <p:grpSpPr>
            <a:xfrm>
              <a:off x="8296527" y="252699"/>
              <a:ext cx="2443391" cy="5614701"/>
              <a:chOff x="8435397" y="914400"/>
              <a:chExt cx="2564659" cy="5715000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FE55F117-D17C-4994-B407-FBF3D7DA19C7}"/>
                  </a:ext>
                </a:extLst>
              </p:cNvPr>
              <p:cNvGrpSpPr/>
              <p:nvPr/>
            </p:nvGrpSpPr>
            <p:grpSpPr>
              <a:xfrm>
                <a:off x="8435397" y="1019516"/>
                <a:ext cx="2564659" cy="5241584"/>
                <a:chOff x="8435397" y="1019516"/>
                <a:chExt cx="2564659" cy="5241584"/>
              </a:xfrm>
            </p:grpSpPr>
            <p:pic>
              <p:nvPicPr>
                <p:cNvPr id="9" name="Picture 8" descr="A close-up of a liquid&#10;&#10;AI-generated content may be incorrect.">
                  <a:extLst>
                    <a:ext uri="{FF2B5EF4-FFF2-40B4-BE49-F238E27FC236}">
                      <a16:creationId xmlns:a16="http://schemas.microsoft.com/office/drawing/2014/main" id="{0BC5E2B8-33F2-AD39-3F14-B6945C7132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35397" y="1309394"/>
                  <a:ext cx="1219200" cy="1219200"/>
                </a:xfrm>
                <a:prstGeom prst="rect">
                  <a:avLst/>
                </a:prstGeom>
              </p:spPr>
            </p:pic>
            <p:pic>
              <p:nvPicPr>
                <p:cNvPr id="11" name="Picture 10" descr="Close up of a tea bag&#10;&#10;AI-generated content may be incorrect.">
                  <a:extLst>
                    <a:ext uri="{FF2B5EF4-FFF2-40B4-BE49-F238E27FC236}">
                      <a16:creationId xmlns:a16="http://schemas.microsoft.com/office/drawing/2014/main" id="{E2CBCA90-FF96-3760-99A0-752291293C0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35398" y="2547970"/>
                  <a:ext cx="1219200" cy="1219200"/>
                </a:xfrm>
                <a:prstGeom prst="rect">
                  <a:avLst/>
                </a:prstGeom>
              </p:spPr>
            </p:pic>
            <p:pic>
              <p:nvPicPr>
                <p:cNvPr id="13" name="Picture 12" descr="A close-up of a black and white photo of a black and white photo of a black and white photo of a black and white photo of a black and white photo of a black and white&#10;&#10;AI-generated content may be incorrect.">
                  <a:extLst>
                    <a:ext uri="{FF2B5EF4-FFF2-40B4-BE49-F238E27FC236}">
                      <a16:creationId xmlns:a16="http://schemas.microsoft.com/office/drawing/2014/main" id="{23FFB95A-F57E-75F8-807C-BFA138941D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65144" y="1309394"/>
                  <a:ext cx="1219200" cy="1219200"/>
                </a:xfrm>
                <a:prstGeom prst="rect">
                  <a:avLst/>
                </a:prstGeom>
              </p:spPr>
            </p:pic>
            <p:pic>
              <p:nvPicPr>
                <p:cNvPr id="15" name="Picture 14" descr="A close-up of a black and white photo of a black and white photo of a black and white photo of a black and white photo of a black and white photo of a black and white&#10;&#10;AI-generated content may be incorrect.">
                  <a:extLst>
                    <a:ext uri="{FF2B5EF4-FFF2-40B4-BE49-F238E27FC236}">
                      <a16:creationId xmlns:a16="http://schemas.microsoft.com/office/drawing/2014/main" id="{FE865289-175D-652A-46A3-013DE592C0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65144" y="2553026"/>
                  <a:ext cx="1219200" cy="1219200"/>
                </a:xfrm>
                <a:prstGeom prst="rect">
                  <a:avLst/>
                </a:prstGeom>
              </p:spPr>
            </p:pic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55B4C2AC-162D-9868-6C01-453DEA4F80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439150" y="5041258"/>
                  <a:ext cx="1219200" cy="1219200"/>
                </a:xfrm>
                <a:prstGeom prst="rect">
                  <a:avLst/>
                </a:prstGeom>
              </p:spPr>
            </p:pic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C24757E7-D3CA-3FC5-EC8D-72F0A38E433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439150" y="3797626"/>
                  <a:ext cx="1219200" cy="1219200"/>
                </a:xfrm>
                <a:prstGeom prst="rect">
                  <a:avLst/>
                </a:prstGeom>
              </p:spPr>
            </p:pic>
            <p:pic>
              <p:nvPicPr>
                <p:cNvPr id="21" name="Picture 20" descr="A black and white image of a black spot&#10;&#10;AI-generated content may be incorrect.">
                  <a:extLst>
                    <a:ext uri="{FF2B5EF4-FFF2-40B4-BE49-F238E27FC236}">
                      <a16:creationId xmlns:a16="http://schemas.microsoft.com/office/drawing/2014/main" id="{624B9739-24CA-A7BD-1D04-2583A1BAEC8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75247" y="3793903"/>
                  <a:ext cx="1219200" cy="1219200"/>
                </a:xfrm>
                <a:prstGeom prst="rect">
                  <a:avLst/>
                </a:prstGeom>
              </p:spPr>
            </p:pic>
            <p:pic>
              <p:nvPicPr>
                <p:cNvPr id="23" name="Picture 22" descr="A close-up of a plane&#10;&#10;AI-generated content may be incorrect.">
                  <a:extLst>
                    <a:ext uri="{FF2B5EF4-FFF2-40B4-BE49-F238E27FC236}">
                      <a16:creationId xmlns:a16="http://schemas.microsoft.com/office/drawing/2014/main" id="{A895A46F-E01D-CEB3-A7CA-DD15F09D14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80856" y="5041900"/>
                  <a:ext cx="1219200" cy="1219200"/>
                </a:xfrm>
                <a:prstGeom prst="rect">
                  <a:avLst/>
                </a:prstGeom>
              </p:spPr>
            </p:pic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EF7BC42A-3BAA-05BB-925D-E1E3E503D185}"/>
                    </a:ext>
                  </a:extLst>
                </p:cNvPr>
                <p:cNvSpPr txBox="1"/>
                <p:nvPr/>
              </p:nvSpPr>
              <p:spPr>
                <a:xfrm>
                  <a:off x="8625156" y="1019516"/>
                  <a:ext cx="941656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500" dirty="0">
                      <a:solidFill>
                        <a:srgbClr val="FF0000"/>
                      </a:solidFill>
                    </a:rPr>
                    <a:t>Negative</a:t>
                  </a: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01FB8FEB-0D88-D203-376D-3E09CFF843DE}"/>
                    </a:ext>
                  </a:extLst>
                </p:cNvPr>
                <p:cNvSpPr txBox="1"/>
                <p:nvPr/>
              </p:nvSpPr>
              <p:spPr>
                <a:xfrm>
                  <a:off x="10015806" y="1019517"/>
                  <a:ext cx="859735" cy="3289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500" dirty="0">
                      <a:solidFill>
                        <a:srgbClr val="0187CC"/>
                      </a:solidFill>
                    </a:rPr>
                    <a:t>Positive </a:t>
                  </a:r>
                </a:p>
              </p:txBody>
            </p:sp>
          </p:grp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27119BF5-4107-7E19-2649-DF147CB4E542}"/>
                  </a:ext>
                </a:extLst>
              </p:cNvPr>
              <p:cNvCxnSpPr/>
              <p:nvPr/>
            </p:nvCxnSpPr>
            <p:spPr>
              <a:xfrm>
                <a:off x="9709150" y="914400"/>
                <a:ext cx="8206" cy="571500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D6A50ED-B49A-38F2-2ADF-7FE05034FFE1}"/>
                </a:ext>
              </a:extLst>
            </p:cNvPr>
            <p:cNvSpPr txBox="1"/>
            <p:nvPr/>
          </p:nvSpPr>
          <p:spPr>
            <a:xfrm>
              <a:off x="7654918" y="5781401"/>
              <a:ext cx="34390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0" dirty="0"/>
                <a:t>CNN Negative and Positive Training Data</a:t>
              </a:r>
            </a:p>
          </p:txBody>
        </p:sp>
      </p:grp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F7607476-6148-65FC-A7EF-1CCC2B6038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5" y="6182498"/>
            <a:ext cx="1071469" cy="665203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1883433F-93BC-CAEA-235B-EFDFA89D5500}"/>
              </a:ext>
            </a:extLst>
          </p:cNvPr>
          <p:cNvSpPr txBox="1">
            <a:spLocks/>
          </p:cNvSpPr>
          <p:nvPr/>
        </p:nvSpPr>
        <p:spPr>
          <a:xfrm>
            <a:off x="3657600" y="6400800"/>
            <a:ext cx="4876800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9pPr>
          </a:lstStyle>
          <a:p>
            <a:r>
              <a:rPr lang="en-US" sz="1200" b="0" dirty="0">
                <a:solidFill>
                  <a:srgbClr val="333399"/>
                </a:solidFill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</p:spTree>
    <p:extLst>
      <p:ext uri="{BB962C8B-B14F-4D97-AF65-F5344CB8AC3E}">
        <p14:creationId xmlns:p14="http://schemas.microsoft.com/office/powerpoint/2010/main" val="3919773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DF38E-F54E-4C1F-2106-0DD12CC13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 Integration (GUI Tool)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9DF3CD0B-1D97-57D4-A83D-526C2A4E9757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 bwMode="auto">
          <a:xfrm>
            <a:off x="914400" y="1801320"/>
            <a:ext cx="4115550" cy="4474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150000"/>
              </a:lnSpc>
              <a:spcBef>
                <a:spcPct val="0"/>
              </a:spcBef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GUI allows user to load:</a:t>
            </a:r>
          </a:p>
          <a:p>
            <a:pPr lvl="1" eaLnBrk="0" hangingPunct="0">
              <a:lnSpc>
                <a:spcPct val="150000"/>
              </a:lnSpc>
              <a:spcBef>
                <a:spcPct val="0"/>
              </a:spcBef>
            </a:pPr>
            <a:r>
              <a:rPr kumimoji="0" lang="en-US" altLang="en-US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Video</a:t>
            </a:r>
          </a:p>
          <a:p>
            <a:pPr lvl="1" eaLnBrk="0" hangingPunct="0">
              <a:lnSpc>
                <a:spcPct val="150000"/>
              </a:lnSpc>
              <a:spcBef>
                <a:spcPct val="0"/>
              </a:spcBef>
            </a:pPr>
            <a:r>
              <a:rPr kumimoji="0" lang="en-US" altLang="en-US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Mask R-CNN model (.</a:t>
            </a:r>
            <a:r>
              <a:rPr kumimoji="0" lang="en-US" altLang="en-US" sz="1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pth</a:t>
            </a:r>
            <a:r>
              <a:rPr kumimoji="0" lang="en-US" altLang="en-US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)</a:t>
            </a:r>
          </a:p>
          <a:p>
            <a:pPr lvl="1" eaLnBrk="0" hangingPunct="0">
              <a:lnSpc>
                <a:spcPct val="150000"/>
              </a:lnSpc>
              <a:spcBef>
                <a:spcPct val="0"/>
              </a:spcBef>
            </a:pPr>
            <a:r>
              <a:rPr kumimoji="0" lang="en-US" altLang="en-US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CNN classifier (.</a:t>
            </a:r>
            <a:r>
              <a:rPr kumimoji="0" lang="en-US" altLang="en-US" sz="1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pth</a:t>
            </a:r>
            <a:r>
              <a:rPr kumimoji="0" lang="en-US" altLang="en-US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)</a:t>
            </a:r>
          </a:p>
          <a:p>
            <a:pPr eaLnBrk="0" hangingPunct="0">
              <a:lnSpc>
                <a:spcPct val="150000"/>
              </a:lnSpc>
              <a:spcBef>
                <a:spcPct val="0"/>
              </a:spcBef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Performs:</a:t>
            </a:r>
          </a:p>
          <a:p>
            <a:pPr lvl="1" eaLnBrk="0" hangingPunct="0">
              <a:lnSpc>
                <a:spcPct val="150000"/>
              </a:lnSpc>
              <a:spcBef>
                <a:spcPct val="0"/>
              </a:spcBef>
            </a:pPr>
            <a:r>
              <a:rPr kumimoji="0" lang="en-US" altLang="en-US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Mask inference</a:t>
            </a:r>
          </a:p>
          <a:p>
            <a:pPr lvl="1" eaLnBrk="0" hangingPunct="0">
              <a:lnSpc>
                <a:spcPct val="150000"/>
              </a:lnSpc>
              <a:spcBef>
                <a:spcPct val="0"/>
              </a:spcBef>
            </a:pPr>
            <a:r>
              <a:rPr kumimoji="0" lang="en-US" altLang="en-US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CNN filtering </a:t>
            </a:r>
          </a:p>
          <a:p>
            <a:pPr lvl="1" eaLnBrk="0" hangingPunct="0">
              <a:lnSpc>
                <a:spcPct val="150000"/>
              </a:lnSpc>
              <a:spcBef>
                <a:spcPct val="0"/>
              </a:spcBef>
            </a:pPr>
            <a:r>
              <a:rPr kumimoji="0" lang="en-US" altLang="en-US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Kalman filter tracking</a:t>
            </a:r>
          </a:p>
          <a:p>
            <a:pPr eaLnBrk="0" hangingPunct="0">
              <a:lnSpc>
                <a:spcPct val="150000"/>
              </a:lnSpc>
              <a:spcBef>
                <a:spcPct val="0"/>
              </a:spcBef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Output:</a:t>
            </a:r>
          </a:p>
          <a:p>
            <a:pPr lvl="1" eaLnBrk="0" hangingPunct="0">
              <a:lnSpc>
                <a:spcPct val="150000"/>
              </a:lnSpc>
              <a:spcBef>
                <a:spcPct val="0"/>
              </a:spcBef>
            </a:pPr>
            <a:r>
              <a:rPr kumimoji="0" lang="en-US" altLang="en-US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Tracked .</a:t>
            </a:r>
            <a:r>
              <a:rPr kumimoji="0" lang="en-US" altLang="en-US" sz="1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avi</a:t>
            </a:r>
            <a:r>
              <a:rPr kumimoji="0" lang="en-US" altLang="en-US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videos</a:t>
            </a:r>
          </a:p>
          <a:p>
            <a:pPr lvl="1" eaLnBrk="0" hangingPunct="0">
              <a:lnSpc>
                <a:spcPct val="150000"/>
              </a:lnSpc>
              <a:spcBef>
                <a:spcPct val="0"/>
              </a:spcBef>
            </a:pPr>
            <a:r>
              <a:rPr kumimoji="0" lang="en-US" altLang="en-US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Per-frame CSV and summary velocity CSV</a:t>
            </a:r>
          </a:p>
          <a:p>
            <a:pPr eaLnBrk="0" hangingPunct="0">
              <a:lnSpc>
                <a:spcPct val="150000"/>
              </a:lnSpc>
              <a:spcBef>
                <a:spcPct val="0"/>
              </a:spcBef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7A130BD-D6E1-D6D3-531D-DD92CBD7F97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644"/>
          <a:stretch>
            <a:fillRect/>
          </a:stretch>
        </p:blipFill>
        <p:spPr>
          <a:xfrm>
            <a:off x="4203701" y="1905000"/>
            <a:ext cx="3388333" cy="2590800"/>
          </a:xfrm>
          <a:ln>
            <a:solidFill>
              <a:schemeClr val="tx1"/>
            </a:solidFill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02D2F7-7068-0FA5-8F33-D1CD47C0C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5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fld id="{03045DD3-9DD6-4446-B440-6785DE4E3C79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5D17F4-4534-AD68-5F6A-832F40BDF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1905000"/>
            <a:ext cx="3539637" cy="2590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2814603-9C79-F4A9-F14B-DEDB6016FAEB}"/>
              </a:ext>
            </a:extLst>
          </p:cNvPr>
          <p:cNvSpPr txBox="1"/>
          <p:nvPr/>
        </p:nvSpPr>
        <p:spPr>
          <a:xfrm>
            <a:off x="4795226" y="4460980"/>
            <a:ext cx="2209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/>
              <a:t>GUI for Still Option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3D6839-116E-2B52-B8FC-88BC157372D2}"/>
              </a:ext>
            </a:extLst>
          </p:cNvPr>
          <p:cNvSpPr txBox="1"/>
          <p:nvPr/>
        </p:nvSpPr>
        <p:spPr>
          <a:xfrm>
            <a:off x="8560227" y="4509700"/>
            <a:ext cx="2421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/>
              <a:t>GUI for Spinning Option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76D6DA4B-C3F6-CB36-01C4-28B21901DD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5" y="6182498"/>
            <a:ext cx="1071469" cy="66520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3336E8-6F25-978E-BB39-DFDC548BB9F1}"/>
              </a:ext>
            </a:extLst>
          </p:cNvPr>
          <p:cNvSpPr txBox="1">
            <a:spLocks/>
          </p:cNvSpPr>
          <p:nvPr/>
        </p:nvSpPr>
        <p:spPr>
          <a:xfrm>
            <a:off x="3657600" y="6400800"/>
            <a:ext cx="4876800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9pPr>
          </a:lstStyle>
          <a:p>
            <a:r>
              <a:rPr lang="en-US" sz="1200" b="0" dirty="0">
                <a:solidFill>
                  <a:srgbClr val="333399"/>
                </a:solidFill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</p:spTree>
    <p:extLst>
      <p:ext uri="{BB962C8B-B14F-4D97-AF65-F5344CB8AC3E}">
        <p14:creationId xmlns:p14="http://schemas.microsoft.com/office/powerpoint/2010/main" val="29349985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DFC86-C01F-7531-0AA3-4F7930DA6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234950"/>
            <a:ext cx="10363200" cy="530258"/>
          </a:xfrm>
        </p:spPr>
        <p:txBody>
          <a:bodyPr/>
          <a:lstStyle/>
          <a:p>
            <a:r>
              <a:rPr lang="en-US" dirty="0"/>
              <a:t>Outputs and Visuals</a:t>
            </a:r>
          </a:p>
        </p:txBody>
      </p:sp>
      <p:pic>
        <p:nvPicPr>
          <p:cNvPr id="10" name="FamcyAnt_filtered">
            <a:hlinkClick r:id="" action="ppaction://media"/>
            <a:extLst>
              <a:ext uri="{FF2B5EF4-FFF2-40B4-BE49-F238E27FC236}">
                <a16:creationId xmlns:a16="http://schemas.microsoft.com/office/drawing/2014/main" id="{7A383AB5-9438-CF34-8B60-B8F8E5E272C8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81400" y="923925"/>
            <a:ext cx="5029200" cy="50292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E790DE-6D53-DBBC-ADD0-A501F9313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5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fld id="{03045DD3-9DD6-4446-B440-6785DE4E3C79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3C3EAF-68E7-A4A6-D5B5-9A41DEEEEFA7}"/>
              </a:ext>
            </a:extLst>
          </p:cNvPr>
          <p:cNvSpPr txBox="1"/>
          <p:nvPr/>
        </p:nvSpPr>
        <p:spPr>
          <a:xfrm>
            <a:off x="4800601" y="5965454"/>
            <a:ext cx="228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/>
              <a:t>Final Filtered Still Video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C5DB608D-587C-DBC3-9AE2-4FDAFEA486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5" y="6182498"/>
            <a:ext cx="1071469" cy="66520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85E2BE-78EF-624F-4712-38C278AA4362}"/>
              </a:ext>
            </a:extLst>
          </p:cNvPr>
          <p:cNvSpPr txBox="1">
            <a:spLocks/>
          </p:cNvSpPr>
          <p:nvPr/>
        </p:nvSpPr>
        <p:spPr>
          <a:xfrm>
            <a:off x="3657600" y="6400800"/>
            <a:ext cx="4876800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9pPr>
          </a:lstStyle>
          <a:p>
            <a:r>
              <a:rPr lang="en-US" sz="1200" b="0" dirty="0">
                <a:solidFill>
                  <a:srgbClr val="333399"/>
                </a:solidFill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</p:spTree>
    <p:extLst>
      <p:ext uri="{BB962C8B-B14F-4D97-AF65-F5344CB8AC3E}">
        <p14:creationId xmlns:p14="http://schemas.microsoft.com/office/powerpoint/2010/main" val="271966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5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5161A-7BFE-E32B-083E-21DE8D39C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Outputs and Visuals</a:t>
            </a:r>
          </a:p>
        </p:txBody>
      </p:sp>
      <p:pic>
        <p:nvPicPr>
          <p:cNvPr id="6" name="Blender_filtered">
            <a:hlinkClick r:id="" action="ppaction://media"/>
            <a:extLst>
              <a:ext uri="{FF2B5EF4-FFF2-40B4-BE49-F238E27FC236}">
                <a16:creationId xmlns:a16="http://schemas.microsoft.com/office/drawing/2014/main" id="{9C712721-9158-558B-94BE-B85BCA3DCE36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97113" y="1023938"/>
            <a:ext cx="7596187" cy="4937125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C373D7-D5CB-983F-C698-51FC42A3A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5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fld id="{03045DD3-9DD6-4446-B440-6785DE4E3C79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6A497C-0B67-E168-80CD-9BECEC064217}"/>
              </a:ext>
            </a:extLst>
          </p:cNvPr>
          <p:cNvSpPr txBox="1"/>
          <p:nvPr/>
        </p:nvSpPr>
        <p:spPr>
          <a:xfrm>
            <a:off x="4786923" y="5905499"/>
            <a:ext cx="259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/>
              <a:t>Final Filtered Spinning Video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5D8ED03-7C80-044A-E3A7-D20E860FA6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5" y="6182498"/>
            <a:ext cx="1071469" cy="66520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73EADE-D837-D2A6-55AF-05302EE871C4}"/>
              </a:ext>
            </a:extLst>
          </p:cNvPr>
          <p:cNvSpPr txBox="1">
            <a:spLocks/>
          </p:cNvSpPr>
          <p:nvPr/>
        </p:nvSpPr>
        <p:spPr>
          <a:xfrm>
            <a:off x="3657600" y="6400800"/>
            <a:ext cx="4876800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9pPr>
          </a:lstStyle>
          <a:p>
            <a:r>
              <a:rPr lang="en-US" sz="1200" b="0" dirty="0">
                <a:solidFill>
                  <a:srgbClr val="333399"/>
                </a:solidFill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</p:spTree>
    <p:extLst>
      <p:ext uri="{BB962C8B-B14F-4D97-AF65-F5344CB8AC3E}">
        <p14:creationId xmlns:p14="http://schemas.microsoft.com/office/powerpoint/2010/main" val="281427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8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C11C3-AE5D-134C-C5AB-65D632712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UAH Experiment Campaign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1803A4-5F61-2665-A8E8-D395D239A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3F19F3-B840-BD3C-2BE9-525A88428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4CD68D-A0A9-BC37-191C-FA4D1B3C9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370" y="2335499"/>
            <a:ext cx="4853630" cy="2729649"/>
          </a:xfrm>
          <a:prstGeom prst="rect">
            <a:avLst/>
          </a:prstGeom>
        </p:spPr>
      </p:pic>
      <p:pic>
        <p:nvPicPr>
          <p:cNvPr id="7" name="Picture 6" descr="A picture containing electronics, dark&#10;&#10;Description automatically generated">
            <a:extLst>
              <a:ext uri="{FF2B5EF4-FFF2-40B4-BE49-F238E27FC236}">
                <a16:creationId xmlns:a16="http://schemas.microsoft.com/office/drawing/2014/main" id="{53BC5A6A-158D-A3B2-F25E-3F7E641EE2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4" r="21512"/>
          <a:stretch/>
        </p:blipFill>
        <p:spPr>
          <a:xfrm>
            <a:off x="7565140" y="1918355"/>
            <a:ext cx="3276368" cy="32722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FFE0B2-AC91-C5E5-B0A9-A80D60927759}"/>
              </a:ext>
            </a:extLst>
          </p:cNvPr>
          <p:cNvSpPr txBox="1"/>
          <p:nvPr/>
        </p:nvSpPr>
        <p:spPr>
          <a:xfrm>
            <a:off x="2483761" y="5065148"/>
            <a:ext cx="235401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50" b="0" dirty="0">
                <a:solidFill>
                  <a:srgbClr val="000000"/>
                </a:solidFill>
                <a:latin typeface="+mn-lt"/>
              </a:rPr>
              <a:t>1D ANTFARM Experiment</a:t>
            </a:r>
            <a:endParaRPr lang="en-US" sz="2400" b="0" baseline="300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DA3936-7240-E946-21E0-D68AE93C3816}"/>
              </a:ext>
            </a:extLst>
          </p:cNvPr>
          <p:cNvSpPr txBox="1"/>
          <p:nvPr/>
        </p:nvSpPr>
        <p:spPr>
          <a:xfrm>
            <a:off x="8026319" y="5192106"/>
            <a:ext cx="235401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0" dirty="0">
                <a:solidFill>
                  <a:srgbClr val="000000"/>
                </a:solidFill>
                <a:latin typeface="+mn-lt"/>
              </a:rPr>
              <a:t>Galinstan Experiment</a:t>
            </a:r>
            <a:endParaRPr lang="en-US" sz="2400" b="0" baseline="300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AE39A858-C79B-F659-5941-12A08288C8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5" y="6182498"/>
            <a:ext cx="1071469" cy="66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379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08F4D-3F12-9EB5-6D64-071B3C3C9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UAH </a:t>
            </a:r>
            <a:r>
              <a:rPr lang="en-US" dirty="0" err="1"/>
              <a:t>Bubblina</a:t>
            </a:r>
            <a:r>
              <a:rPr lang="en-US" dirty="0"/>
              <a:t> Apparatus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793C70-A119-4CB1-EBE9-863520EDB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CEAF5-4564-8A4F-9F3B-D0ED00314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4A28243-37D5-0BBB-9803-39300FBD25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5" y="6182498"/>
            <a:ext cx="1071469" cy="665203"/>
          </a:xfrm>
          <a:prstGeom prst="rect">
            <a:avLst/>
          </a:prstGeom>
        </p:spPr>
      </p:pic>
      <p:pic>
        <p:nvPicPr>
          <p:cNvPr id="10" name="Picture 9" descr="A metal piece of machinery on a metal surface&#10;&#10;AI-generated content may be incorrect.">
            <a:extLst>
              <a:ext uri="{FF2B5EF4-FFF2-40B4-BE49-F238E27FC236}">
                <a16:creationId xmlns:a16="http://schemas.microsoft.com/office/drawing/2014/main" id="{3860CF6F-D79C-6387-83C5-A8A0A24BB9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3" t="38039" r="52695" b="36444"/>
          <a:stretch>
            <a:fillRect/>
          </a:stretch>
        </p:blipFill>
        <p:spPr>
          <a:xfrm>
            <a:off x="1145334" y="2229670"/>
            <a:ext cx="2498756" cy="24470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2A9620-4B0F-8E75-6F2E-871F6364E9EB}"/>
              </a:ext>
            </a:extLst>
          </p:cNvPr>
          <p:cNvSpPr txBox="1"/>
          <p:nvPr/>
        </p:nvSpPr>
        <p:spPr>
          <a:xfrm>
            <a:off x="1339983" y="4676728"/>
            <a:ext cx="21094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0" dirty="0" err="1"/>
              <a:t>Bubblina</a:t>
            </a:r>
            <a:r>
              <a:rPr lang="en-US" sz="1050" b="0" dirty="0"/>
              <a:t> Apparatus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53C9A0-F108-251D-7952-A5E7B903D144}"/>
              </a:ext>
            </a:extLst>
          </p:cNvPr>
          <p:cNvSpPr txBox="1"/>
          <p:nvPr/>
        </p:nvSpPr>
        <p:spPr>
          <a:xfrm>
            <a:off x="6911872" y="5872489"/>
            <a:ext cx="21094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0" dirty="0" err="1"/>
              <a:t>Bubblina</a:t>
            </a:r>
            <a:r>
              <a:rPr lang="en-US" sz="1050" b="0" dirty="0"/>
              <a:t> Experiment Set Up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8DA958F-D0C1-4B3E-419B-1758926BD5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2454" y="1241741"/>
            <a:ext cx="6188290" cy="464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6147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CDF14-9323-830E-00D6-0508E2DF3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UAH BLENDER Apparatus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2229A7-5F62-EF1C-ECE8-21B47E598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6E1EEB-9A4A-D8E1-6321-C5FB03C83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 descr="A machine with gears and a box&#10;&#10;Description automatically generated">
            <a:extLst>
              <a:ext uri="{FF2B5EF4-FFF2-40B4-BE49-F238E27FC236}">
                <a16:creationId xmlns:a16="http://schemas.microsoft.com/office/drawing/2014/main" id="{7417E923-44A9-0168-C730-E1F3251D2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551" y="1400646"/>
            <a:ext cx="3349271" cy="4471339"/>
          </a:xfrm>
          <a:prstGeom prst="rect">
            <a:avLst/>
          </a:prstGeom>
        </p:spPr>
      </p:pic>
      <p:pic>
        <p:nvPicPr>
          <p:cNvPr id="7" name="Picture 6" descr="A blue machine with a metal frame&#10;&#10;AI-generated content may be incorrect.">
            <a:extLst>
              <a:ext uri="{FF2B5EF4-FFF2-40B4-BE49-F238E27FC236}">
                <a16:creationId xmlns:a16="http://schemas.microsoft.com/office/drawing/2014/main" id="{63AF4DFF-8870-54DA-925F-EBA07E6197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76293" y="1964981"/>
            <a:ext cx="4464737" cy="33492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18693B-3391-91BA-20E2-92B780446DA2}"/>
              </a:ext>
            </a:extLst>
          </p:cNvPr>
          <p:cNvSpPr txBox="1"/>
          <p:nvPr/>
        </p:nvSpPr>
        <p:spPr>
          <a:xfrm>
            <a:off x="7331656" y="5947782"/>
            <a:ext cx="235401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0" dirty="0">
                <a:solidFill>
                  <a:srgbClr val="000000"/>
                </a:solidFill>
                <a:latin typeface="+mn-lt"/>
              </a:rPr>
              <a:t>BLENDER II Apparatus</a:t>
            </a:r>
            <a:endParaRPr lang="en-US" sz="2400" b="0" baseline="300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A7F8C8-3FFA-BCDD-AE1C-6C3A96363004}"/>
              </a:ext>
            </a:extLst>
          </p:cNvPr>
          <p:cNvSpPr txBox="1"/>
          <p:nvPr/>
        </p:nvSpPr>
        <p:spPr>
          <a:xfrm>
            <a:off x="2017756" y="5947782"/>
            <a:ext cx="235401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0" dirty="0">
                <a:solidFill>
                  <a:srgbClr val="000000"/>
                </a:solidFill>
                <a:latin typeface="+mn-lt"/>
              </a:rPr>
              <a:t>BLENDER I Apparatus</a:t>
            </a:r>
            <a:endParaRPr lang="en-US" sz="2400" b="0" baseline="300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CA8D43B3-8FB5-5FF4-E6E1-044E69FAF5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5" y="6182498"/>
            <a:ext cx="1071469" cy="66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281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E3E6F-3A30-8423-1935-0CC23CE61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Updated BLENDER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A5D473-406E-0E40-961B-D28DD3E64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62CE68-EFD4-9CA5-53BE-7EAEEBAE3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6</a:t>
            </a:fld>
            <a:endParaRPr 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083EE02-E173-4402-E52D-39E50AE904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956708"/>
              </p:ext>
            </p:extLst>
          </p:nvPr>
        </p:nvGraphicFramePr>
        <p:xfrm>
          <a:off x="2032000" y="798513"/>
          <a:ext cx="8128000" cy="5259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11658337" imgH="7543566" progId="Acrobat.Document.DC">
                  <p:embed/>
                </p:oleObj>
              </mc:Choice>
              <mc:Fallback>
                <p:oleObj name="Acrobat Document" r:id="rId3" imgW="11658337" imgH="7543566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32000" y="798513"/>
                        <a:ext cx="8128000" cy="5259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E3262F9-3821-C2F8-F271-13BB0855D7B0}"/>
              </a:ext>
            </a:extLst>
          </p:cNvPr>
          <p:cNvSpPr txBox="1"/>
          <p:nvPr/>
        </p:nvSpPr>
        <p:spPr>
          <a:xfrm>
            <a:off x="4918995" y="5975434"/>
            <a:ext cx="235401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0" dirty="0">
                <a:solidFill>
                  <a:srgbClr val="000000"/>
                </a:solidFill>
                <a:latin typeface="+mn-lt"/>
              </a:rPr>
              <a:t>BLENDER III Apparatus</a:t>
            </a:r>
            <a:endParaRPr lang="en-US" sz="2400" b="0" baseline="300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F17BD4DD-2A55-D0C6-8AFD-85969FE70E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5" y="6182498"/>
            <a:ext cx="1071469" cy="66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974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62C7A-B8AD-7094-ECCB-435709493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Bubble Dynamics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ABD843-CEFB-ED3D-CD9C-CCFC548A68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2824" y="1149790"/>
            <a:ext cx="7209576" cy="5174810"/>
          </a:xfrm>
        </p:spPr>
        <p:txBody>
          <a:bodyPr/>
          <a:lstStyle/>
          <a:p>
            <a:r>
              <a:rPr lang="en-US" dirty="0"/>
              <a:t>Bubbles within the CFE are formed via gas injection</a:t>
            </a:r>
          </a:p>
          <a:p>
            <a:endParaRPr lang="en-US" dirty="0"/>
          </a:p>
          <a:p>
            <a:r>
              <a:rPr lang="en-US" dirty="0"/>
              <a:t>Bubble formation can be described through balancing the forces acting on the bubble</a:t>
            </a:r>
          </a:p>
          <a:p>
            <a:endParaRPr lang="en-US" dirty="0"/>
          </a:p>
          <a:p>
            <a:r>
              <a:rPr lang="en-US" dirty="0"/>
              <a:t>Formation can be captured using a high-speed camera</a:t>
            </a:r>
          </a:p>
          <a:p>
            <a:endParaRPr lang="en-US" dirty="0"/>
          </a:p>
          <a:p>
            <a:r>
              <a:rPr lang="en-US" dirty="0"/>
              <a:t>An equivalent bubble size is determined using AI detection and the Ramanujan Ellipse Circumference Approximation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540556-0003-305B-F518-AD2845CAE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F096A1-5ED3-CD22-3FEF-340CA2636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Picture 5" descr="A diagram of a circular object with arrows and lines&#10;&#10;Description automatically generated">
            <a:extLst>
              <a:ext uri="{FF2B5EF4-FFF2-40B4-BE49-F238E27FC236}">
                <a16:creationId xmlns:a16="http://schemas.microsoft.com/office/drawing/2014/main" id="{36F2D546-5FD2-9499-D61E-ABD7392F1E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1" y="1616688"/>
            <a:ext cx="3153429" cy="2500039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08387C9-0619-895A-77A6-FB96AFCE36AC}"/>
                  </a:ext>
                </a:extLst>
              </p:cNvPr>
              <p:cNvSpPr txBox="1"/>
              <p:nvPr/>
            </p:nvSpPr>
            <p:spPr>
              <a:xfrm>
                <a:off x="695835" y="4468842"/>
                <a:ext cx="361277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16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sz="16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16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𝑆𝐿</m:t>
                          </m:r>
                        </m:sub>
                      </m:sSub>
                      <m:r>
                        <a:rPr lang="en-US" sz="16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16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en-US" sz="16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16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sz="16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16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  <m:r>
                        <a:rPr lang="en-US" sz="16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16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000000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08387C9-0619-895A-77A6-FB96AFCE36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835" y="4468842"/>
                <a:ext cx="3612776" cy="3385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D001888F-B92F-5C59-2EAC-AF451C99B869}"/>
              </a:ext>
            </a:extLst>
          </p:cNvPr>
          <p:cNvSpPr txBox="1"/>
          <p:nvPr/>
        </p:nvSpPr>
        <p:spPr>
          <a:xfrm>
            <a:off x="1027287" y="4096134"/>
            <a:ext cx="29498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0" dirty="0">
                <a:solidFill>
                  <a:srgbClr val="000000"/>
                </a:solidFill>
                <a:latin typeface="+mn-lt"/>
              </a:rPr>
              <a:t>Forces Acting on a Forming Bubble [4]</a:t>
            </a:r>
            <a:r>
              <a:rPr lang="en-US" sz="1050" b="0" baseline="30000" dirty="0">
                <a:solidFill>
                  <a:srgbClr val="000000"/>
                </a:solidFill>
                <a:latin typeface="+mn-lt"/>
              </a:rPr>
              <a:t> </a:t>
            </a:r>
            <a:endParaRPr lang="en-US" sz="2400" b="0" baseline="300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598A19-0AB9-C545-FFE6-CED43D022640}"/>
              </a:ext>
            </a:extLst>
          </p:cNvPr>
          <p:cNvSpPr txBox="1"/>
          <p:nvPr/>
        </p:nvSpPr>
        <p:spPr>
          <a:xfrm>
            <a:off x="1015159" y="4758026"/>
            <a:ext cx="29498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0" dirty="0">
                <a:solidFill>
                  <a:srgbClr val="000000"/>
                </a:solidFill>
                <a:latin typeface="+mn-lt"/>
              </a:rPr>
              <a:t>Bubble Force Balance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80A03AC-B6BD-22FB-B5A1-2A2A0B7C8AB8}"/>
                  </a:ext>
                </a:extLst>
              </p:cNvPr>
              <p:cNvSpPr txBox="1"/>
              <p:nvPr/>
            </p:nvSpPr>
            <p:spPr>
              <a:xfrm>
                <a:off x="287941" y="5153903"/>
                <a:ext cx="4428565" cy="6519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en-US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eqArrPr>
                        <m:e>
                          <m:r>
                            <a:rPr lang="en-US" sz="14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14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4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US" sz="14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14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d>
                              <m:r>
                                <a:rPr lang="en-US" sz="14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  <m:sSup>
                                    <m:sSupPr>
                                      <m:ctrlPr>
                                        <a:rPr lang="en-US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1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400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  <m:r>
                                            <a:rPr lang="en-US" sz="1400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1400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140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14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  <m:d>
                                    <m:dPr>
                                      <m:ctrlPr>
                                        <a:rPr lang="en-US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40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en-US" sz="140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140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  <m:r>
                                    <a:rPr lang="en-US" sz="14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d>
                                        <m:dPr>
                                          <m:ctrlPr>
                                            <a:rPr lang="en-US" sz="1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14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1400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𝑎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1400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  <m:r>
                                            <a:rPr lang="en-US" sz="1400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+14</m:t>
                                          </m:r>
                                          <m:r>
                                            <a:rPr lang="en-US" sz="1400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𝑎𝑏</m:t>
                                          </m:r>
                                          <m:r>
                                            <a:rPr lang="en-US" sz="1400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14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1400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𝑏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1400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</m:d>
                                    </m:e>
                                  </m:rad>
                                </m:den>
                              </m:f>
                            </m:e>
                          </m:d>
                        </m:e>
                      </m:eqArr>
                    </m:oMath>
                  </m:oMathPara>
                </a14:m>
                <a:endParaRPr lang="en-US" dirty="0">
                  <a:solidFill>
                    <a:srgbClr val="000000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80A03AC-B6BD-22FB-B5A1-2A2A0B7C8A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941" y="5153903"/>
                <a:ext cx="4428565" cy="6519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297925E7-837C-7191-7E75-4506A94D94EB}"/>
              </a:ext>
            </a:extLst>
          </p:cNvPr>
          <p:cNvSpPr txBox="1"/>
          <p:nvPr/>
        </p:nvSpPr>
        <p:spPr>
          <a:xfrm>
            <a:off x="882005" y="5820816"/>
            <a:ext cx="321618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0" dirty="0">
                <a:solidFill>
                  <a:srgbClr val="000000"/>
                </a:solidFill>
                <a:latin typeface="+mn-lt"/>
              </a:rPr>
              <a:t>Ramanujan Ellipse Circumference Approximation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825CDD40-9CDC-9A02-6D20-C5D05BC5C4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5" y="6182498"/>
            <a:ext cx="1071469" cy="66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845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A390B-4F66-845F-8152-64EC89C1F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Bubble Dynamics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EA3D5D-F5DF-91D5-9B87-740C34BAA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127564"/>
            <a:ext cx="6325354" cy="4197036"/>
          </a:xfrm>
        </p:spPr>
        <p:txBody>
          <a:bodyPr/>
          <a:lstStyle/>
          <a:p>
            <a:r>
              <a:rPr lang="en-US" dirty="0"/>
              <a:t>Bubble shape can be predicted using the Reynold’s and Bond (E</a:t>
            </a:r>
            <a:r>
              <a:rPr lang="az-Cyrl-AZ" altLang="en-US" dirty="0"/>
              <a:t>ӧ</a:t>
            </a:r>
            <a:r>
              <a:rPr lang="en-US" altLang="en-US" dirty="0"/>
              <a:t>t</a:t>
            </a:r>
            <a:r>
              <a:rPr lang="az-Cyrl-AZ" altLang="en-US" dirty="0"/>
              <a:t>ӧ</a:t>
            </a:r>
            <a:r>
              <a:rPr lang="en-US" altLang="en-US" dirty="0"/>
              <a:t>s</a:t>
            </a:r>
            <a:r>
              <a:rPr lang="en-US" dirty="0"/>
              <a:t>) numbers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410633-54B9-D8CE-9257-E713CAEBA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D2F765-E23B-CD91-6163-8E14348A6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6605C3F-021A-EF01-152B-8790406C502E}"/>
                  </a:ext>
                </a:extLst>
              </p:cNvPr>
              <p:cNvSpPr txBox="1"/>
              <p:nvPr/>
            </p:nvSpPr>
            <p:spPr>
              <a:xfrm>
                <a:off x="1071282" y="3455895"/>
                <a:ext cx="1855694" cy="594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𝑅𝑒</m:t>
                      </m:r>
                      <m:r>
                        <a:rPr lang="en-US" sz="16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𝑈𝐷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16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16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600" dirty="0">
                  <a:solidFill>
                    <a:srgbClr val="000000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6605C3F-021A-EF01-152B-8790406C50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1282" y="3455895"/>
                <a:ext cx="1855694" cy="59477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772F18A-B0FC-1F75-0AB5-8AA9AF1B9BE4}"/>
                  </a:ext>
                </a:extLst>
              </p:cNvPr>
              <p:cNvSpPr txBox="1"/>
              <p:nvPr/>
            </p:nvSpPr>
            <p:spPr>
              <a:xfrm>
                <a:off x="3342900" y="3429000"/>
                <a:ext cx="2142565" cy="5927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𝐸𝑜</m:t>
                      </m:r>
                      <m:r>
                        <a:rPr lang="en-US" sz="16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sz="16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r>
                                <a:rPr lang="en-US" sz="16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sz="16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d>
                          <m:sSup>
                            <m:sSup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sz="16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6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den>
                      </m:f>
                    </m:oMath>
                  </m:oMathPara>
                </a14:m>
                <a:endParaRPr lang="en-US" sz="1600" dirty="0">
                  <a:solidFill>
                    <a:srgbClr val="000000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772F18A-B0FC-1F75-0AB5-8AA9AF1B9B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2900" y="3429000"/>
                <a:ext cx="2142565" cy="59272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8715AA42-8976-32CC-5A43-5D8F8B38EBE7}"/>
              </a:ext>
            </a:extLst>
          </p:cNvPr>
          <p:cNvSpPr txBox="1"/>
          <p:nvPr/>
        </p:nvSpPr>
        <p:spPr>
          <a:xfrm>
            <a:off x="2196350" y="4275488"/>
            <a:ext cx="3899650" cy="1985159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0" marR="0" indent="0" algn="just">
              <a:spcAft>
                <a:spcPts val="500"/>
              </a:spcAft>
              <a:buNone/>
            </a:pPr>
            <a:r>
              <a:rPr lang="en-US" sz="1400" b="0" dirty="0">
                <a:solidFill>
                  <a:srgbClr val="000000"/>
                </a:solidFill>
                <a:latin typeface="+mn-lt"/>
              </a:rPr>
              <a:t>µ</a:t>
            </a:r>
            <a:r>
              <a:rPr lang="en-US" sz="1400" b="0" baseline="-25000" dirty="0">
                <a:solidFill>
                  <a:srgbClr val="000000"/>
                </a:solidFill>
                <a:latin typeface="+mn-lt"/>
              </a:rPr>
              <a:t>l</a:t>
            </a:r>
            <a:r>
              <a:rPr lang="en-US" sz="1400" b="0" dirty="0">
                <a:solidFill>
                  <a:srgbClr val="000000"/>
                </a:solidFill>
                <a:latin typeface="+mn-lt"/>
              </a:rPr>
              <a:t> = Liquid Viscosity </a:t>
            </a:r>
          </a:p>
          <a:p>
            <a:pPr marL="0" marR="0" indent="0" algn="just">
              <a:spcAft>
                <a:spcPts val="500"/>
              </a:spcAft>
              <a:buNone/>
            </a:pPr>
            <a:r>
              <a:rPr lang="en-US" sz="1400" b="0" dirty="0" err="1">
                <a:solidFill>
                  <a:srgbClr val="000000"/>
                </a:solidFill>
                <a:latin typeface="+mn-lt"/>
              </a:rPr>
              <a:t>ρ</a:t>
            </a:r>
            <a:r>
              <a:rPr lang="en-US" sz="1400" b="0" baseline="-25000" dirty="0" err="1">
                <a:solidFill>
                  <a:srgbClr val="000000"/>
                </a:solidFill>
                <a:latin typeface="+mn-lt"/>
              </a:rPr>
              <a:t>l</a:t>
            </a:r>
            <a:r>
              <a:rPr lang="en-US" sz="1400" b="0" dirty="0">
                <a:solidFill>
                  <a:srgbClr val="000000"/>
                </a:solidFill>
                <a:latin typeface="+mn-lt"/>
              </a:rPr>
              <a:t> = Liquid Density</a:t>
            </a:r>
          </a:p>
          <a:p>
            <a:pPr marL="0" marR="0" indent="0" algn="just">
              <a:spcAft>
                <a:spcPts val="500"/>
              </a:spcAft>
              <a:buNone/>
            </a:pPr>
            <a:r>
              <a:rPr lang="en-US" sz="1400" b="0" dirty="0" err="1">
                <a:solidFill>
                  <a:srgbClr val="000000"/>
                </a:solidFill>
                <a:latin typeface="+mn-lt"/>
              </a:rPr>
              <a:t>ρ</a:t>
            </a:r>
            <a:r>
              <a:rPr lang="en-US" sz="1400" b="0" baseline="-25000" dirty="0" err="1">
                <a:solidFill>
                  <a:srgbClr val="000000"/>
                </a:solidFill>
                <a:latin typeface="+mn-lt"/>
              </a:rPr>
              <a:t>b</a:t>
            </a:r>
            <a:r>
              <a:rPr lang="en-US" sz="1400" b="0" dirty="0">
                <a:solidFill>
                  <a:srgbClr val="000000"/>
                </a:solidFill>
                <a:latin typeface="+mn-lt"/>
              </a:rPr>
              <a:t> = Gas Density</a:t>
            </a:r>
          </a:p>
          <a:p>
            <a:pPr marL="0" marR="0" indent="0" algn="just">
              <a:spcAft>
                <a:spcPts val="500"/>
              </a:spcAft>
              <a:buNone/>
            </a:pPr>
            <a:r>
              <a:rPr lang="en-US" sz="1400" b="0" dirty="0">
                <a:solidFill>
                  <a:srgbClr val="000000"/>
                </a:solidFill>
                <a:latin typeface="+mn-lt"/>
              </a:rPr>
              <a:t>σ = Surface Tension</a:t>
            </a:r>
          </a:p>
          <a:p>
            <a:pPr marL="0" marR="0" indent="0" algn="just">
              <a:spcAft>
                <a:spcPts val="500"/>
              </a:spcAft>
              <a:buNone/>
            </a:pPr>
            <a:endParaRPr lang="en-US" sz="1400" b="0" dirty="0">
              <a:solidFill>
                <a:srgbClr val="000000"/>
              </a:solidFill>
              <a:latin typeface="+mn-lt"/>
            </a:endParaRPr>
          </a:p>
          <a:p>
            <a:pPr marL="0" marR="0" indent="0" algn="just">
              <a:spcAft>
                <a:spcPts val="500"/>
              </a:spcAft>
              <a:buNone/>
            </a:pPr>
            <a:endParaRPr lang="en-US" sz="1400" b="0" dirty="0">
              <a:solidFill>
                <a:srgbClr val="000000"/>
              </a:solidFill>
              <a:latin typeface="+mn-lt"/>
            </a:endParaRPr>
          </a:p>
          <a:p>
            <a:pPr marL="0" marR="0" indent="0" algn="just">
              <a:spcAft>
                <a:spcPts val="500"/>
              </a:spcAft>
              <a:buNone/>
            </a:pPr>
            <a:endParaRPr lang="en-US" sz="1400" b="0" dirty="0">
              <a:solidFill>
                <a:srgbClr val="000000"/>
              </a:solidFill>
              <a:latin typeface="+mn-lt"/>
            </a:endParaRPr>
          </a:p>
          <a:p>
            <a:pPr marL="0" marR="0" indent="0" algn="just">
              <a:spcAft>
                <a:spcPts val="500"/>
              </a:spcAft>
              <a:buNone/>
            </a:pPr>
            <a:r>
              <a:rPr lang="en-US" sz="1400" b="0" dirty="0">
                <a:solidFill>
                  <a:srgbClr val="000000"/>
                </a:solidFill>
                <a:latin typeface="+mn-lt"/>
              </a:rPr>
              <a:t>D = Bubble Diameter</a:t>
            </a:r>
          </a:p>
          <a:p>
            <a:pPr marL="0" marR="0" indent="0" algn="just">
              <a:spcAft>
                <a:spcPts val="500"/>
              </a:spcAft>
              <a:buNone/>
            </a:pPr>
            <a:r>
              <a:rPr lang="en-US" sz="1400" b="0" dirty="0">
                <a:solidFill>
                  <a:srgbClr val="000000"/>
                </a:solidFill>
                <a:latin typeface="+mn-lt"/>
              </a:rPr>
              <a:t>g = Gravitational Force</a:t>
            </a:r>
          </a:p>
          <a:p>
            <a:pPr marL="0" marR="0" indent="0" algn="just">
              <a:spcAft>
                <a:spcPts val="500"/>
              </a:spcAft>
              <a:buNone/>
            </a:pPr>
            <a:r>
              <a:rPr lang="en-US" sz="1400" b="0" dirty="0">
                <a:solidFill>
                  <a:srgbClr val="000000"/>
                </a:solidFill>
                <a:latin typeface="+mn-lt"/>
              </a:rPr>
              <a:t>U = Bubble Velocity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B1377A72-1529-6D88-ABA1-EEB16B701C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5" y="6182498"/>
            <a:ext cx="1071469" cy="665203"/>
          </a:xfrm>
          <a:prstGeom prst="rect">
            <a:avLst/>
          </a:prstGeom>
        </p:spPr>
      </p:pic>
      <p:pic>
        <p:nvPicPr>
          <p:cNvPr id="10" name="Picture 9" descr="A diagram of a number of objects&#10;&#10;Description automatically generated">
            <a:extLst>
              <a:ext uri="{FF2B5EF4-FFF2-40B4-BE49-F238E27FC236}">
                <a16:creationId xmlns:a16="http://schemas.microsoft.com/office/drawing/2014/main" id="{6EC1567A-D7BF-0C91-300E-76AE7C3AAC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4242" y="1493641"/>
            <a:ext cx="3816315" cy="44349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6C66640-EF57-AD13-95B8-3EB1FB1A9291}"/>
              </a:ext>
            </a:extLst>
          </p:cNvPr>
          <p:cNvSpPr txBox="1"/>
          <p:nvPr/>
        </p:nvSpPr>
        <p:spPr>
          <a:xfrm>
            <a:off x="7587896" y="5928582"/>
            <a:ext cx="308965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0" dirty="0">
                <a:solidFill>
                  <a:srgbClr val="000000"/>
                </a:solidFill>
                <a:latin typeface="+mn-lt"/>
              </a:rPr>
              <a:t>Grace Diagram [5]</a:t>
            </a:r>
            <a:endParaRPr lang="en-US" sz="2400" b="0" baseline="300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48202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39662-C526-71CF-C0C6-D94FB2FAA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EB1CEA-8552-1132-E3EE-D6BBB8D2A7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UAH Baseline CFE configuration</a:t>
            </a:r>
          </a:p>
          <a:p>
            <a:pPr lvl="1"/>
            <a:r>
              <a:rPr lang="en-US" dirty="0"/>
              <a:t>Rotates at 10,000 RPM</a:t>
            </a:r>
          </a:p>
          <a:p>
            <a:pPr lvl="1"/>
            <a:r>
              <a:rPr lang="en-US" dirty="0"/>
              <a:t>Chamber Pressure = 1450 psi</a:t>
            </a:r>
          </a:p>
          <a:p>
            <a:pPr lvl="1"/>
            <a:r>
              <a:rPr lang="en-US" dirty="0"/>
              <a:t>Liquid Uranium Layer = 0.34 in</a:t>
            </a:r>
          </a:p>
          <a:p>
            <a:pPr lvl="1"/>
            <a:r>
              <a:rPr lang="en-US" dirty="0"/>
              <a:t>Pressure Gradient in Layer = 600 psi/in</a:t>
            </a:r>
          </a:p>
          <a:p>
            <a:pPr lvl="1"/>
            <a:endParaRPr lang="en-US" dirty="0"/>
          </a:p>
          <a:p>
            <a:r>
              <a:rPr lang="en-US" dirty="0"/>
              <a:t>BLENDER Configuration</a:t>
            </a:r>
          </a:p>
          <a:p>
            <a:pPr lvl="1"/>
            <a:r>
              <a:rPr lang="en-US" dirty="0"/>
              <a:t>Max Rotation = 4,000 RPM</a:t>
            </a:r>
          </a:p>
          <a:p>
            <a:pPr lvl="1"/>
            <a:r>
              <a:rPr lang="en-US" dirty="0"/>
              <a:t>Max Chamber Pressure = 500 psi</a:t>
            </a:r>
          </a:p>
          <a:p>
            <a:pPr lvl="1"/>
            <a:r>
              <a:rPr lang="en-US" dirty="0"/>
              <a:t>Liquid Layer = 1.75 in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868D61-B620-E869-7598-0C7468F4E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174CD2-CEA3-A008-F3B1-454A31FC8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27C8835-0425-86CF-245C-5406F4C099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5" y="6182498"/>
            <a:ext cx="1071469" cy="6652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312917-3249-8BFF-10C3-A2A798FD0E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178" y="800100"/>
            <a:ext cx="4338443" cy="2604969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64611D-D25A-8EEA-A082-8643846E23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178" y="3658351"/>
            <a:ext cx="4343400" cy="2609215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B53B94-BED4-0373-5975-A00766C4147F}"/>
              </a:ext>
            </a:extLst>
          </p:cNvPr>
          <p:cNvSpPr txBox="1"/>
          <p:nvPr/>
        </p:nvSpPr>
        <p:spPr>
          <a:xfrm>
            <a:off x="7525307" y="6261183"/>
            <a:ext cx="308965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0" dirty="0">
                <a:solidFill>
                  <a:srgbClr val="000000"/>
                </a:solidFill>
                <a:latin typeface="+mn-lt"/>
              </a:rPr>
              <a:t>Pressure at Injector</a:t>
            </a:r>
            <a:endParaRPr lang="en-US" sz="2400" b="0" baseline="300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44B7F3-967A-5520-9F90-95D31E035A0E}"/>
              </a:ext>
            </a:extLst>
          </p:cNvPr>
          <p:cNvSpPr txBox="1"/>
          <p:nvPr/>
        </p:nvSpPr>
        <p:spPr>
          <a:xfrm>
            <a:off x="7525307" y="3373361"/>
            <a:ext cx="308965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0" dirty="0">
                <a:solidFill>
                  <a:srgbClr val="000000"/>
                </a:solidFill>
                <a:latin typeface="+mn-lt"/>
              </a:rPr>
              <a:t>Pressure Gradient at Injector</a:t>
            </a:r>
            <a:endParaRPr lang="en-US" sz="2400" b="0" baseline="300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52453291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9349bec-f6d6-4581-a243-30eb8b4d9727">
      <Terms xmlns="http://schemas.microsoft.com/office/infopath/2007/PartnerControls"/>
    </lcf76f155ced4ddcb4097134ff3c332f>
    <TaxCatchAll xmlns="f1c8cde4-8972-4c28-8907-b1a5623db71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54DBCF558E974F8F6042B85F27F550" ma:contentTypeVersion="13" ma:contentTypeDescription="Create a new document." ma:contentTypeScope="" ma:versionID="7b74fb5f3375dd4fc092dbfc1fb88b89">
  <xsd:schema xmlns:xsd="http://www.w3.org/2001/XMLSchema" xmlns:xs="http://www.w3.org/2001/XMLSchema" xmlns:p="http://schemas.microsoft.com/office/2006/metadata/properties" xmlns:ns2="49349bec-f6d6-4581-a243-30eb8b4d9727" xmlns:ns3="f1c8cde4-8972-4c28-8907-b1a5623db717" targetNamespace="http://schemas.microsoft.com/office/2006/metadata/properties" ma:root="true" ma:fieldsID="9682bcb3a656ed21ee82cdfd8496da3d" ns2:_="" ns3:_="">
    <xsd:import namespace="49349bec-f6d6-4581-a243-30eb8b4d9727"/>
    <xsd:import namespace="f1c8cde4-8972-4c28-8907-b1a5623db7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349bec-f6d6-4581-a243-30eb8b4d97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0fb68aea-d2ee-4a6c-85e6-e4b5686e96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c8cde4-8972-4c28-8907-b1a5623db717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aebc1034-8d74-4b17-a399-7b30c8a07dcb}" ma:internalName="TaxCatchAll" ma:showField="CatchAllData" ma:web="f1c8cde4-8972-4c28-8907-b1a5623db71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A631D46-A88B-44F9-B011-0891D5ECFBA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475F7E1-25EC-49AD-AD10-E5DBBDD78C4A}">
  <ds:schemaRefs>
    <ds:schemaRef ds:uri="49349bec-f6d6-4581-a243-30eb8b4d9727"/>
    <ds:schemaRef ds:uri="f1c8cde4-8972-4c28-8907-b1a5623db71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0894325-1500-46CD-AACB-D910819C9C55}">
  <ds:schemaRefs>
    <ds:schemaRef ds:uri="49349bec-f6d6-4581-a243-30eb8b4d9727"/>
    <ds:schemaRef ds:uri="f1c8cde4-8972-4c28-8907-b1a5623db71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255</TotalTime>
  <Words>1444</Words>
  <Application>Microsoft Office PowerPoint</Application>
  <PresentationFormat>Widescreen</PresentationFormat>
  <Paragraphs>248</Paragraphs>
  <Slides>26</Slides>
  <Notes>3</Notes>
  <HiddenSlides>0</HiddenSlides>
  <MMClips>4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ＭＳ Ｐゴシック</vt:lpstr>
      <vt:lpstr>Arial</vt:lpstr>
      <vt:lpstr>Cambria Math</vt:lpstr>
      <vt:lpstr>Times</vt:lpstr>
      <vt:lpstr>Blank</vt:lpstr>
      <vt:lpstr>Acrobat Document</vt:lpstr>
      <vt:lpstr>Injector Experiment Simulation and Experiment Design for Centrifugal Nuclear Thermal Rocket Engine</vt:lpstr>
      <vt:lpstr>Background</vt:lpstr>
      <vt:lpstr>UAH Experiment Campaign</vt:lpstr>
      <vt:lpstr>UAH Bubblina Apparatus</vt:lpstr>
      <vt:lpstr>UAH BLENDER Apparatus</vt:lpstr>
      <vt:lpstr>Updated BLENDER</vt:lpstr>
      <vt:lpstr>Bubble Dynamics</vt:lpstr>
      <vt:lpstr>Bubble Dynamics</vt:lpstr>
      <vt:lpstr>Experiment Design</vt:lpstr>
      <vt:lpstr>Experiment Design</vt:lpstr>
      <vt:lpstr>Injector Experiment Simulation Using GFSSP</vt:lpstr>
      <vt:lpstr>Example SPT3 Test Matrix</vt:lpstr>
      <vt:lpstr>Grace Diagram Testing Box</vt:lpstr>
      <vt:lpstr>Results/Future Work</vt:lpstr>
      <vt:lpstr>Thank You</vt:lpstr>
      <vt:lpstr>Questions?</vt:lpstr>
      <vt:lpstr>Sources</vt:lpstr>
      <vt:lpstr>Back Up Slides</vt:lpstr>
      <vt:lpstr>FORTRAN Subroutine</vt:lpstr>
      <vt:lpstr>Previous Spinning Experiments</vt:lpstr>
      <vt:lpstr>Motivation for AI-Based Bubble Detection</vt:lpstr>
      <vt:lpstr>AI Architecture Overview</vt:lpstr>
      <vt:lpstr>Data Curation Process</vt:lpstr>
      <vt:lpstr>App Integration (GUI Tool)</vt:lpstr>
      <vt:lpstr>Outputs and Visuals</vt:lpstr>
      <vt:lpstr>Outputs and Visuals</vt:lpstr>
    </vt:vector>
  </TitlesOfParts>
  <Company>NASA/Ames Research Center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TFAWS 2010 Center Presentation</dc:title>
  <dc:creator>Tom Squire</dc:creator>
  <cp:lastModifiedBy>Tim Blackman</cp:lastModifiedBy>
  <cp:revision>69</cp:revision>
  <cp:lastPrinted>2001-11-30T21:59:45Z</cp:lastPrinted>
  <dcterms:created xsi:type="dcterms:W3CDTF">2001-11-21T21:59:03Z</dcterms:created>
  <dcterms:modified xsi:type="dcterms:W3CDTF">2025-07-31T02:03:11Z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0x0101001654DBCF558E974F8F6042B85F27F550</vt:lpwstr>
  </property>
  <property fmtid="{D5CDD505-2E9C-101B-9397-08002B2CF9AE}" pid="3" name="MediaServiceImageTags">
    <vt:lpwstr/>
  </property>
</Properties>
</file>