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2"/>
  </p:notesMasterIdLst>
  <p:handoutMasterIdLst>
    <p:handoutMasterId r:id="rId23"/>
  </p:handoutMasterIdLst>
  <p:sldIdLst>
    <p:sldId id="278" r:id="rId5"/>
    <p:sldId id="275"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82"/>
    <a:srgbClr val="E00005"/>
    <a:srgbClr val="0060BC"/>
    <a:srgbClr val="FF4605"/>
    <a:srgbClr val="333399"/>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58"/>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4</a:t>
            </a:fld>
            <a:endParaRPr lang="en-US"/>
          </a:p>
        </p:txBody>
      </p:sp>
    </p:spTree>
    <p:extLst>
      <p:ext uri="{BB962C8B-B14F-4D97-AF65-F5344CB8AC3E}">
        <p14:creationId xmlns:p14="http://schemas.microsoft.com/office/powerpoint/2010/main" val="333316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382234"/>
            <a:ext cx="5071515" cy="1200329"/>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dirty="0">
                <a:latin typeface="Arial"/>
                <a:ea typeface="ＭＳ Ｐゴシック"/>
                <a:cs typeface="Arial"/>
              </a:rPr>
              <a:t>Siraj Jalali, Ph.D.</a:t>
            </a:r>
          </a:p>
          <a:p>
            <a:pPr algn="l" eaLnBrk="1" hangingPunct="1"/>
            <a:r>
              <a:rPr lang="en-US" sz="1800" b="0" dirty="0">
                <a:latin typeface="Arial"/>
                <a:ea typeface="ＭＳ Ｐゴシック"/>
                <a:cs typeface="Arial"/>
              </a:rPr>
              <a:t>James Galbraith</a:t>
            </a:r>
          </a:p>
          <a:p>
            <a:pPr algn="l" eaLnBrk="1" hangingPunct="1"/>
            <a:r>
              <a:rPr lang="en-US" sz="1800" b="0" dirty="0">
                <a:latin typeface="Arial"/>
                <a:ea typeface="ＭＳ Ｐゴシック"/>
                <a:cs typeface="Arial"/>
              </a:rPr>
              <a:t>Oceaneering Space Systems</a:t>
            </a:r>
          </a:p>
          <a:p>
            <a:pPr algn="l" eaLnBrk="1" hangingPunct="1"/>
            <a:r>
              <a:rPr lang="en-US" sz="1800" b="0" dirty="0">
                <a:latin typeface="Arial"/>
                <a:ea typeface="ＭＳ Ｐゴシック"/>
                <a:cs typeface="Arial"/>
              </a:rPr>
              <a:t>NASA Johnson Space Center</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460129" y="3100753"/>
            <a:ext cx="5635871" cy="3757247"/>
          </a:xfrm>
          <a:prstGeom prst="rect">
            <a:avLst/>
          </a:prstGeom>
        </p:spPr>
      </p:pic>
      <p:sp>
        <p:nvSpPr>
          <p:cNvPr id="13314" name="Rectangle 10"/>
          <p:cNvSpPr>
            <a:spLocks noGrp="1" noChangeArrowheads="1"/>
          </p:cNvSpPr>
          <p:nvPr>
            <p:ph type="ctrTitle"/>
          </p:nvPr>
        </p:nvSpPr>
        <p:spPr>
          <a:xfrm>
            <a:off x="954879" y="1219645"/>
            <a:ext cx="10282242" cy="1314005"/>
          </a:xfrm>
        </p:spPr>
        <p:txBody>
          <a:bodyPr/>
          <a:lstStyle/>
          <a:p>
            <a:pPr eaLnBrk="1" hangingPunct="1">
              <a:spcBef>
                <a:spcPts val="0"/>
              </a:spcBef>
              <a:spcAft>
                <a:spcPts val="0"/>
              </a:spcAft>
            </a:pPr>
            <a:r>
              <a:rPr lang="en-US" dirty="0">
                <a:solidFill>
                  <a:srgbClr val="FF4605"/>
                </a:solidFill>
                <a:ea typeface="ＭＳ Ｐゴシック" charset="-128"/>
              </a:rPr>
              <a:t> A Mathcad model to perform orbital vehicle ascent venting analysis to determine the vent sizes to maintain the differential pressure loads within required limits </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dirty="0">
                <a:solidFill>
                  <a:schemeClr val="bg1"/>
                </a:solidFill>
                <a:latin typeface="Arial"/>
                <a:ea typeface="+mn-ea"/>
                <a:cs typeface="Arial"/>
              </a:rPr>
              <a:t>TFAWS 2025 Passive Thermal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dirty="0">
                <a:solidFill>
                  <a:srgbClr val="FF4605"/>
                </a:solidFill>
                <a:ea typeface="ＭＳ Ｐゴシック" charset="-128"/>
              </a:rPr>
              <a:t>Presented by: Siraj Jalali</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FCE01-F699-1F50-8F55-9F40CE401D20}"/>
              </a:ext>
            </a:extLst>
          </p:cNvPr>
          <p:cNvSpPr>
            <a:spLocks noGrp="1"/>
          </p:cNvSpPr>
          <p:nvPr>
            <p:ph type="sldNum" sz="quarter" idx="12"/>
          </p:nvPr>
        </p:nvSpPr>
        <p:spPr/>
        <p:txBody>
          <a:bodyPr/>
          <a:lstStyle/>
          <a:p>
            <a:fld id="{2624FCD2-9C05-4241-882C-3D134303B4EB}" type="slidenum">
              <a:rPr lang="en-US" smtClean="0"/>
              <a:pPr/>
              <a:t>10</a:t>
            </a:fld>
            <a:endParaRPr lang="en-US"/>
          </a:p>
        </p:txBody>
      </p:sp>
      <p:sp>
        <p:nvSpPr>
          <p:cNvPr id="4" name="TextBox 3">
            <a:extLst>
              <a:ext uri="{FF2B5EF4-FFF2-40B4-BE49-F238E27FC236}">
                <a16:creationId xmlns:a16="http://schemas.microsoft.com/office/drawing/2014/main" id="{9DC7C8EE-6B91-B450-9AE4-4DF8DC4E894A}"/>
              </a:ext>
            </a:extLst>
          </p:cNvPr>
          <p:cNvSpPr txBox="1"/>
          <p:nvPr/>
        </p:nvSpPr>
        <p:spPr>
          <a:xfrm>
            <a:off x="4279890" y="182252"/>
            <a:ext cx="2635850" cy="369332"/>
          </a:xfrm>
          <a:prstGeom prst="rect">
            <a:avLst/>
          </a:prstGeom>
          <a:noFill/>
        </p:spPr>
        <p:txBody>
          <a:bodyPr wrap="none" rtlCol="0">
            <a:spAutoFit/>
          </a:bodyPr>
          <a:lstStyle/>
          <a:p>
            <a:r>
              <a:rPr lang="en-US" b="1" dirty="0">
                <a:solidFill>
                  <a:srgbClr val="002060"/>
                </a:solidFill>
              </a:rPr>
              <a:t>Mathcad Venting Model</a:t>
            </a:r>
          </a:p>
        </p:txBody>
      </p:sp>
      <p:pic>
        <p:nvPicPr>
          <p:cNvPr id="5" name="Picture 4">
            <a:extLst>
              <a:ext uri="{FF2B5EF4-FFF2-40B4-BE49-F238E27FC236}">
                <a16:creationId xmlns:a16="http://schemas.microsoft.com/office/drawing/2014/main" id="{CF6FF63D-22CD-7914-A23E-BBC231BABC1C}"/>
              </a:ext>
            </a:extLst>
          </p:cNvPr>
          <p:cNvPicPr>
            <a:picLocks noChangeAspect="1"/>
          </p:cNvPicPr>
          <p:nvPr/>
        </p:nvPicPr>
        <p:blipFill>
          <a:blip r:embed="rId2"/>
          <a:stretch>
            <a:fillRect/>
          </a:stretch>
        </p:blipFill>
        <p:spPr>
          <a:xfrm>
            <a:off x="1071717" y="929843"/>
            <a:ext cx="10432025" cy="5382466"/>
          </a:xfrm>
          <a:prstGeom prst="rect">
            <a:avLst/>
          </a:prstGeom>
        </p:spPr>
      </p:pic>
    </p:spTree>
    <p:extLst>
      <p:ext uri="{BB962C8B-B14F-4D97-AF65-F5344CB8AC3E}">
        <p14:creationId xmlns:p14="http://schemas.microsoft.com/office/powerpoint/2010/main" val="102211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06610-E13F-3658-45AA-DE2AD7B1021E}"/>
              </a:ext>
            </a:extLst>
          </p:cNvPr>
          <p:cNvSpPr>
            <a:spLocks noGrp="1"/>
          </p:cNvSpPr>
          <p:nvPr>
            <p:ph type="sldNum" sz="quarter" idx="12"/>
          </p:nvPr>
        </p:nvSpPr>
        <p:spPr/>
        <p:txBody>
          <a:bodyPr/>
          <a:lstStyle/>
          <a:p>
            <a:fld id="{2624FCD2-9C05-4241-882C-3D134303B4EB}" type="slidenum">
              <a:rPr lang="en-US" smtClean="0"/>
              <a:pPr/>
              <a:t>11</a:t>
            </a:fld>
            <a:endParaRPr lang="en-US"/>
          </a:p>
        </p:txBody>
      </p:sp>
      <p:sp>
        <p:nvSpPr>
          <p:cNvPr id="4" name="TextBox 3">
            <a:extLst>
              <a:ext uri="{FF2B5EF4-FFF2-40B4-BE49-F238E27FC236}">
                <a16:creationId xmlns:a16="http://schemas.microsoft.com/office/drawing/2014/main" id="{26CE5FD3-D402-117E-4CAF-D9258717392B}"/>
              </a:ext>
            </a:extLst>
          </p:cNvPr>
          <p:cNvSpPr txBox="1"/>
          <p:nvPr/>
        </p:nvSpPr>
        <p:spPr>
          <a:xfrm>
            <a:off x="4836071" y="149087"/>
            <a:ext cx="2635850" cy="369332"/>
          </a:xfrm>
          <a:prstGeom prst="rect">
            <a:avLst/>
          </a:prstGeom>
          <a:noFill/>
        </p:spPr>
        <p:txBody>
          <a:bodyPr wrap="none" rtlCol="0">
            <a:spAutoFit/>
          </a:bodyPr>
          <a:lstStyle/>
          <a:p>
            <a:r>
              <a:rPr lang="en-US" b="1" dirty="0">
                <a:solidFill>
                  <a:srgbClr val="002060"/>
                </a:solidFill>
              </a:rPr>
              <a:t>Mathcad Venting Model</a:t>
            </a:r>
          </a:p>
        </p:txBody>
      </p:sp>
      <p:pic>
        <p:nvPicPr>
          <p:cNvPr id="5" name="Picture 4">
            <a:extLst>
              <a:ext uri="{FF2B5EF4-FFF2-40B4-BE49-F238E27FC236}">
                <a16:creationId xmlns:a16="http://schemas.microsoft.com/office/drawing/2014/main" id="{521041E9-4154-CB39-033F-8C2F7ED7D041}"/>
              </a:ext>
            </a:extLst>
          </p:cNvPr>
          <p:cNvPicPr>
            <a:picLocks noChangeAspect="1"/>
          </p:cNvPicPr>
          <p:nvPr/>
        </p:nvPicPr>
        <p:blipFill>
          <a:blip r:embed="rId2"/>
          <a:stretch>
            <a:fillRect/>
          </a:stretch>
        </p:blipFill>
        <p:spPr>
          <a:xfrm>
            <a:off x="1894879" y="957134"/>
            <a:ext cx="8795118" cy="5337201"/>
          </a:xfrm>
          <a:prstGeom prst="rect">
            <a:avLst/>
          </a:prstGeom>
        </p:spPr>
      </p:pic>
    </p:spTree>
    <p:extLst>
      <p:ext uri="{BB962C8B-B14F-4D97-AF65-F5344CB8AC3E}">
        <p14:creationId xmlns:p14="http://schemas.microsoft.com/office/powerpoint/2010/main" val="396362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2CF0D-C507-8DE3-714C-37BA519E0820}"/>
              </a:ext>
            </a:extLst>
          </p:cNvPr>
          <p:cNvSpPr>
            <a:spLocks noGrp="1"/>
          </p:cNvSpPr>
          <p:nvPr>
            <p:ph type="sldNum" sz="quarter" idx="12"/>
          </p:nvPr>
        </p:nvSpPr>
        <p:spPr/>
        <p:txBody>
          <a:bodyPr/>
          <a:lstStyle/>
          <a:p>
            <a:fld id="{2624FCD2-9C05-4241-882C-3D134303B4EB}" type="slidenum">
              <a:rPr lang="en-US" smtClean="0"/>
              <a:pPr/>
              <a:t>12</a:t>
            </a:fld>
            <a:endParaRPr lang="en-US"/>
          </a:p>
        </p:txBody>
      </p:sp>
      <p:sp>
        <p:nvSpPr>
          <p:cNvPr id="4" name="TextBox 3">
            <a:extLst>
              <a:ext uri="{FF2B5EF4-FFF2-40B4-BE49-F238E27FC236}">
                <a16:creationId xmlns:a16="http://schemas.microsoft.com/office/drawing/2014/main" id="{14A2A9D5-608E-3130-0087-507FFAC7A093}"/>
              </a:ext>
            </a:extLst>
          </p:cNvPr>
          <p:cNvSpPr txBox="1"/>
          <p:nvPr/>
        </p:nvSpPr>
        <p:spPr>
          <a:xfrm>
            <a:off x="4836071" y="149087"/>
            <a:ext cx="2635850" cy="369332"/>
          </a:xfrm>
          <a:prstGeom prst="rect">
            <a:avLst/>
          </a:prstGeom>
          <a:noFill/>
        </p:spPr>
        <p:txBody>
          <a:bodyPr wrap="none" rtlCol="0">
            <a:spAutoFit/>
          </a:bodyPr>
          <a:lstStyle/>
          <a:p>
            <a:r>
              <a:rPr lang="en-US" b="1" dirty="0">
                <a:solidFill>
                  <a:srgbClr val="002060"/>
                </a:solidFill>
              </a:rPr>
              <a:t>Mathcad Venting Model</a:t>
            </a:r>
          </a:p>
        </p:txBody>
      </p:sp>
      <p:pic>
        <p:nvPicPr>
          <p:cNvPr id="5" name="Picture 4">
            <a:extLst>
              <a:ext uri="{FF2B5EF4-FFF2-40B4-BE49-F238E27FC236}">
                <a16:creationId xmlns:a16="http://schemas.microsoft.com/office/drawing/2014/main" id="{F6F4DB4D-3330-A532-EDD6-C004B20B018A}"/>
              </a:ext>
            </a:extLst>
          </p:cNvPr>
          <p:cNvPicPr>
            <a:picLocks noChangeAspect="1"/>
          </p:cNvPicPr>
          <p:nvPr/>
        </p:nvPicPr>
        <p:blipFill>
          <a:blip r:embed="rId2"/>
          <a:stretch>
            <a:fillRect/>
          </a:stretch>
        </p:blipFill>
        <p:spPr>
          <a:xfrm>
            <a:off x="1838632" y="847125"/>
            <a:ext cx="9112129" cy="5553675"/>
          </a:xfrm>
          <a:prstGeom prst="rect">
            <a:avLst/>
          </a:prstGeom>
        </p:spPr>
      </p:pic>
    </p:spTree>
    <p:extLst>
      <p:ext uri="{BB962C8B-B14F-4D97-AF65-F5344CB8AC3E}">
        <p14:creationId xmlns:p14="http://schemas.microsoft.com/office/powerpoint/2010/main" val="11321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A39EEF-650F-6E9A-E8D6-89FBA46DBDAC}"/>
              </a:ext>
            </a:extLst>
          </p:cNvPr>
          <p:cNvSpPr>
            <a:spLocks noGrp="1"/>
          </p:cNvSpPr>
          <p:nvPr>
            <p:ph type="sldNum" sz="quarter" idx="12"/>
          </p:nvPr>
        </p:nvSpPr>
        <p:spPr/>
        <p:txBody>
          <a:bodyPr/>
          <a:lstStyle/>
          <a:p>
            <a:fld id="{2624FCD2-9C05-4241-882C-3D134303B4EB}" type="slidenum">
              <a:rPr lang="en-US" smtClean="0"/>
              <a:pPr/>
              <a:t>13</a:t>
            </a:fld>
            <a:endParaRPr lang="en-US"/>
          </a:p>
        </p:txBody>
      </p:sp>
      <p:sp>
        <p:nvSpPr>
          <p:cNvPr id="4" name="TextBox 3">
            <a:extLst>
              <a:ext uri="{FF2B5EF4-FFF2-40B4-BE49-F238E27FC236}">
                <a16:creationId xmlns:a16="http://schemas.microsoft.com/office/drawing/2014/main" id="{CE3E16AD-DB4C-8EFC-18A3-88610EE1E796}"/>
              </a:ext>
            </a:extLst>
          </p:cNvPr>
          <p:cNvSpPr txBox="1"/>
          <p:nvPr/>
        </p:nvSpPr>
        <p:spPr>
          <a:xfrm>
            <a:off x="4836071" y="149087"/>
            <a:ext cx="2635850" cy="369332"/>
          </a:xfrm>
          <a:prstGeom prst="rect">
            <a:avLst/>
          </a:prstGeom>
          <a:noFill/>
        </p:spPr>
        <p:txBody>
          <a:bodyPr wrap="none" rtlCol="0">
            <a:spAutoFit/>
          </a:bodyPr>
          <a:lstStyle/>
          <a:p>
            <a:r>
              <a:rPr lang="en-US" b="1" dirty="0">
                <a:solidFill>
                  <a:srgbClr val="002060"/>
                </a:solidFill>
              </a:rPr>
              <a:t>Mathcad Venting Model</a:t>
            </a:r>
          </a:p>
        </p:txBody>
      </p:sp>
      <p:pic>
        <p:nvPicPr>
          <p:cNvPr id="5" name="Picture 4">
            <a:extLst>
              <a:ext uri="{FF2B5EF4-FFF2-40B4-BE49-F238E27FC236}">
                <a16:creationId xmlns:a16="http://schemas.microsoft.com/office/drawing/2014/main" id="{D0C1739D-B0AC-EE6F-9A78-AB0E7EEF61DC}"/>
              </a:ext>
            </a:extLst>
          </p:cNvPr>
          <p:cNvPicPr>
            <a:picLocks noChangeAspect="1"/>
          </p:cNvPicPr>
          <p:nvPr/>
        </p:nvPicPr>
        <p:blipFill>
          <a:blip r:embed="rId2"/>
          <a:stretch>
            <a:fillRect/>
          </a:stretch>
        </p:blipFill>
        <p:spPr>
          <a:xfrm>
            <a:off x="1543665" y="840827"/>
            <a:ext cx="9271479" cy="5523779"/>
          </a:xfrm>
          <a:prstGeom prst="rect">
            <a:avLst/>
          </a:prstGeom>
        </p:spPr>
      </p:pic>
    </p:spTree>
    <p:extLst>
      <p:ext uri="{BB962C8B-B14F-4D97-AF65-F5344CB8AC3E}">
        <p14:creationId xmlns:p14="http://schemas.microsoft.com/office/powerpoint/2010/main" val="273809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73B3A-F942-6E93-F445-973ADE8F48F9}"/>
              </a:ext>
            </a:extLst>
          </p:cNvPr>
          <p:cNvSpPr>
            <a:spLocks noGrp="1"/>
          </p:cNvSpPr>
          <p:nvPr>
            <p:ph type="sldNum" sz="quarter" idx="12"/>
          </p:nvPr>
        </p:nvSpPr>
        <p:spPr/>
        <p:txBody>
          <a:bodyPr/>
          <a:lstStyle/>
          <a:p>
            <a:fld id="{2624FCD2-9C05-4241-882C-3D134303B4EB}" type="slidenum">
              <a:rPr lang="en-US" smtClean="0"/>
              <a:pPr/>
              <a:t>14</a:t>
            </a:fld>
            <a:endParaRPr lang="en-US"/>
          </a:p>
        </p:txBody>
      </p:sp>
      <p:sp>
        <p:nvSpPr>
          <p:cNvPr id="4" name="TextBox 3">
            <a:extLst>
              <a:ext uri="{FF2B5EF4-FFF2-40B4-BE49-F238E27FC236}">
                <a16:creationId xmlns:a16="http://schemas.microsoft.com/office/drawing/2014/main" id="{F0304DBB-CBEE-A8B2-DCE4-C8A696BE2226}"/>
              </a:ext>
            </a:extLst>
          </p:cNvPr>
          <p:cNvSpPr txBox="1"/>
          <p:nvPr/>
        </p:nvSpPr>
        <p:spPr>
          <a:xfrm>
            <a:off x="4836071" y="149087"/>
            <a:ext cx="2635850" cy="369332"/>
          </a:xfrm>
          <a:prstGeom prst="rect">
            <a:avLst/>
          </a:prstGeom>
          <a:noFill/>
        </p:spPr>
        <p:txBody>
          <a:bodyPr wrap="none" rtlCol="0">
            <a:spAutoFit/>
          </a:bodyPr>
          <a:lstStyle/>
          <a:p>
            <a:r>
              <a:rPr lang="en-US" b="1" dirty="0">
                <a:solidFill>
                  <a:srgbClr val="002060"/>
                </a:solidFill>
              </a:rPr>
              <a:t>Mathcad Venting Model</a:t>
            </a:r>
          </a:p>
        </p:txBody>
      </p:sp>
      <p:pic>
        <p:nvPicPr>
          <p:cNvPr id="7" name="Picture 6">
            <a:extLst>
              <a:ext uri="{FF2B5EF4-FFF2-40B4-BE49-F238E27FC236}">
                <a16:creationId xmlns:a16="http://schemas.microsoft.com/office/drawing/2014/main" id="{CDDA542D-70EF-DA4B-1BAF-F35004F199FC}"/>
              </a:ext>
            </a:extLst>
          </p:cNvPr>
          <p:cNvPicPr>
            <a:picLocks noChangeAspect="1"/>
          </p:cNvPicPr>
          <p:nvPr/>
        </p:nvPicPr>
        <p:blipFill>
          <a:blip r:embed="rId2"/>
          <a:stretch>
            <a:fillRect/>
          </a:stretch>
        </p:blipFill>
        <p:spPr>
          <a:xfrm>
            <a:off x="860097" y="1446148"/>
            <a:ext cx="8945223" cy="4448796"/>
          </a:xfrm>
          <a:prstGeom prst="rect">
            <a:avLst/>
          </a:prstGeom>
        </p:spPr>
      </p:pic>
      <p:pic>
        <p:nvPicPr>
          <p:cNvPr id="9" name="Picture 8">
            <a:extLst>
              <a:ext uri="{FF2B5EF4-FFF2-40B4-BE49-F238E27FC236}">
                <a16:creationId xmlns:a16="http://schemas.microsoft.com/office/drawing/2014/main" id="{DEFF9D1D-D273-84A1-5848-569043A3CB4F}"/>
              </a:ext>
            </a:extLst>
          </p:cNvPr>
          <p:cNvPicPr>
            <a:picLocks noChangeAspect="1"/>
          </p:cNvPicPr>
          <p:nvPr/>
        </p:nvPicPr>
        <p:blipFill>
          <a:blip r:embed="rId3"/>
          <a:stretch>
            <a:fillRect/>
          </a:stretch>
        </p:blipFill>
        <p:spPr>
          <a:xfrm>
            <a:off x="7969578" y="3769185"/>
            <a:ext cx="3371850" cy="2638425"/>
          </a:xfrm>
          <a:prstGeom prst="rect">
            <a:avLst/>
          </a:prstGeom>
        </p:spPr>
      </p:pic>
      <p:pic>
        <p:nvPicPr>
          <p:cNvPr id="10" name="Picture 9">
            <a:extLst>
              <a:ext uri="{FF2B5EF4-FFF2-40B4-BE49-F238E27FC236}">
                <a16:creationId xmlns:a16="http://schemas.microsoft.com/office/drawing/2014/main" id="{DB26E496-0DBD-930C-02AF-2C7C949CAA33}"/>
              </a:ext>
            </a:extLst>
          </p:cNvPr>
          <p:cNvPicPr>
            <a:picLocks noChangeAspect="1"/>
          </p:cNvPicPr>
          <p:nvPr/>
        </p:nvPicPr>
        <p:blipFill>
          <a:blip r:embed="rId4"/>
          <a:stretch>
            <a:fillRect/>
          </a:stretch>
        </p:blipFill>
        <p:spPr>
          <a:xfrm>
            <a:off x="7969578" y="1032121"/>
            <a:ext cx="3362325" cy="2638425"/>
          </a:xfrm>
          <a:prstGeom prst="rect">
            <a:avLst/>
          </a:prstGeom>
        </p:spPr>
      </p:pic>
    </p:spTree>
    <p:extLst>
      <p:ext uri="{BB962C8B-B14F-4D97-AF65-F5344CB8AC3E}">
        <p14:creationId xmlns:p14="http://schemas.microsoft.com/office/powerpoint/2010/main" val="231955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E3896F-2F64-6DBF-873D-9ABEA90E3CC8}"/>
              </a:ext>
            </a:extLst>
          </p:cNvPr>
          <p:cNvSpPr>
            <a:spLocks noGrp="1"/>
          </p:cNvSpPr>
          <p:nvPr>
            <p:ph type="sldNum" sz="quarter" idx="12"/>
          </p:nvPr>
        </p:nvSpPr>
        <p:spPr/>
        <p:txBody>
          <a:bodyPr/>
          <a:lstStyle/>
          <a:p>
            <a:fld id="{2624FCD2-9C05-4241-882C-3D134303B4EB}" type="slidenum">
              <a:rPr lang="en-US" smtClean="0"/>
              <a:pPr/>
              <a:t>15</a:t>
            </a:fld>
            <a:endParaRPr lang="en-US"/>
          </a:p>
        </p:txBody>
      </p:sp>
      <p:sp>
        <p:nvSpPr>
          <p:cNvPr id="4" name="TextBox 3">
            <a:extLst>
              <a:ext uri="{FF2B5EF4-FFF2-40B4-BE49-F238E27FC236}">
                <a16:creationId xmlns:a16="http://schemas.microsoft.com/office/drawing/2014/main" id="{AC78EC9D-C1CE-F6E3-726E-CFB7CA3BA78F}"/>
              </a:ext>
            </a:extLst>
          </p:cNvPr>
          <p:cNvSpPr txBox="1"/>
          <p:nvPr/>
        </p:nvSpPr>
        <p:spPr>
          <a:xfrm>
            <a:off x="4082621" y="238124"/>
            <a:ext cx="3419719" cy="369332"/>
          </a:xfrm>
          <a:prstGeom prst="rect">
            <a:avLst/>
          </a:prstGeom>
          <a:noFill/>
        </p:spPr>
        <p:txBody>
          <a:bodyPr wrap="none" rtlCol="0">
            <a:spAutoFit/>
          </a:bodyPr>
          <a:lstStyle/>
          <a:p>
            <a:r>
              <a:rPr lang="en-US" b="1" dirty="0">
                <a:solidFill>
                  <a:srgbClr val="002060"/>
                </a:solidFill>
              </a:rPr>
              <a:t>Mathcad Venting Model Output</a:t>
            </a:r>
          </a:p>
        </p:txBody>
      </p:sp>
      <p:pic>
        <p:nvPicPr>
          <p:cNvPr id="9" name="Picture 8">
            <a:extLst>
              <a:ext uri="{FF2B5EF4-FFF2-40B4-BE49-F238E27FC236}">
                <a16:creationId xmlns:a16="http://schemas.microsoft.com/office/drawing/2014/main" id="{A1A8FB91-4279-049C-0F14-7038E4431AB2}"/>
              </a:ext>
            </a:extLst>
          </p:cNvPr>
          <p:cNvPicPr>
            <a:picLocks noChangeAspect="1"/>
          </p:cNvPicPr>
          <p:nvPr/>
        </p:nvPicPr>
        <p:blipFill>
          <a:blip r:embed="rId2"/>
          <a:stretch>
            <a:fillRect/>
          </a:stretch>
        </p:blipFill>
        <p:spPr>
          <a:xfrm>
            <a:off x="1797268" y="861847"/>
            <a:ext cx="8818179" cy="5538953"/>
          </a:xfrm>
          <a:prstGeom prst="rect">
            <a:avLst/>
          </a:prstGeom>
        </p:spPr>
      </p:pic>
    </p:spTree>
    <p:extLst>
      <p:ext uri="{BB962C8B-B14F-4D97-AF65-F5344CB8AC3E}">
        <p14:creationId xmlns:p14="http://schemas.microsoft.com/office/powerpoint/2010/main" val="354038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CE0DB-0730-4DB8-2D2E-A0F1939FCA53}"/>
              </a:ext>
            </a:extLst>
          </p:cNvPr>
          <p:cNvSpPr>
            <a:spLocks noGrp="1"/>
          </p:cNvSpPr>
          <p:nvPr>
            <p:ph type="sldNum" sz="quarter" idx="12"/>
          </p:nvPr>
        </p:nvSpPr>
        <p:spPr/>
        <p:txBody>
          <a:bodyPr/>
          <a:lstStyle/>
          <a:p>
            <a:fld id="{2624FCD2-9C05-4241-882C-3D134303B4EB}" type="slidenum">
              <a:rPr lang="en-US" smtClean="0"/>
              <a:pPr/>
              <a:t>16</a:t>
            </a:fld>
            <a:endParaRPr lang="en-US"/>
          </a:p>
        </p:txBody>
      </p:sp>
      <p:sp>
        <p:nvSpPr>
          <p:cNvPr id="10" name="TextBox 9">
            <a:extLst>
              <a:ext uri="{FF2B5EF4-FFF2-40B4-BE49-F238E27FC236}">
                <a16:creationId xmlns:a16="http://schemas.microsoft.com/office/drawing/2014/main" id="{0505EFEE-78E5-1BA6-CB14-BE5203758ABB}"/>
              </a:ext>
            </a:extLst>
          </p:cNvPr>
          <p:cNvSpPr txBox="1"/>
          <p:nvPr/>
        </p:nvSpPr>
        <p:spPr>
          <a:xfrm>
            <a:off x="4372509" y="134929"/>
            <a:ext cx="3390544" cy="369332"/>
          </a:xfrm>
          <a:prstGeom prst="rect">
            <a:avLst/>
          </a:prstGeom>
          <a:noFill/>
        </p:spPr>
        <p:txBody>
          <a:bodyPr wrap="none" rtlCol="0">
            <a:spAutoFit/>
          </a:bodyPr>
          <a:lstStyle/>
          <a:p>
            <a:r>
              <a:rPr lang="en-US" b="1" dirty="0">
                <a:solidFill>
                  <a:srgbClr val="002060"/>
                </a:solidFill>
              </a:rPr>
              <a:t>Mathcad Venting Model Charts</a:t>
            </a:r>
          </a:p>
        </p:txBody>
      </p:sp>
      <p:pic>
        <p:nvPicPr>
          <p:cNvPr id="12" name="Picture 11">
            <a:extLst>
              <a:ext uri="{FF2B5EF4-FFF2-40B4-BE49-F238E27FC236}">
                <a16:creationId xmlns:a16="http://schemas.microsoft.com/office/drawing/2014/main" id="{85213FB3-9887-5F8C-54D4-6C32E43A8415}"/>
              </a:ext>
            </a:extLst>
          </p:cNvPr>
          <p:cNvPicPr>
            <a:picLocks noChangeAspect="1"/>
          </p:cNvPicPr>
          <p:nvPr/>
        </p:nvPicPr>
        <p:blipFill>
          <a:blip r:embed="rId2"/>
          <a:stretch>
            <a:fillRect/>
          </a:stretch>
        </p:blipFill>
        <p:spPr>
          <a:xfrm>
            <a:off x="1010184" y="1159461"/>
            <a:ext cx="3362325" cy="2638425"/>
          </a:xfrm>
          <a:prstGeom prst="rect">
            <a:avLst/>
          </a:prstGeom>
        </p:spPr>
      </p:pic>
      <p:pic>
        <p:nvPicPr>
          <p:cNvPr id="14" name="Picture 13">
            <a:extLst>
              <a:ext uri="{FF2B5EF4-FFF2-40B4-BE49-F238E27FC236}">
                <a16:creationId xmlns:a16="http://schemas.microsoft.com/office/drawing/2014/main" id="{7922E9C7-4EE6-FBD1-1A9E-BF70EFA3DEB7}"/>
              </a:ext>
            </a:extLst>
          </p:cNvPr>
          <p:cNvPicPr>
            <a:picLocks noChangeAspect="1"/>
          </p:cNvPicPr>
          <p:nvPr/>
        </p:nvPicPr>
        <p:blipFill>
          <a:blip r:embed="rId3"/>
          <a:stretch>
            <a:fillRect/>
          </a:stretch>
        </p:blipFill>
        <p:spPr>
          <a:xfrm>
            <a:off x="4543733" y="998546"/>
            <a:ext cx="3314700" cy="2638425"/>
          </a:xfrm>
          <a:prstGeom prst="rect">
            <a:avLst/>
          </a:prstGeom>
        </p:spPr>
      </p:pic>
      <p:pic>
        <p:nvPicPr>
          <p:cNvPr id="16" name="Picture 15">
            <a:extLst>
              <a:ext uri="{FF2B5EF4-FFF2-40B4-BE49-F238E27FC236}">
                <a16:creationId xmlns:a16="http://schemas.microsoft.com/office/drawing/2014/main" id="{0A500C75-C76B-A2BD-7455-E59B769D0E64}"/>
              </a:ext>
            </a:extLst>
          </p:cNvPr>
          <p:cNvPicPr>
            <a:picLocks noChangeAspect="1"/>
          </p:cNvPicPr>
          <p:nvPr/>
        </p:nvPicPr>
        <p:blipFill>
          <a:blip r:embed="rId4"/>
          <a:stretch>
            <a:fillRect/>
          </a:stretch>
        </p:blipFill>
        <p:spPr>
          <a:xfrm>
            <a:off x="8181731" y="1085104"/>
            <a:ext cx="3333750" cy="2638425"/>
          </a:xfrm>
          <a:prstGeom prst="rect">
            <a:avLst/>
          </a:prstGeom>
        </p:spPr>
      </p:pic>
      <p:pic>
        <p:nvPicPr>
          <p:cNvPr id="18" name="Picture 17">
            <a:extLst>
              <a:ext uri="{FF2B5EF4-FFF2-40B4-BE49-F238E27FC236}">
                <a16:creationId xmlns:a16="http://schemas.microsoft.com/office/drawing/2014/main" id="{8B1766B7-9474-03CF-3E97-DA91F2C23251}"/>
              </a:ext>
            </a:extLst>
          </p:cNvPr>
          <p:cNvPicPr>
            <a:picLocks noChangeAspect="1"/>
          </p:cNvPicPr>
          <p:nvPr/>
        </p:nvPicPr>
        <p:blipFill>
          <a:blip r:embed="rId5"/>
          <a:stretch>
            <a:fillRect/>
          </a:stretch>
        </p:blipFill>
        <p:spPr>
          <a:xfrm>
            <a:off x="910171" y="3797495"/>
            <a:ext cx="3562350" cy="2638425"/>
          </a:xfrm>
          <a:prstGeom prst="rect">
            <a:avLst/>
          </a:prstGeom>
        </p:spPr>
      </p:pic>
      <p:pic>
        <p:nvPicPr>
          <p:cNvPr id="20" name="Picture 19">
            <a:extLst>
              <a:ext uri="{FF2B5EF4-FFF2-40B4-BE49-F238E27FC236}">
                <a16:creationId xmlns:a16="http://schemas.microsoft.com/office/drawing/2014/main" id="{3163C5AC-F95D-3BD7-E022-B556EAE1E4E7}"/>
              </a:ext>
            </a:extLst>
          </p:cNvPr>
          <p:cNvPicPr>
            <a:picLocks noChangeAspect="1"/>
          </p:cNvPicPr>
          <p:nvPr/>
        </p:nvPicPr>
        <p:blipFill>
          <a:blip r:embed="rId6"/>
          <a:stretch>
            <a:fillRect/>
          </a:stretch>
        </p:blipFill>
        <p:spPr>
          <a:xfrm>
            <a:off x="4834759" y="3712919"/>
            <a:ext cx="2884722" cy="2551228"/>
          </a:xfrm>
          <a:prstGeom prst="rect">
            <a:avLst/>
          </a:prstGeom>
        </p:spPr>
      </p:pic>
      <p:pic>
        <p:nvPicPr>
          <p:cNvPr id="25" name="Picture 24">
            <a:extLst>
              <a:ext uri="{FF2B5EF4-FFF2-40B4-BE49-F238E27FC236}">
                <a16:creationId xmlns:a16="http://schemas.microsoft.com/office/drawing/2014/main" id="{4CCB8C82-B011-327E-F624-B8A4259F1A07}"/>
              </a:ext>
            </a:extLst>
          </p:cNvPr>
          <p:cNvPicPr>
            <a:picLocks noChangeAspect="1"/>
          </p:cNvPicPr>
          <p:nvPr/>
        </p:nvPicPr>
        <p:blipFill>
          <a:blip r:embed="rId7"/>
          <a:stretch>
            <a:fillRect/>
          </a:stretch>
        </p:blipFill>
        <p:spPr>
          <a:xfrm>
            <a:off x="8245588" y="3712919"/>
            <a:ext cx="3101914" cy="2551229"/>
          </a:xfrm>
          <a:prstGeom prst="rect">
            <a:avLst/>
          </a:prstGeom>
        </p:spPr>
      </p:pic>
    </p:spTree>
    <p:extLst>
      <p:ext uri="{BB962C8B-B14F-4D97-AF65-F5344CB8AC3E}">
        <p14:creationId xmlns:p14="http://schemas.microsoft.com/office/powerpoint/2010/main" val="3515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2C15E9-F44D-D04B-149C-A68A5E23CD23}"/>
              </a:ext>
            </a:extLst>
          </p:cNvPr>
          <p:cNvSpPr>
            <a:spLocks noGrp="1"/>
          </p:cNvSpPr>
          <p:nvPr>
            <p:ph type="sldNum" sz="quarter" idx="12"/>
          </p:nvPr>
        </p:nvSpPr>
        <p:spPr/>
        <p:txBody>
          <a:bodyPr/>
          <a:lstStyle/>
          <a:p>
            <a:fld id="{2624FCD2-9C05-4241-882C-3D134303B4EB}" type="slidenum">
              <a:rPr lang="en-US" smtClean="0"/>
              <a:pPr/>
              <a:t>17</a:t>
            </a:fld>
            <a:endParaRPr lang="en-US"/>
          </a:p>
        </p:txBody>
      </p:sp>
      <p:sp>
        <p:nvSpPr>
          <p:cNvPr id="4" name="TextBox 3">
            <a:extLst>
              <a:ext uri="{FF2B5EF4-FFF2-40B4-BE49-F238E27FC236}">
                <a16:creationId xmlns:a16="http://schemas.microsoft.com/office/drawing/2014/main" id="{AB622DE5-9F46-884B-2BB9-ED1FAA2A9E85}"/>
              </a:ext>
            </a:extLst>
          </p:cNvPr>
          <p:cNvSpPr txBox="1"/>
          <p:nvPr/>
        </p:nvSpPr>
        <p:spPr>
          <a:xfrm>
            <a:off x="4998775" y="216310"/>
            <a:ext cx="1508747" cy="400110"/>
          </a:xfrm>
          <a:prstGeom prst="rect">
            <a:avLst/>
          </a:prstGeom>
          <a:noFill/>
        </p:spPr>
        <p:txBody>
          <a:bodyPr wrap="none" rtlCol="0">
            <a:spAutoFit/>
          </a:bodyPr>
          <a:lstStyle/>
          <a:p>
            <a:r>
              <a:rPr lang="en-US" b="1" dirty="0">
                <a:solidFill>
                  <a:srgbClr val="002060"/>
                </a:solidFill>
              </a:rPr>
              <a:t>Conclusions</a:t>
            </a:r>
          </a:p>
        </p:txBody>
      </p:sp>
      <p:sp>
        <p:nvSpPr>
          <p:cNvPr id="5" name="TextBox 4">
            <a:extLst>
              <a:ext uri="{FF2B5EF4-FFF2-40B4-BE49-F238E27FC236}">
                <a16:creationId xmlns:a16="http://schemas.microsoft.com/office/drawing/2014/main" id="{0E379D68-BBBC-064A-9C77-E542CFF63E32}"/>
              </a:ext>
            </a:extLst>
          </p:cNvPr>
          <p:cNvSpPr txBox="1"/>
          <p:nvPr/>
        </p:nvSpPr>
        <p:spPr>
          <a:xfrm>
            <a:off x="772723" y="1208556"/>
            <a:ext cx="9389371" cy="4247317"/>
          </a:xfrm>
          <a:prstGeom prst="rect">
            <a:avLst/>
          </a:prstGeom>
          <a:noFill/>
        </p:spPr>
        <p:txBody>
          <a:bodyPr wrap="square" rtlCol="0">
            <a:spAutoFit/>
          </a:bodyPr>
          <a:lstStyle/>
          <a:p>
            <a:pPr marL="461963" indent="-461963" algn="l">
              <a:buAutoNum type="arabicPeriod"/>
            </a:pPr>
            <a:r>
              <a:rPr lang="en-US" sz="1800" dirty="0"/>
              <a:t>The math model can provide the enclosed air differential pressure control for a given fight environment </a:t>
            </a:r>
          </a:p>
          <a:p>
            <a:pPr marL="461963" indent="-461963" algn="l">
              <a:buAutoNum type="arabicPeriod"/>
            </a:pPr>
            <a:endParaRPr lang="en-US" sz="1800" dirty="0"/>
          </a:p>
          <a:p>
            <a:pPr marL="461963" indent="-461963" algn="l">
              <a:buAutoNum type="arabicPeriod"/>
            </a:pPr>
            <a:r>
              <a:rPr lang="en-US" sz="1800" dirty="0"/>
              <a:t>For gases other than air, the gas constant and properties expressions for specific heat, thermal conductivity, and dynamic viscosity will require to be changed per the gas being used.</a:t>
            </a:r>
          </a:p>
          <a:p>
            <a:pPr marL="461963" indent="-461963" algn="l">
              <a:buAutoNum type="arabicPeriod"/>
            </a:pPr>
            <a:endParaRPr lang="en-US" sz="1800" dirty="0"/>
          </a:p>
          <a:p>
            <a:pPr marL="461963" indent="-461963" algn="l">
              <a:buAutoNum type="arabicPeriod"/>
            </a:pPr>
            <a:r>
              <a:rPr lang="en-US" sz="1800" dirty="0"/>
              <a:t>Several sets of orifice diameter, CD, and number of orifices can be applied to attain corresponding differential pressures to satisfy the load requirements.</a:t>
            </a:r>
          </a:p>
          <a:p>
            <a:pPr marL="461963" indent="-461963" algn="l">
              <a:buAutoNum type="arabicPeriod"/>
            </a:pPr>
            <a:endParaRPr lang="en-US" sz="1800" dirty="0"/>
          </a:p>
          <a:p>
            <a:pPr marL="461963" indent="-461963" algn="l">
              <a:buAutoNum type="arabicPeriod"/>
            </a:pPr>
            <a:r>
              <a:rPr lang="en-US" sz="1800" dirty="0"/>
              <a:t>Several sets of input environment data can be applied to attain corresponding differential pressure loading on the fasteners and TPS back-face components.</a:t>
            </a:r>
          </a:p>
          <a:p>
            <a:pPr marL="461963" indent="-461963" algn="l">
              <a:buAutoNum type="arabicPeriod"/>
            </a:pPr>
            <a:endParaRPr lang="en-US" sz="1800" dirty="0"/>
          </a:p>
          <a:p>
            <a:pPr marL="461963" indent="-461963" algn="l">
              <a:buAutoNum type="arabicPeriod"/>
            </a:pPr>
            <a:endParaRPr lang="en-US" sz="1800" dirty="0"/>
          </a:p>
          <a:p>
            <a:pPr marL="461963" indent="-461963" algn="l">
              <a:buAutoNum type="arabicPeriod"/>
            </a:pPr>
            <a:endParaRPr lang="en-US" sz="1800" dirty="0"/>
          </a:p>
        </p:txBody>
      </p:sp>
    </p:spTree>
    <p:extLst>
      <p:ext uri="{BB962C8B-B14F-4D97-AF65-F5344CB8AC3E}">
        <p14:creationId xmlns:p14="http://schemas.microsoft.com/office/powerpoint/2010/main" val="9419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mtClean="0"/>
              <a:pPr/>
              <a:t>2</a:t>
            </a:fld>
            <a:endParaRPr lang="en-US"/>
          </a:p>
        </p:txBody>
      </p:sp>
      <p:sp>
        <p:nvSpPr>
          <p:cNvPr id="3" name="TextBox 2">
            <a:extLst>
              <a:ext uri="{FF2B5EF4-FFF2-40B4-BE49-F238E27FC236}">
                <a16:creationId xmlns:a16="http://schemas.microsoft.com/office/drawing/2014/main" id="{B8038879-2E2C-7CA6-3576-34347A3B37CE}"/>
              </a:ext>
            </a:extLst>
          </p:cNvPr>
          <p:cNvSpPr txBox="1"/>
          <p:nvPr/>
        </p:nvSpPr>
        <p:spPr>
          <a:xfrm>
            <a:off x="957178" y="918783"/>
            <a:ext cx="9701533" cy="5356338"/>
          </a:xfrm>
          <a:prstGeom prst="rect">
            <a:avLst/>
          </a:prstGeom>
          <a:noFill/>
        </p:spPr>
        <p:txBody>
          <a:bodyPr wrap="square">
            <a:spAutoFit/>
          </a:bodyPr>
          <a:lstStyle/>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 Mathcad model to size the vent for enclosed gas during the launch to escape or inflate without causing over the limit pressure load on the system.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flight environment conditions are applied in the model along with enclosed gas conditions.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differential pressure causing by enclosed gas are manipulated by changing the vent size to maintain it within required limits.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math model applies the choked and unchoked conditions to determine the mass flow across the vent and subsequently determine the enclosed mass conditions.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Any number of flight data can be applied in the model by assigning their indexes, and by changing the vent size resulting enclosed gas differential pressure can be attained within the pressure load requirements.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B67767B-C3FF-2C78-9EB9-4BE0083B5073}"/>
              </a:ext>
            </a:extLst>
          </p:cNvPr>
          <p:cNvSpPr txBox="1"/>
          <p:nvPr/>
        </p:nvSpPr>
        <p:spPr>
          <a:xfrm>
            <a:off x="3399598" y="169566"/>
            <a:ext cx="4455259" cy="369332"/>
          </a:xfrm>
          <a:prstGeom prst="rect">
            <a:avLst/>
          </a:prstGeom>
          <a:noFill/>
        </p:spPr>
        <p:txBody>
          <a:bodyPr wrap="none" rtlCol="0">
            <a:spAutoFit/>
          </a:bodyPr>
          <a:lstStyle/>
          <a:p>
            <a:r>
              <a:rPr lang="en-US" b="1" dirty="0">
                <a:solidFill>
                  <a:srgbClr val="002060"/>
                </a:solidFill>
              </a:rPr>
              <a:t>Venting Analysis Math Model Description</a:t>
            </a:r>
          </a:p>
        </p:txBody>
      </p:sp>
    </p:spTree>
    <p:extLst>
      <p:ext uri="{BB962C8B-B14F-4D97-AF65-F5344CB8AC3E}">
        <p14:creationId xmlns:p14="http://schemas.microsoft.com/office/powerpoint/2010/main" val="210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4BBEFD-2DB8-164A-F1D8-848A33D5BDA8}"/>
              </a:ext>
            </a:extLst>
          </p:cNvPr>
          <p:cNvSpPr>
            <a:spLocks noGrp="1"/>
          </p:cNvSpPr>
          <p:nvPr>
            <p:ph type="sldNum" sz="quarter" idx="12"/>
          </p:nvPr>
        </p:nvSpPr>
        <p:spPr/>
        <p:txBody>
          <a:bodyPr/>
          <a:lstStyle/>
          <a:p>
            <a:fld id="{2624FCD2-9C05-4241-882C-3D134303B4EB}" type="slidenum">
              <a:rPr lang="en-US" smtClean="0"/>
              <a:pPr/>
              <a:t>3</a:t>
            </a:fld>
            <a:endParaRPr lang="en-US"/>
          </a:p>
        </p:txBody>
      </p:sp>
      <p:sp>
        <p:nvSpPr>
          <p:cNvPr id="4" name="TextBox 3">
            <a:extLst>
              <a:ext uri="{FF2B5EF4-FFF2-40B4-BE49-F238E27FC236}">
                <a16:creationId xmlns:a16="http://schemas.microsoft.com/office/drawing/2014/main" id="{B035F51B-CEC0-3515-66D7-FCABADE5A75F}"/>
              </a:ext>
            </a:extLst>
          </p:cNvPr>
          <p:cNvSpPr txBox="1"/>
          <p:nvPr/>
        </p:nvSpPr>
        <p:spPr>
          <a:xfrm>
            <a:off x="2979511" y="152400"/>
            <a:ext cx="5032019" cy="369332"/>
          </a:xfrm>
          <a:prstGeom prst="rect">
            <a:avLst/>
          </a:prstGeom>
          <a:noFill/>
        </p:spPr>
        <p:txBody>
          <a:bodyPr wrap="none" rtlCol="0">
            <a:spAutoFit/>
          </a:bodyPr>
          <a:lstStyle/>
          <a:p>
            <a:r>
              <a:rPr lang="en-US" b="1" dirty="0">
                <a:solidFill>
                  <a:srgbClr val="002060"/>
                </a:solidFill>
              </a:rPr>
              <a:t>Venting analysis math modeling applicability</a:t>
            </a:r>
          </a:p>
        </p:txBody>
      </p:sp>
      <p:sp>
        <p:nvSpPr>
          <p:cNvPr id="5" name="TextBox 4">
            <a:extLst>
              <a:ext uri="{FF2B5EF4-FFF2-40B4-BE49-F238E27FC236}">
                <a16:creationId xmlns:a16="http://schemas.microsoft.com/office/drawing/2014/main" id="{F48011A1-82CD-067F-87AD-CA87AE1C673A}"/>
              </a:ext>
            </a:extLst>
          </p:cNvPr>
          <p:cNvSpPr txBox="1"/>
          <p:nvPr/>
        </p:nvSpPr>
        <p:spPr>
          <a:xfrm>
            <a:off x="527876" y="829170"/>
            <a:ext cx="11510049" cy="5710281"/>
          </a:xfrm>
          <a:prstGeom prst="rect">
            <a:avLst/>
          </a:prstGeom>
          <a:noFill/>
        </p:spPr>
        <p:txBody>
          <a:bodyPr wrap="square">
            <a:spAutoFit/>
          </a:bodyPr>
          <a:lstStyle/>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flight environment the pressure and temperature variations develop differential pressure across the thermal protection system (TPS).</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differential pressure overloads the fasteners, subsequent attachments, components, and the TPS itself, that could cause failure of not just the fasteners and TPS but also failure of the mission itself. </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To mitigate the overloading problem and failure of the components, vent holes are introduced in the assembly to maintain the differential pressure within allowable limits.</a:t>
            </a:r>
          </a:p>
          <a:p>
            <a:pPr marL="342900" marR="0" indent="-342900" algn="l">
              <a:lnSpc>
                <a:spcPct val="115000"/>
              </a:lnSpc>
              <a:spcBef>
                <a:spcPts val="0"/>
              </a:spcBef>
              <a:spcAft>
                <a:spcPts val="80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math model developed inputs flight pressure and temperature profiles and set of orifice data such as its CD and hole diameter along with number of orifices to be drilled in the structure for air to move in and out of the structure.  </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Different sets of orifice data are applied to determine the variation of the differential pressure across the TPS.  The number of holes in the structure can be drilled to maintain required differential pressure across the TPS to maintain the loads on the fasteners and structures as well as on TPS itself.</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1074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1338A-36C9-E3C1-F175-F25C1DFC8369}"/>
              </a:ext>
            </a:extLst>
          </p:cNvPr>
          <p:cNvSpPr>
            <a:spLocks noGrp="1"/>
          </p:cNvSpPr>
          <p:nvPr>
            <p:ph type="sldNum" sz="quarter" idx="12"/>
          </p:nvPr>
        </p:nvSpPr>
        <p:spPr/>
        <p:txBody>
          <a:bodyPr/>
          <a:lstStyle/>
          <a:p>
            <a:fld id="{2624FCD2-9C05-4241-882C-3D134303B4EB}" type="slidenum">
              <a:rPr lang="en-US" smtClean="0"/>
              <a:pPr/>
              <a:t>4</a:t>
            </a:fld>
            <a:endParaRPr lang="en-US"/>
          </a:p>
        </p:txBody>
      </p:sp>
      <p:sp>
        <p:nvSpPr>
          <p:cNvPr id="4" name="TextBox 3">
            <a:extLst>
              <a:ext uri="{FF2B5EF4-FFF2-40B4-BE49-F238E27FC236}">
                <a16:creationId xmlns:a16="http://schemas.microsoft.com/office/drawing/2014/main" id="{02AE6442-BEC3-6061-6DCF-515E01D83776}"/>
              </a:ext>
            </a:extLst>
          </p:cNvPr>
          <p:cNvSpPr txBox="1"/>
          <p:nvPr/>
        </p:nvSpPr>
        <p:spPr>
          <a:xfrm>
            <a:off x="2643990" y="152400"/>
            <a:ext cx="6004208" cy="369332"/>
          </a:xfrm>
          <a:prstGeom prst="rect">
            <a:avLst/>
          </a:prstGeom>
          <a:noFill/>
        </p:spPr>
        <p:txBody>
          <a:bodyPr wrap="none" rtlCol="0">
            <a:spAutoFit/>
          </a:bodyPr>
          <a:lstStyle/>
          <a:p>
            <a:r>
              <a:rPr lang="en-US" b="1" dirty="0">
                <a:solidFill>
                  <a:srgbClr val="002060"/>
                </a:solidFill>
              </a:rPr>
              <a:t>Venting analysis math modeling assumptions and notes</a:t>
            </a:r>
          </a:p>
        </p:txBody>
      </p:sp>
      <p:sp>
        <p:nvSpPr>
          <p:cNvPr id="5" name="TextBox 4">
            <a:extLst>
              <a:ext uri="{FF2B5EF4-FFF2-40B4-BE49-F238E27FC236}">
                <a16:creationId xmlns:a16="http://schemas.microsoft.com/office/drawing/2014/main" id="{C072368F-D124-E7E2-3F75-8E9712A1F8C3}"/>
              </a:ext>
            </a:extLst>
          </p:cNvPr>
          <p:cNvSpPr txBox="1"/>
          <p:nvPr/>
        </p:nvSpPr>
        <p:spPr>
          <a:xfrm>
            <a:off x="294442" y="785916"/>
            <a:ext cx="11603115" cy="5834418"/>
          </a:xfrm>
          <a:prstGeom prst="rect">
            <a:avLst/>
          </a:prstGeom>
          <a:noFill/>
        </p:spPr>
        <p:txBody>
          <a:bodyPr wrap="square">
            <a:spAutoFit/>
          </a:bodyPr>
          <a:lstStyle/>
          <a:p>
            <a:pPr marL="0" marR="0" algn="l">
              <a:lnSpc>
                <a:spcPct val="115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math model was developed using Mathcad Prime 7.0.  For venting model development some assumptions were made.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enclosed gas volume was assumed as constant, and gas was interacting with the AL structure.  The shape of AL structure confining the gas was assumed to be spherical being the least surface area to volume ratio, hence having minimum amount of heat transfer between structure and enclosed gas.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AL spherical structural outer surface is assumed insulated.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flight pressure and temperature the enclosed gas interacting with are applied as boundary conditions, i.e. those are not changing due to mass of gas flowing in and out of the confined volume.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enclosed gas was assumed as air,  its properties vary as function of its pressure and temperature.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convection between AL structure and enclosed gas is assumed as natural with air velocity of 1 m/s.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AL structure to enclosed gas heat transfer coefficient calculation turbulent flow was assumed, following Nusselt number expression was used: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l">
              <a:lnSpc>
                <a:spcPct val="115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Nu = 0.023*Re</a:t>
            </a:r>
            <a:r>
              <a:rPr lang="en-US" sz="1800" kern="100" baseline="30000" dirty="0">
                <a:effectLst/>
                <a:latin typeface="Calibri" panose="020F0502020204030204" pitchFamily="34" charset="0"/>
                <a:ea typeface="Aptos" panose="020B0004020202020204" pitchFamily="34" charset="0"/>
                <a:cs typeface="Times New Roman" panose="02020603050405020304" pitchFamily="18" charset="0"/>
              </a:rPr>
              <a:t>0.8</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a:t>
            </a:r>
            <a:r>
              <a:rPr lang="en-US" sz="1800" kern="100" baseline="30000" dirty="0">
                <a:effectLst/>
                <a:latin typeface="Calibri" panose="020F0502020204030204" pitchFamily="34" charset="0"/>
                <a:ea typeface="Aptos" panose="020B0004020202020204" pitchFamily="34" charset="0"/>
                <a:cs typeface="Times New Roman" panose="02020603050405020304" pitchFamily="18" charset="0"/>
              </a:rPr>
              <a:t>0.4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6075" marR="0" lvl="0" indent="-346075" algn="l">
              <a:lnSpc>
                <a:spcPct val="115000"/>
              </a:lnSpc>
              <a:spcBef>
                <a:spcPts val="0"/>
              </a:spcBef>
              <a:spcAft>
                <a:spcPts val="0"/>
              </a:spcAft>
              <a:buAutoNum type="arabicPeriod" startAt="7"/>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Energy balance was performed for venting analysis based upon the mass flow in and out of the enclosed volume, the energy associated with the position of the system (PE) was ignored.</a:t>
            </a:r>
          </a:p>
          <a:p>
            <a:pPr marL="346075" marR="0" lvl="0" indent="-346075" algn="l">
              <a:lnSpc>
                <a:spcPct val="115000"/>
              </a:lnSpc>
              <a:spcBef>
                <a:spcPts val="0"/>
              </a:spcBef>
              <a:spcAft>
                <a:spcPts val="0"/>
              </a:spcAft>
              <a:buAutoNum type="arabicPeriod" startAt="7"/>
            </a:pPr>
            <a:r>
              <a:rPr lang="en-US" sz="1800" kern="100" dirty="0">
                <a:latin typeface="Calibri" panose="020F0502020204030204" pitchFamily="34" charset="0"/>
                <a:ea typeface="Aptos" panose="020B0004020202020204" pitchFamily="34" charset="0"/>
                <a:cs typeface="Times New Roman" panose="02020603050405020304" pitchFamily="18" charset="0"/>
              </a:rPr>
              <a:t>The flow through the orifice was modeled considering the choke or unchoke flow condition.</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6075" marR="0" lvl="0" indent="-346075" algn="l">
              <a:lnSpc>
                <a:spcPct val="115000"/>
              </a:lnSpc>
              <a:spcBef>
                <a:spcPts val="0"/>
              </a:spcBef>
              <a:spcAft>
                <a:spcPts val="0"/>
              </a:spcAft>
              <a:buAutoNum type="arabicPeriod" startAt="7"/>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orifices </a:t>
            </a:r>
            <a:r>
              <a:rPr lang="en-US" sz="1800" kern="100" dirty="0">
                <a:latin typeface="Calibri" panose="020F0502020204030204" pitchFamily="34" charset="0"/>
                <a:ea typeface="Aptos" panose="020B0004020202020204" pitchFamily="34" charset="0"/>
                <a:cs typeface="Times New Roman" panose="02020603050405020304" pitchFamily="18" charset="0"/>
              </a:rPr>
              <a:t>have two-way flow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and assumed CD of 0.6 and 0.4 to cover extreme flow cases.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59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58717-CCC8-23FA-FD3B-01DF13D1D4CB}"/>
              </a:ext>
            </a:extLst>
          </p:cNvPr>
          <p:cNvSpPr>
            <a:spLocks noGrp="1"/>
          </p:cNvSpPr>
          <p:nvPr>
            <p:ph type="sldNum" sz="quarter" idx="12"/>
          </p:nvPr>
        </p:nvSpPr>
        <p:spPr/>
        <p:txBody>
          <a:bodyPr/>
          <a:lstStyle/>
          <a:p>
            <a:fld id="{2624FCD2-9C05-4241-882C-3D134303B4EB}" type="slidenum">
              <a:rPr lang="en-US" smtClean="0"/>
              <a:pPr/>
              <a:t>5</a:t>
            </a:fld>
            <a:endParaRPr lang="en-US"/>
          </a:p>
        </p:txBody>
      </p:sp>
      <p:sp>
        <p:nvSpPr>
          <p:cNvPr id="4" name="TextBox 3">
            <a:extLst>
              <a:ext uri="{FF2B5EF4-FFF2-40B4-BE49-F238E27FC236}">
                <a16:creationId xmlns:a16="http://schemas.microsoft.com/office/drawing/2014/main" id="{673FB6AB-A50A-41F8-CDC2-346B597A6437}"/>
              </a:ext>
            </a:extLst>
          </p:cNvPr>
          <p:cNvSpPr txBox="1"/>
          <p:nvPr/>
        </p:nvSpPr>
        <p:spPr>
          <a:xfrm>
            <a:off x="2773672" y="189856"/>
            <a:ext cx="5188600" cy="369332"/>
          </a:xfrm>
          <a:prstGeom prst="rect">
            <a:avLst/>
          </a:prstGeom>
          <a:noFill/>
        </p:spPr>
        <p:txBody>
          <a:bodyPr wrap="none" rtlCol="0">
            <a:spAutoFit/>
          </a:bodyPr>
          <a:lstStyle/>
          <a:p>
            <a:r>
              <a:rPr lang="en-US" b="1" dirty="0">
                <a:solidFill>
                  <a:srgbClr val="002060"/>
                </a:solidFill>
              </a:rPr>
              <a:t>Venting analysis math modeling Nomenclatures</a:t>
            </a:r>
          </a:p>
        </p:txBody>
      </p:sp>
      <p:sp>
        <p:nvSpPr>
          <p:cNvPr id="5" name="TextBox 4">
            <a:extLst>
              <a:ext uri="{FF2B5EF4-FFF2-40B4-BE49-F238E27FC236}">
                <a16:creationId xmlns:a16="http://schemas.microsoft.com/office/drawing/2014/main" id="{4E2B5333-ADE2-C8F9-BC44-C2DA78214DBA}"/>
              </a:ext>
            </a:extLst>
          </p:cNvPr>
          <p:cNvSpPr txBox="1"/>
          <p:nvPr/>
        </p:nvSpPr>
        <p:spPr>
          <a:xfrm>
            <a:off x="750458" y="904334"/>
            <a:ext cx="4414394" cy="5330626"/>
          </a:xfrm>
          <a:prstGeom prst="rect">
            <a:avLst/>
          </a:prstGeom>
          <a:noFill/>
        </p:spPr>
        <p:txBody>
          <a:bodyPr wrap="square">
            <a:spAutoFit/>
          </a:bodyPr>
          <a:lstStyle/>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CD	Coefficient of discharge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CPR	Critical pressure ratio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C_wall	AL structure specific heat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D_inner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air volume equivalent sphere diameter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dM	Mass flow in and out of enclosed volume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Dorif	Orifice equivalent diameter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DPA	Absolute differential pressure across the TPS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DPR	Actual differential pressure across the TPS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hair	Air heat transfer coefficient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IMASS	Initial enclosed mass of air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M	mass flow rate in and out of enclosed volume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M_wall	Mass of AL structure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MT	Total enclosed mass at any time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MTD	Total enclosed mass after air flows out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MTI	Total enclosed mass after air flows in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NOH	Number of orifice holes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Nu	Nusselt number</a:t>
            </a:r>
            <a:endParaRPr lang="en-US" sz="800" dirty="0"/>
          </a:p>
        </p:txBody>
      </p:sp>
      <p:sp>
        <p:nvSpPr>
          <p:cNvPr id="6" name="TextBox 5">
            <a:extLst>
              <a:ext uri="{FF2B5EF4-FFF2-40B4-BE49-F238E27FC236}">
                <a16:creationId xmlns:a16="http://schemas.microsoft.com/office/drawing/2014/main" id="{ED374B17-575C-E8B9-45AB-92675A8995A6}"/>
              </a:ext>
            </a:extLst>
          </p:cNvPr>
          <p:cNvSpPr txBox="1"/>
          <p:nvPr/>
        </p:nvSpPr>
        <p:spPr>
          <a:xfrm>
            <a:off x="6120074" y="904334"/>
            <a:ext cx="4876800" cy="5316327"/>
          </a:xfrm>
          <a:prstGeom prst="rect">
            <a:avLst/>
          </a:prstGeom>
          <a:noFill/>
        </p:spPr>
        <p:txBody>
          <a:bodyPr wrap="square">
            <a:spAutoFit/>
          </a:bodyPr>
          <a:lstStyle/>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PD	Total enclosed air pressure after air flows out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PI	Total enclosed air pressure after air flows in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Pblnk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air pressure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Penv	Flight environment pressure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Pr	Prandtl number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Qair	Convection heat transfer between air and AL structure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Re	Reynolds number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SA_inner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volume equivalent sphere inner surface area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SOA	Single orifice area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Tblnk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air temperature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Tenv	Flight environment temperature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THA	Total hole (orifice) area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time	Total data accumulation time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tsphere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volume equivalent sphere AL structure thickness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Twall	</a:t>
            </a:r>
            <a:r>
              <a:rPr lang="en-US" sz="1200" kern="100" dirty="0">
                <a:latin typeface="Calibri" panose="020F0502020204030204" pitchFamily="34" charset="0"/>
                <a:ea typeface="Aptos" panose="020B0004020202020204" pitchFamily="34" charset="0"/>
                <a:cs typeface="Times New Roman" panose="02020603050405020304" pitchFamily="18" charset="0"/>
              </a:rPr>
              <a:t>E</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nclosed air equivalent sphere volume structure thickness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Vair	Velocity of air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US" sz="1200" dirty="0">
                <a:effectLst/>
                <a:latin typeface="Calibri" panose="020F0502020204030204" pitchFamily="34" charset="0"/>
                <a:ea typeface="Aptos" panose="020B0004020202020204" pitchFamily="34" charset="0"/>
              </a:rPr>
              <a:t>Vblnk	</a:t>
            </a:r>
            <a:r>
              <a:rPr lang="en-US" sz="1200" dirty="0">
                <a:latin typeface="Calibri" panose="020F0502020204030204" pitchFamily="34" charset="0"/>
                <a:ea typeface="Aptos" panose="020B0004020202020204" pitchFamily="34" charset="0"/>
              </a:rPr>
              <a:t>E</a:t>
            </a:r>
            <a:r>
              <a:rPr lang="en-US" sz="1200" dirty="0">
                <a:effectLst/>
                <a:latin typeface="Calibri" panose="020F0502020204030204" pitchFamily="34" charset="0"/>
                <a:ea typeface="Aptos" panose="020B0004020202020204" pitchFamily="34" charset="0"/>
              </a:rPr>
              <a:t>nclosed air volume</a:t>
            </a:r>
            <a:endParaRPr lang="en-US" sz="1200" dirty="0"/>
          </a:p>
        </p:txBody>
      </p:sp>
    </p:spTree>
    <p:extLst>
      <p:ext uri="{BB962C8B-B14F-4D97-AF65-F5344CB8AC3E}">
        <p14:creationId xmlns:p14="http://schemas.microsoft.com/office/powerpoint/2010/main" val="22387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228F1-8F95-5F0E-327D-7B898E724CC0}"/>
              </a:ext>
            </a:extLst>
          </p:cNvPr>
          <p:cNvSpPr>
            <a:spLocks noGrp="1"/>
          </p:cNvSpPr>
          <p:nvPr>
            <p:ph type="sldNum" sz="quarter" idx="12"/>
          </p:nvPr>
        </p:nvSpPr>
        <p:spPr/>
        <p:txBody>
          <a:bodyPr/>
          <a:lstStyle/>
          <a:p>
            <a:fld id="{2624FCD2-9C05-4241-882C-3D134303B4EB}" type="slidenum">
              <a:rPr lang="en-US" smtClean="0"/>
              <a:pPr/>
              <a:t>6</a:t>
            </a:fld>
            <a:endParaRPr lang="en-US"/>
          </a:p>
        </p:txBody>
      </p:sp>
      <p:sp>
        <p:nvSpPr>
          <p:cNvPr id="4" name="TextBox 3">
            <a:extLst>
              <a:ext uri="{FF2B5EF4-FFF2-40B4-BE49-F238E27FC236}">
                <a16:creationId xmlns:a16="http://schemas.microsoft.com/office/drawing/2014/main" id="{BADD6514-F50B-8103-B4C0-7F6D013679CA}"/>
              </a:ext>
            </a:extLst>
          </p:cNvPr>
          <p:cNvSpPr txBox="1"/>
          <p:nvPr/>
        </p:nvSpPr>
        <p:spPr>
          <a:xfrm>
            <a:off x="2745320" y="231149"/>
            <a:ext cx="5871800" cy="369332"/>
          </a:xfrm>
          <a:prstGeom prst="rect">
            <a:avLst/>
          </a:prstGeom>
          <a:noFill/>
        </p:spPr>
        <p:txBody>
          <a:bodyPr wrap="none" rtlCol="0">
            <a:spAutoFit/>
          </a:bodyPr>
          <a:lstStyle/>
          <a:p>
            <a:r>
              <a:rPr lang="en-US" b="1" dirty="0">
                <a:solidFill>
                  <a:srgbClr val="002060"/>
                </a:solidFill>
              </a:rPr>
              <a:t>The enclosed air above the thermal protection blanket </a:t>
            </a:r>
          </a:p>
        </p:txBody>
      </p:sp>
      <p:sp>
        <p:nvSpPr>
          <p:cNvPr id="6" name="TextBox 5">
            <a:extLst>
              <a:ext uri="{FF2B5EF4-FFF2-40B4-BE49-F238E27FC236}">
                <a16:creationId xmlns:a16="http://schemas.microsoft.com/office/drawing/2014/main" id="{47DE1D28-2201-0162-0FCE-E186721AF047}"/>
              </a:ext>
            </a:extLst>
          </p:cNvPr>
          <p:cNvSpPr txBox="1"/>
          <p:nvPr/>
        </p:nvSpPr>
        <p:spPr>
          <a:xfrm>
            <a:off x="381666" y="1267918"/>
            <a:ext cx="4486146" cy="4308872"/>
          </a:xfrm>
          <a:prstGeom prst="rect">
            <a:avLst/>
          </a:prstGeom>
          <a:noFill/>
        </p:spPr>
        <p:txBody>
          <a:bodyPr wrap="square">
            <a:spAutoFit/>
          </a:bodyPr>
          <a:lstStyle/>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All Avionics and actuators are located above the TPS in enclosed air </a:t>
            </a:r>
            <a:r>
              <a:rPr lang="en-US" sz="1800" kern="100" dirty="0">
                <a:latin typeface="Calibri" panose="020F0502020204030204" pitchFamily="34" charset="0"/>
                <a:ea typeface="Aptos" panose="020B0004020202020204" pitchFamily="34" charset="0"/>
                <a:cs typeface="Times New Roman" panose="02020603050405020304" pitchFamily="18" charset="0"/>
              </a:rPr>
              <a:t>area</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Orifices are drilled in the flange to move the air in and out of the enclosed volume to keep the differential pressure under the required limits. </a:t>
            </a:r>
          </a:p>
          <a:p>
            <a:pPr marL="342900" marR="0" indent="-342900" algn="l">
              <a:lnSpc>
                <a:spcPct val="115000"/>
              </a:lnSpc>
              <a:spcBef>
                <a:spcPts val="0"/>
              </a:spcBef>
              <a:spcAft>
                <a:spcPts val="800"/>
              </a:spcAft>
              <a:buFont typeface="+mj-lt"/>
              <a:buAutoNum type="arabicPeriod"/>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Over the limit differential pressure would cause excessive loads on the Avionics, plunger, and all the fasteners and joints resulting failure of the flight.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3F2291A9-57F1-9E03-ED6F-BF6113747EBD}"/>
              </a:ext>
            </a:extLst>
          </p:cNvPr>
          <p:cNvPicPr>
            <a:picLocks noChangeAspect="1"/>
          </p:cNvPicPr>
          <p:nvPr/>
        </p:nvPicPr>
        <p:blipFill>
          <a:blip r:embed="rId2"/>
          <a:stretch>
            <a:fillRect/>
          </a:stretch>
        </p:blipFill>
        <p:spPr>
          <a:xfrm>
            <a:off x="5351178" y="1242307"/>
            <a:ext cx="6531884" cy="4360094"/>
          </a:xfrm>
          <a:prstGeom prst="rect">
            <a:avLst/>
          </a:prstGeom>
          <a:ln w="25400">
            <a:solidFill>
              <a:srgbClr val="2B2B82"/>
            </a:solidFill>
          </a:ln>
        </p:spPr>
      </p:pic>
    </p:spTree>
    <p:extLst>
      <p:ext uri="{BB962C8B-B14F-4D97-AF65-F5344CB8AC3E}">
        <p14:creationId xmlns:p14="http://schemas.microsoft.com/office/powerpoint/2010/main" val="37271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6E32D-13E9-F757-E8D0-4435DD135289}"/>
              </a:ext>
            </a:extLst>
          </p:cNvPr>
          <p:cNvSpPr>
            <a:spLocks noGrp="1"/>
          </p:cNvSpPr>
          <p:nvPr>
            <p:ph type="sldNum" sz="quarter" idx="12"/>
          </p:nvPr>
        </p:nvSpPr>
        <p:spPr/>
        <p:txBody>
          <a:bodyPr/>
          <a:lstStyle/>
          <a:p>
            <a:fld id="{2624FCD2-9C05-4241-882C-3D134303B4EB}" type="slidenum">
              <a:rPr lang="en-US" smtClean="0"/>
              <a:pPr/>
              <a:t>7</a:t>
            </a:fld>
            <a:endParaRPr lang="en-US"/>
          </a:p>
        </p:txBody>
      </p:sp>
      <p:sp>
        <p:nvSpPr>
          <p:cNvPr id="4" name="TextBox 3">
            <a:extLst>
              <a:ext uri="{FF2B5EF4-FFF2-40B4-BE49-F238E27FC236}">
                <a16:creationId xmlns:a16="http://schemas.microsoft.com/office/drawing/2014/main" id="{837AAFF7-658A-114D-1BDE-A0F7ECD7B16D}"/>
              </a:ext>
            </a:extLst>
          </p:cNvPr>
          <p:cNvSpPr txBox="1"/>
          <p:nvPr/>
        </p:nvSpPr>
        <p:spPr>
          <a:xfrm>
            <a:off x="3528469" y="152400"/>
            <a:ext cx="4490268" cy="369332"/>
          </a:xfrm>
          <a:prstGeom prst="rect">
            <a:avLst/>
          </a:prstGeom>
          <a:noFill/>
        </p:spPr>
        <p:txBody>
          <a:bodyPr wrap="none" rtlCol="0">
            <a:spAutoFit/>
          </a:bodyPr>
          <a:lstStyle/>
          <a:p>
            <a:r>
              <a:rPr lang="en-US" b="1" dirty="0">
                <a:solidFill>
                  <a:srgbClr val="002060"/>
                </a:solidFill>
              </a:rPr>
              <a:t>The flight environment input to the model</a:t>
            </a:r>
          </a:p>
        </p:txBody>
      </p:sp>
      <p:sp>
        <p:nvSpPr>
          <p:cNvPr id="5" name="Rectangle 2">
            <a:extLst>
              <a:ext uri="{FF2B5EF4-FFF2-40B4-BE49-F238E27FC236}">
                <a16:creationId xmlns:a16="http://schemas.microsoft.com/office/drawing/2014/main" id="{E628AC0B-DAFF-BA8B-3FE9-664438433B08}"/>
              </a:ext>
            </a:extLst>
          </p:cNvPr>
          <p:cNvSpPr>
            <a:spLocks noChangeArrowheads="1"/>
          </p:cNvSpPr>
          <p:nvPr/>
        </p:nvSpPr>
        <p:spPr bwMode="auto">
          <a:xfrm>
            <a:off x="477794" y="775914"/>
            <a:ext cx="1032224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lvl="0" indent="-285750" algn="l">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flight “</a:t>
            </a:r>
            <a:r>
              <a:rPr lang="en-US" dirty="0"/>
              <a:t>artificial ascent data</a:t>
            </a:r>
            <a:r>
              <a:rPr lang="en-US" dirty="0">
                <a:latin typeface="Calibri" panose="020F0502020204030204" pitchFamily="34" charset="0"/>
                <a:cs typeface="Calibri" panose="020F0502020204030204" pitchFamily="34" charset="0"/>
              </a:rPr>
              <a:t>”</a:t>
            </a: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is prepared as Excel table and read in the model as follows:</a:t>
            </a:r>
            <a:endParaRPr kumimoji="0" lang="en-US"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6B97E74C-D641-10AF-F7BE-7695420F4AC7}"/>
              </a:ext>
            </a:extLst>
          </p:cNvPr>
          <p:cNvSpPr>
            <a:spLocks noChangeArrowheads="1"/>
          </p:cNvSpPr>
          <p:nvPr/>
        </p:nvSpPr>
        <p:spPr bwMode="auto">
          <a:xfrm>
            <a:off x="370702" y="3225097"/>
            <a:ext cx="115215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Any numbers of data can be input in spreadsheet and read by setting the index </a:t>
            </a:r>
            <a:r>
              <a:rPr kumimoji="0" lang="en-US" altLang="en-US"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Calibri" panose="020F0502020204030204" pitchFamily="34" charset="0"/>
              </a:rPr>
              <a:t>‘</a:t>
            </a:r>
            <a:r>
              <a:rPr kumimoji="0" lang="en-US" altLang="en-US" i="0" u="none" strike="noStrike" cap="none" normalizeH="0" baseline="0" dirty="0" err="1">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jj</a:t>
            </a:r>
            <a:r>
              <a:rPr kumimoji="0" lang="en-US" altLang="en-US"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Calibri" panose="020F0502020204030204" pitchFamily="34" charset="0"/>
              </a:rPr>
              <a:t>’</a:t>
            </a: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value.  The flight or environment data read were as follows:</a:t>
            </a:r>
            <a:endParaRPr kumimoji="0" lang="en-US" altLang="en-US"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7F428C7A-DDFB-38F4-ED18-D34931EB3281}"/>
              </a:ext>
            </a:extLst>
          </p:cNvPr>
          <p:cNvPicPr>
            <a:picLocks noChangeAspect="1"/>
          </p:cNvPicPr>
          <p:nvPr/>
        </p:nvPicPr>
        <p:blipFill>
          <a:blip r:embed="rId2"/>
          <a:stretch>
            <a:fillRect/>
          </a:stretch>
        </p:blipFill>
        <p:spPr>
          <a:xfrm>
            <a:off x="2287453" y="1302535"/>
            <a:ext cx="6972300" cy="1743075"/>
          </a:xfrm>
          <a:prstGeom prst="rect">
            <a:avLst/>
          </a:prstGeom>
        </p:spPr>
      </p:pic>
      <p:pic>
        <p:nvPicPr>
          <p:cNvPr id="13" name="Picture 12">
            <a:extLst>
              <a:ext uri="{FF2B5EF4-FFF2-40B4-BE49-F238E27FC236}">
                <a16:creationId xmlns:a16="http://schemas.microsoft.com/office/drawing/2014/main" id="{B93239F0-8BC4-3435-6ADB-5C8BC856E55B}"/>
              </a:ext>
            </a:extLst>
          </p:cNvPr>
          <p:cNvPicPr>
            <a:picLocks noChangeAspect="1"/>
          </p:cNvPicPr>
          <p:nvPr/>
        </p:nvPicPr>
        <p:blipFill>
          <a:blip r:embed="rId3"/>
          <a:stretch>
            <a:fillRect/>
          </a:stretch>
        </p:blipFill>
        <p:spPr>
          <a:xfrm>
            <a:off x="1963918" y="3971562"/>
            <a:ext cx="3291370" cy="2429238"/>
          </a:xfrm>
          <a:prstGeom prst="rect">
            <a:avLst/>
          </a:prstGeom>
        </p:spPr>
      </p:pic>
      <p:pic>
        <p:nvPicPr>
          <p:cNvPr id="15" name="Picture 14">
            <a:extLst>
              <a:ext uri="{FF2B5EF4-FFF2-40B4-BE49-F238E27FC236}">
                <a16:creationId xmlns:a16="http://schemas.microsoft.com/office/drawing/2014/main" id="{ED0456B2-505F-DB0D-CC4E-3317C65EE93B}"/>
              </a:ext>
            </a:extLst>
          </p:cNvPr>
          <p:cNvPicPr>
            <a:picLocks noChangeAspect="1"/>
          </p:cNvPicPr>
          <p:nvPr/>
        </p:nvPicPr>
        <p:blipFill>
          <a:blip r:embed="rId4"/>
          <a:stretch>
            <a:fillRect/>
          </a:stretch>
        </p:blipFill>
        <p:spPr>
          <a:xfrm>
            <a:off x="6637243" y="3932863"/>
            <a:ext cx="3291370" cy="2302575"/>
          </a:xfrm>
          <a:prstGeom prst="rect">
            <a:avLst/>
          </a:prstGeom>
        </p:spPr>
      </p:pic>
    </p:spTree>
    <p:extLst>
      <p:ext uri="{BB962C8B-B14F-4D97-AF65-F5344CB8AC3E}">
        <p14:creationId xmlns:p14="http://schemas.microsoft.com/office/powerpoint/2010/main" val="105688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B5E62-D5B2-2F22-FBFE-2B260411693F}"/>
              </a:ext>
            </a:extLst>
          </p:cNvPr>
          <p:cNvSpPr>
            <a:spLocks noGrp="1"/>
          </p:cNvSpPr>
          <p:nvPr>
            <p:ph type="sldNum" sz="quarter" idx="12"/>
          </p:nvPr>
        </p:nvSpPr>
        <p:spPr/>
        <p:txBody>
          <a:bodyPr/>
          <a:lstStyle/>
          <a:p>
            <a:fld id="{2624FCD2-9C05-4241-882C-3D134303B4EB}" type="slidenum">
              <a:rPr lang="en-US" smtClean="0"/>
              <a:pPr/>
              <a:t>8</a:t>
            </a:fld>
            <a:endParaRPr lang="en-US"/>
          </a:p>
        </p:txBody>
      </p:sp>
      <p:sp>
        <p:nvSpPr>
          <p:cNvPr id="4" name="Rectangle 2">
            <a:extLst>
              <a:ext uri="{FF2B5EF4-FFF2-40B4-BE49-F238E27FC236}">
                <a16:creationId xmlns:a16="http://schemas.microsoft.com/office/drawing/2014/main" id="{2B4211FD-C869-DC17-23A0-F8BC4750926B}"/>
              </a:ext>
            </a:extLst>
          </p:cNvPr>
          <p:cNvSpPr>
            <a:spLocks noChangeArrowheads="1"/>
          </p:cNvSpPr>
          <p:nvPr/>
        </p:nvSpPr>
        <p:spPr bwMode="auto">
          <a:xfrm>
            <a:off x="571157" y="1012954"/>
            <a:ext cx="1088167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structure above the blanket was assumed as spherical to have lowest surface area to volume ratio so that enclosed air imparts minimum heat interaction with the wall inner surfaces.  The graphical representation of air flow through orifices is depicted below:</a:t>
            </a:r>
            <a:endParaRPr kumimoji="0" lang="en-US"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1">
            <a:extLst>
              <a:ext uri="{FF2B5EF4-FFF2-40B4-BE49-F238E27FC236}">
                <a16:creationId xmlns:a16="http://schemas.microsoft.com/office/drawing/2014/main" id="{419A8EC8-0E15-5234-EBF7-9ED06D820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112" y="2102671"/>
            <a:ext cx="4865908" cy="39304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EF8F250-1758-69F9-0BEB-DDA05E30D55B}"/>
              </a:ext>
            </a:extLst>
          </p:cNvPr>
          <p:cNvSpPr>
            <a:spLocks noChangeArrowheads="1"/>
          </p:cNvSpPr>
          <p:nvPr/>
        </p:nvSpPr>
        <p:spPr bwMode="auto">
          <a:xfrm>
            <a:off x="597866" y="2459504"/>
            <a:ext cx="594433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enclosed air inputs were assumed as follows: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i="0" u="none" strike="noStrike" cap="none" normalizeH="0" baseline="0" dirty="0">
              <a:ln>
                <a:noFill/>
              </a:ln>
              <a:solidFill>
                <a:schemeClr val="tx1"/>
              </a:solidFill>
              <a:effectLst/>
            </a:endParaRP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Volume of enclosed air = V</a:t>
            </a:r>
            <a:r>
              <a:rPr kumimoji="0" lang="en-US" altLang="en-US" i="0" u="none" strike="noStrike" cap="none" normalizeH="0" baseline="-3000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blnk</a:t>
            </a: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 1308 L</a:t>
            </a: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i="0" u="none" strike="noStrike" cap="none" normalizeH="0" baseline="0" dirty="0">
              <a:ln>
                <a:noFill/>
              </a:ln>
              <a:solidFill>
                <a:schemeClr val="tx1"/>
              </a:solidFill>
              <a:effectLst/>
            </a:endParaRP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Orifice CD = 0.6, for worst flow CD = 0.4 was assumed also</a:t>
            </a: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i="0" u="none" strike="noStrike" cap="none" normalizeH="0" baseline="0" dirty="0">
              <a:ln>
                <a:noFill/>
              </a:ln>
              <a:solidFill>
                <a:schemeClr val="tx1"/>
              </a:solidFill>
              <a:effectLst/>
            </a:endParaRP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Total number of holes (orifices) = NOH = 13</a:t>
            </a: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i="0" u="none" strike="noStrike" cap="none" normalizeH="0" baseline="0" dirty="0">
              <a:ln>
                <a:noFill/>
              </a:ln>
              <a:solidFill>
                <a:schemeClr val="tx1"/>
              </a:solidFill>
              <a:effectLst/>
            </a:endParaRPr>
          </a:p>
          <a:p>
            <a:pPr marL="108585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Orifice diameter = D</a:t>
            </a:r>
            <a:r>
              <a:rPr kumimoji="0" lang="en-US" altLang="en-US" i="0" u="none" strike="noStrike" cap="none" normalizeH="0" baseline="-3000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orif</a:t>
            </a:r>
            <a:r>
              <a:rPr kumimoji="0" lang="en-US" altLang="en-US"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 0.25 inch</a:t>
            </a:r>
            <a:endParaRPr kumimoji="0" lang="en-US" altLang="en-US"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CBA6650-0A7C-81CE-38BE-44AF8F0300E9}"/>
              </a:ext>
            </a:extLst>
          </p:cNvPr>
          <p:cNvSpPr txBox="1"/>
          <p:nvPr/>
        </p:nvSpPr>
        <p:spPr>
          <a:xfrm>
            <a:off x="4207199" y="223726"/>
            <a:ext cx="2536913" cy="369332"/>
          </a:xfrm>
          <a:prstGeom prst="rect">
            <a:avLst/>
          </a:prstGeom>
          <a:noFill/>
        </p:spPr>
        <p:txBody>
          <a:bodyPr wrap="none" rtlCol="0">
            <a:spAutoFit/>
          </a:bodyPr>
          <a:lstStyle/>
          <a:p>
            <a:r>
              <a:rPr lang="en-US" b="1" dirty="0">
                <a:solidFill>
                  <a:srgbClr val="002060"/>
                </a:solidFill>
              </a:rPr>
              <a:t>Enclosed Air Structure</a:t>
            </a:r>
          </a:p>
        </p:txBody>
      </p:sp>
    </p:spTree>
    <p:extLst>
      <p:ext uri="{BB962C8B-B14F-4D97-AF65-F5344CB8AC3E}">
        <p14:creationId xmlns:p14="http://schemas.microsoft.com/office/powerpoint/2010/main" val="89956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9E720-BFA2-710E-579E-4A2147BF8AED}"/>
              </a:ext>
            </a:extLst>
          </p:cNvPr>
          <p:cNvSpPr>
            <a:spLocks noGrp="1"/>
          </p:cNvSpPr>
          <p:nvPr>
            <p:ph type="sldNum" sz="quarter" idx="12"/>
          </p:nvPr>
        </p:nvSpPr>
        <p:spPr/>
        <p:txBody>
          <a:bodyPr/>
          <a:lstStyle/>
          <a:p>
            <a:fld id="{2624FCD2-9C05-4241-882C-3D134303B4EB}" type="slidenum">
              <a:rPr lang="en-US" smtClean="0"/>
              <a:pPr/>
              <a:t>9</a:t>
            </a:fld>
            <a:endParaRPr lang="en-US"/>
          </a:p>
        </p:txBody>
      </p:sp>
      <p:sp>
        <p:nvSpPr>
          <p:cNvPr id="4" name="TextBox 3">
            <a:extLst>
              <a:ext uri="{FF2B5EF4-FFF2-40B4-BE49-F238E27FC236}">
                <a16:creationId xmlns:a16="http://schemas.microsoft.com/office/drawing/2014/main" id="{998F33E6-10E3-BF22-C3FC-9A10E4521987}"/>
              </a:ext>
            </a:extLst>
          </p:cNvPr>
          <p:cNvSpPr txBox="1"/>
          <p:nvPr/>
        </p:nvSpPr>
        <p:spPr>
          <a:xfrm>
            <a:off x="3925045" y="151612"/>
            <a:ext cx="3855286" cy="369332"/>
          </a:xfrm>
          <a:prstGeom prst="rect">
            <a:avLst/>
          </a:prstGeom>
          <a:noFill/>
        </p:spPr>
        <p:txBody>
          <a:bodyPr wrap="none" rtlCol="0">
            <a:spAutoFit/>
          </a:bodyPr>
          <a:lstStyle/>
          <a:p>
            <a:r>
              <a:rPr lang="en-US" b="1" dirty="0">
                <a:solidFill>
                  <a:srgbClr val="002060"/>
                </a:solidFill>
              </a:rPr>
              <a:t>Energy balance for venting analysis</a:t>
            </a:r>
          </a:p>
        </p:txBody>
      </p:sp>
      <p:sp>
        <p:nvSpPr>
          <p:cNvPr id="5" name="TextBox 4">
            <a:extLst>
              <a:ext uri="{FF2B5EF4-FFF2-40B4-BE49-F238E27FC236}">
                <a16:creationId xmlns:a16="http://schemas.microsoft.com/office/drawing/2014/main" id="{2E53E18A-70B4-8280-9D15-55946811C036}"/>
              </a:ext>
            </a:extLst>
          </p:cNvPr>
          <p:cNvSpPr txBox="1"/>
          <p:nvPr/>
        </p:nvSpPr>
        <p:spPr>
          <a:xfrm>
            <a:off x="395452" y="915186"/>
            <a:ext cx="5781382" cy="925510"/>
          </a:xfrm>
          <a:prstGeom prst="rect">
            <a:avLst/>
          </a:prstGeom>
          <a:noFill/>
        </p:spPr>
        <p:txBody>
          <a:bodyPr wrap="square">
            <a:spAutoFit/>
          </a:bodyPr>
          <a:lstStyle/>
          <a:p>
            <a:pPr marL="342900" marR="0" indent="-342900" algn="l">
              <a:lnSpc>
                <a:spcPct val="115000"/>
              </a:lnSpc>
              <a:spcBef>
                <a:spcPts val="0"/>
              </a:spcBef>
              <a:spcAft>
                <a:spcPts val="800"/>
              </a:spcAft>
              <a:buFont typeface="+mj-lt"/>
              <a:buAutoNum type="arabicPeriod"/>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The energy balance of an open system at any instance was calculated as follows: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dEtot = dQconv + dU + dWflow + dKE + dComp + dPE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9EE7721-3DBC-645A-12A3-C4C96911C426}"/>
              </a:ext>
            </a:extLst>
          </p:cNvPr>
          <p:cNvSpPr txBox="1"/>
          <p:nvPr/>
        </p:nvSpPr>
        <p:spPr>
          <a:xfrm>
            <a:off x="395452" y="1922503"/>
            <a:ext cx="5354899" cy="677750"/>
          </a:xfrm>
          <a:prstGeom prst="rect">
            <a:avLst/>
          </a:prstGeom>
          <a:noFill/>
        </p:spPr>
        <p:txBody>
          <a:bodyPr wrap="square">
            <a:spAutoFit/>
          </a:bodyPr>
          <a:lstStyle/>
          <a:p>
            <a:pPr marL="339725" marR="0" indent="-339725"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2.	Convection energy added to air if Twall &gt; Tblnk:</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dQconv = hair * SA_inner * (Twall – Tblnk)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3B4BC7-9F75-58FA-B79A-59F81E405304}"/>
              </a:ext>
            </a:extLst>
          </p:cNvPr>
          <p:cNvSpPr txBox="1"/>
          <p:nvPr/>
        </p:nvSpPr>
        <p:spPr>
          <a:xfrm>
            <a:off x="407110" y="2618726"/>
            <a:ext cx="5588338" cy="1028102"/>
          </a:xfrm>
          <a:prstGeom prst="rect">
            <a:avLst/>
          </a:prstGeom>
          <a:noFill/>
        </p:spPr>
        <p:txBody>
          <a:bodyPr wrap="square">
            <a:spAutoFit/>
          </a:bodyPr>
          <a:lstStyle/>
          <a:p>
            <a:pPr marL="339725" marR="0" indent="-339725"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3.	Internal energy dU of air: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indent="-4763"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dU = dM * Cv_air (Twall - Tblnk)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indent="-4763" algn="l">
              <a:lnSpc>
                <a:spcPct val="115000"/>
              </a:lnSpc>
              <a:spcBef>
                <a:spcPts val="0"/>
              </a:spcBef>
              <a:spcAft>
                <a:spcPts val="800"/>
              </a:spcAft>
            </a:pPr>
            <a:r>
              <a:rPr lang="en-US" sz="1400" kern="100" dirty="0">
                <a:latin typeface="Calibri" panose="020F0502020204030204" pitchFamily="34" charset="0"/>
                <a:ea typeface="Aptos" panose="020B0004020202020204" pitchFamily="34" charset="0"/>
                <a:cs typeface="Times New Roman" panose="02020603050405020304" pitchFamily="18" charset="0"/>
              </a:rPr>
              <a:t>w</a:t>
            </a:r>
            <a:r>
              <a:rPr lang="en-US" sz="1400" kern="100" dirty="0">
                <a:effectLst/>
                <a:latin typeface="Calibri" panose="020F0502020204030204" pitchFamily="34" charset="0"/>
                <a:ea typeface="Aptos" panose="020B0004020202020204" pitchFamily="34" charset="0"/>
                <a:cs typeface="Times New Roman" panose="02020603050405020304" pitchFamily="18" charset="0"/>
              </a:rPr>
              <a:t>here dM = mass flow rate in and out of the controlled volume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BF7980-42F4-F27B-870F-FBAC393CF9FA}"/>
              </a:ext>
            </a:extLst>
          </p:cNvPr>
          <p:cNvSpPr txBox="1"/>
          <p:nvPr/>
        </p:nvSpPr>
        <p:spPr>
          <a:xfrm>
            <a:off x="407109" y="3605071"/>
            <a:ext cx="5588338" cy="2779864"/>
          </a:xfrm>
          <a:prstGeom prst="rect">
            <a:avLst/>
          </a:prstGeom>
          <a:noFill/>
        </p:spPr>
        <p:txBody>
          <a:bodyPr wrap="square">
            <a:spAutoFit/>
          </a:bodyPr>
          <a:lstStyle/>
          <a:p>
            <a:pPr marL="339725" marR="0" indent="-339725"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4.	The energy due pressure and volume: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dWflow = if (Pblnk &gt; Penv, Pblnk, Penv) * dM / </a:t>
            </a:r>
            <a:r>
              <a:rPr lang="en-US" sz="1400" kern="100" dirty="0">
                <a:latin typeface="GreekC" panose="00000400000000000000" pitchFamily="2" charset="0"/>
                <a:ea typeface="Aptos" panose="020B0004020202020204" pitchFamily="34" charset="0"/>
                <a:cs typeface="Times New Roman" panose="02020603050405020304" pitchFamily="18" charset="0"/>
              </a:rPr>
              <a:t>r</a:t>
            </a:r>
            <a:r>
              <a:rPr lang="en-US" sz="1400" kern="100" baseline="-25000" dirty="0">
                <a:effectLst/>
                <a:latin typeface="Calibri" panose="020F0502020204030204" pitchFamily="34" charset="0"/>
                <a:ea typeface="Aptos" panose="020B0004020202020204" pitchFamily="34" charset="0"/>
                <a:cs typeface="Times New Roman" panose="02020603050405020304" pitchFamily="18" charset="0"/>
              </a:rPr>
              <a:t>air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39725" marR="0" indent="-339725"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5.	The kinetic energy of the system: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dKE = ½ * dM * Vair</a:t>
            </a:r>
            <a:r>
              <a:rPr lang="en-US" sz="1400" kern="100" baseline="30000" dirty="0">
                <a:effectLst/>
                <a:latin typeface="Calibri" panose="020F0502020204030204" pitchFamily="34" charset="0"/>
                <a:ea typeface="Aptos" panose="020B0004020202020204" pitchFamily="34" charset="0"/>
                <a:cs typeface="Times New Roman" panose="02020603050405020304" pitchFamily="18" charset="0"/>
              </a:rPr>
              <a:t>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61963" marR="0" algn="l">
              <a:lnSpc>
                <a:spcPct val="115000"/>
              </a:lnSpc>
              <a:spcBef>
                <a:spcPts val="0"/>
              </a:spcBef>
              <a:spcAft>
                <a:spcPts val="800"/>
              </a:spcAft>
            </a:pPr>
            <a:r>
              <a:rPr lang="en-US" sz="1400" kern="100" dirty="0">
                <a:latin typeface="Calibri" panose="020F0502020204030204" pitchFamily="34" charset="0"/>
                <a:ea typeface="Aptos" panose="020B0004020202020204" pitchFamily="34" charset="0"/>
                <a:cs typeface="Times New Roman" panose="02020603050405020304" pitchFamily="18" charset="0"/>
              </a:rPr>
              <a:t>where </a:t>
            </a:r>
            <a:r>
              <a:rPr lang="en-US" sz="1400" kern="100" dirty="0">
                <a:effectLst/>
                <a:latin typeface="Calibri" panose="020F0502020204030204" pitchFamily="34" charset="0"/>
                <a:ea typeface="Aptos" panose="020B0004020202020204" pitchFamily="34" charset="0"/>
                <a:cs typeface="Times New Roman" panose="02020603050405020304" pitchFamily="18" charset="0"/>
              </a:rPr>
              <a:t>Vair was velocity of air in and out of the system</a:t>
            </a:r>
          </a:p>
          <a:p>
            <a:pPr marL="339725" marR="0" indent="-339725" algn="l">
              <a:lnSpc>
                <a:spcPct val="115000"/>
              </a:lnSpc>
              <a:spcBef>
                <a:spcPts val="0"/>
              </a:spcBef>
              <a:spcAft>
                <a:spcPts val="8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6.	The </a:t>
            </a:r>
            <a:r>
              <a:rPr lang="en-US" sz="1400" kern="100" dirty="0">
                <a:effectLst/>
                <a:latin typeface="Calibri" panose="020F0502020204030204" pitchFamily="34" charset="0"/>
                <a:ea typeface="Aptos" panose="020B0004020202020204" pitchFamily="34" charset="0"/>
                <a:cs typeface="Calibri" panose="020F0502020204030204" pitchFamily="34" charset="0"/>
              </a:rPr>
              <a:t>e</a:t>
            </a:r>
            <a:r>
              <a:rPr lang="en-US" sz="1400" kern="100" dirty="0">
                <a:latin typeface="Calibri" panose="020F0502020204030204" pitchFamily="34" charset="0"/>
                <a:ea typeface="Aptos" panose="020B0004020202020204" pitchFamily="34" charset="0"/>
                <a:cs typeface="Calibri" panose="020F0502020204030204" pitchFamily="34" charset="0"/>
              </a:rPr>
              <a:t>nergy due to air compression / expansion</a:t>
            </a:r>
            <a:endParaRPr lang="en-US" sz="1400" kern="100" dirty="0">
              <a:effectLst/>
              <a:latin typeface="Calibri" panose="020F0502020204030204" pitchFamily="34" charset="0"/>
              <a:ea typeface="Aptos" panose="020B0004020202020204" pitchFamily="34" charset="0"/>
              <a:cs typeface="Times New Roman" panose="02020603050405020304" pitchFamily="18" charset="0"/>
            </a:endParaRPr>
          </a:p>
          <a:p>
            <a:pPr marL="461963" marR="0" algn="l">
              <a:lnSpc>
                <a:spcPct val="115000"/>
              </a:lnSpc>
              <a:spcBef>
                <a:spcPts val="0"/>
              </a:spcBef>
              <a:spcAft>
                <a:spcPts val="800"/>
              </a:spcAft>
            </a:pPr>
            <a:r>
              <a:rPr lang="en-US" sz="1400" kern="100" dirty="0">
                <a:latin typeface="Calibri" panose="020F0502020204030204" pitchFamily="34" charset="0"/>
                <a:ea typeface="Aptos" panose="020B0004020202020204" pitchFamily="34" charset="0"/>
                <a:cs typeface="Times New Roman" panose="02020603050405020304" pitchFamily="18" charset="0"/>
              </a:rPr>
              <a:t>dComp = d(Pblnk * MT/</a:t>
            </a:r>
            <a:r>
              <a:rPr lang="en-US" sz="1400" kern="100" dirty="0">
                <a:latin typeface="GreekC" panose="00000400000000000000" pitchFamily="2" charset="0"/>
                <a:ea typeface="Aptos" panose="020B0004020202020204" pitchFamily="34" charset="0"/>
                <a:cs typeface="GreekC" panose="00000400000000000000" pitchFamily="2" charset="0"/>
              </a:rPr>
              <a:t>r</a:t>
            </a:r>
            <a:r>
              <a:rPr lang="en-US" sz="1400" kern="100" dirty="0">
                <a:latin typeface="Calibri" panose="020F0502020204030204" pitchFamily="34" charset="0"/>
                <a:ea typeface="Aptos" panose="020B0004020202020204" pitchFamily="34" charset="0"/>
                <a:cs typeface="Calibri" panose="020F0502020204030204" pitchFamily="34" charset="0"/>
              </a:rPr>
              <a:t>air)</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p>
            <a:pPr marL="339725" marR="0" indent="-339725" algn="l">
              <a:lnSpc>
                <a:spcPct val="115000"/>
              </a:lnSpc>
              <a:spcBef>
                <a:spcPts val="0"/>
              </a:spcBef>
              <a:spcAft>
                <a:spcPts val="800"/>
              </a:spcAft>
            </a:pPr>
            <a:r>
              <a:rPr lang="en-US" sz="1400" kern="100" dirty="0">
                <a:latin typeface="Calibri" panose="020F0502020204030204" pitchFamily="34" charset="0"/>
                <a:ea typeface="Aptos" panose="020B0004020202020204" pitchFamily="34" charset="0"/>
                <a:cs typeface="Times New Roman" panose="02020603050405020304" pitchFamily="18" charset="0"/>
              </a:rPr>
              <a:t>7.	dPE = 0, energy change due to position was ignored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CFE14B8-3FDD-E329-C7AB-044D324089A7}"/>
              </a:ext>
            </a:extLst>
          </p:cNvPr>
          <p:cNvPicPr>
            <a:picLocks noChangeAspect="1"/>
          </p:cNvPicPr>
          <p:nvPr/>
        </p:nvPicPr>
        <p:blipFill>
          <a:blip r:embed="rId2"/>
          <a:stretch>
            <a:fillRect/>
          </a:stretch>
        </p:blipFill>
        <p:spPr>
          <a:xfrm>
            <a:off x="6441651" y="1557644"/>
            <a:ext cx="4773595" cy="4340737"/>
          </a:xfrm>
          <a:prstGeom prst="rect">
            <a:avLst/>
          </a:prstGeom>
        </p:spPr>
      </p:pic>
    </p:spTree>
    <p:extLst>
      <p:ext uri="{BB962C8B-B14F-4D97-AF65-F5344CB8AC3E}">
        <p14:creationId xmlns:p14="http://schemas.microsoft.com/office/powerpoint/2010/main" val="385714264"/>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438</TotalTime>
  <Words>1449</Words>
  <Application>Microsoft Office PowerPoint</Application>
  <PresentationFormat>Widescreen</PresentationFormat>
  <Paragraphs>148</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Calibri</vt:lpstr>
      <vt:lpstr>GreekC</vt:lpstr>
      <vt:lpstr>Times</vt:lpstr>
      <vt:lpstr>Blank</vt:lpstr>
      <vt:lpstr> A Mathcad model to perform orbital vehicle ascent venting analysis to determine the vent sizes to maintain the differential pressure loads within required limits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Siraj Jalali</cp:lastModifiedBy>
  <cp:revision>45</cp:revision>
  <cp:lastPrinted>2001-11-30T21:59:45Z</cp:lastPrinted>
  <dcterms:created xsi:type="dcterms:W3CDTF">2001-11-21T21:59:03Z</dcterms:created>
  <dcterms:modified xsi:type="dcterms:W3CDTF">2025-07-30T23:18:03Z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